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tags/tag9.xml" ContentType="application/vnd.openxmlformats-officedocument.presentationml.tag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22.xml" ContentType="application/vnd.openxmlformats-officedocument.presentationml.slide+xml"/>
  <Override PartName="/ppt/slides/slide51.xml" ContentType="application/vnd.openxmlformats-officedocument.presentationml.slide+xml"/>
  <Override PartName="/ppt/tags/tag1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1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Default Extension="vml" ContentType="application/vnd.openxmlformats-officedocument.vmlDrawing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tags/tag2.xml" ContentType="application/vnd.openxmlformats-officedocument.presentationml.tags+xml"/>
  <Default Extension="xls" ContentType="application/vnd.ms-excel"/>
  <Default Extension="wmf" ContentType="image/x-wmf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48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Override PartName="/ppt/slides/slide71.xml" ContentType="application/vnd.openxmlformats-officedocument.presentationml.slide+xml"/>
  <Default Extension="jpeg" ContentType="image/jpeg"/>
  <Override PartName="/ppt/tags/tag3.xml" ContentType="application/vnd.openxmlformats-officedocument.presentationml.tags+xml"/>
  <Override PartName="/ppt/notesSlides/notesSlide37.xml" ContentType="application/vnd.openxmlformats-officedocument.presentationml.notesSlide+xml"/>
  <Override PartName="/ppt/slides/slide13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44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49" r:id="rId1"/>
  </p:sldMasterIdLst>
  <p:notesMasterIdLst>
    <p:notesMasterId r:id="rId74"/>
  </p:notesMasterIdLst>
  <p:handoutMasterIdLst>
    <p:handoutMasterId r:id="rId75"/>
  </p:handoutMasterIdLst>
  <p:sldIdLst>
    <p:sldId id="256" r:id="rId2"/>
    <p:sldId id="466" r:id="rId3"/>
    <p:sldId id="467" r:id="rId4"/>
    <p:sldId id="468" r:id="rId5"/>
    <p:sldId id="469" r:id="rId6"/>
    <p:sldId id="470" r:id="rId7"/>
    <p:sldId id="471" r:id="rId8"/>
    <p:sldId id="472" r:id="rId9"/>
    <p:sldId id="473" r:id="rId10"/>
    <p:sldId id="474" r:id="rId11"/>
    <p:sldId id="475" r:id="rId12"/>
    <p:sldId id="404" r:id="rId13"/>
    <p:sldId id="406" r:id="rId14"/>
    <p:sldId id="393" r:id="rId15"/>
    <p:sldId id="517" r:id="rId16"/>
    <p:sldId id="445" r:id="rId17"/>
    <p:sldId id="446" r:id="rId18"/>
    <p:sldId id="447" r:id="rId19"/>
    <p:sldId id="449" r:id="rId20"/>
    <p:sldId id="450" r:id="rId21"/>
    <p:sldId id="451" r:id="rId22"/>
    <p:sldId id="452" r:id="rId23"/>
    <p:sldId id="454" r:id="rId24"/>
    <p:sldId id="455" r:id="rId25"/>
    <p:sldId id="456" r:id="rId26"/>
    <p:sldId id="457" r:id="rId27"/>
    <p:sldId id="458" r:id="rId28"/>
    <p:sldId id="461" r:id="rId29"/>
    <p:sldId id="462" r:id="rId30"/>
    <p:sldId id="463" r:id="rId31"/>
    <p:sldId id="464" r:id="rId32"/>
    <p:sldId id="465" r:id="rId33"/>
    <p:sldId id="515" r:id="rId34"/>
    <p:sldId id="477" r:id="rId35"/>
    <p:sldId id="478" r:id="rId36"/>
    <p:sldId id="479" r:id="rId37"/>
    <p:sldId id="480" r:id="rId38"/>
    <p:sldId id="481" r:id="rId39"/>
    <p:sldId id="482" r:id="rId40"/>
    <p:sldId id="483" r:id="rId41"/>
    <p:sldId id="484" r:id="rId42"/>
    <p:sldId id="485" r:id="rId43"/>
    <p:sldId id="486" r:id="rId44"/>
    <p:sldId id="487" r:id="rId45"/>
    <p:sldId id="488" r:id="rId46"/>
    <p:sldId id="489" r:id="rId47"/>
    <p:sldId id="490" r:id="rId48"/>
    <p:sldId id="491" r:id="rId49"/>
    <p:sldId id="492" r:id="rId50"/>
    <p:sldId id="493" r:id="rId51"/>
    <p:sldId id="494" r:id="rId52"/>
    <p:sldId id="495" r:id="rId53"/>
    <p:sldId id="496" r:id="rId54"/>
    <p:sldId id="497" r:id="rId55"/>
    <p:sldId id="498" r:id="rId56"/>
    <p:sldId id="499" r:id="rId57"/>
    <p:sldId id="500" r:id="rId58"/>
    <p:sldId id="501" r:id="rId59"/>
    <p:sldId id="502" r:id="rId60"/>
    <p:sldId id="503" r:id="rId61"/>
    <p:sldId id="504" r:id="rId62"/>
    <p:sldId id="505" r:id="rId63"/>
    <p:sldId id="506" r:id="rId64"/>
    <p:sldId id="507" r:id="rId65"/>
    <p:sldId id="508" r:id="rId66"/>
    <p:sldId id="510" r:id="rId67"/>
    <p:sldId id="511" r:id="rId68"/>
    <p:sldId id="512" r:id="rId69"/>
    <p:sldId id="513" r:id="rId70"/>
    <p:sldId id="514" r:id="rId71"/>
    <p:sldId id="365" r:id="rId72"/>
    <p:sldId id="516" r:id="rId73"/>
  </p:sldIdLst>
  <p:sldSz cx="9144000" cy="6858000" type="screen4x3"/>
  <p:notesSz cx="9144000" cy="6858000"/>
  <p:embeddedFontLst>
    <p:embeddedFont>
      <p:font typeface="Calibri" pitchFamily="34" charset="0"/>
      <p:regular r:id="rId76"/>
      <p:bold r:id="rId77"/>
      <p:italic r:id="rId78"/>
      <p:boldItalic r:id="rId79"/>
    </p:embeddedFont>
    <p:embeddedFont>
      <p:font typeface="ＭＳ Ｐゴシック" pitchFamily="34" charset="-128"/>
      <p:regular r:id="rId80"/>
    </p:embeddedFont>
    <p:embeddedFont>
      <p:font typeface="CMR7"/>
      <p:regular r:id="rId81"/>
    </p:embeddedFont>
    <p:embeddedFont>
      <p:font typeface="CMMI7"/>
      <p:regular r:id="rId82"/>
    </p:embeddedFont>
    <p:embeddedFont>
      <p:font typeface="CMR10"/>
      <p:regular r:id="rId83"/>
    </p:embeddedFont>
    <p:embeddedFont>
      <p:font typeface="CMSY10"/>
      <p:regular r:id="rId84"/>
    </p:embeddedFont>
    <p:embeddedFont>
      <p:font typeface="CMMI10"/>
      <p:regular r:id="rId85"/>
    </p:embeddedFont>
    <p:embeddedFont>
      <p:font typeface="CMEX10"/>
      <p:regular r:id="rId86"/>
    </p:embeddedFont>
    <p:embeddedFont>
      <p:font typeface="CMSY7"/>
      <p:regular r:id="rId87"/>
    </p:embeddedFont>
    <p:embeddedFont>
      <p:font typeface="Comic Sans MS" pitchFamily="66" charset="0"/>
      <p:regular r:id="rId88"/>
      <p:bold r:id="rId89"/>
    </p:embeddedFont>
    <p:embeddedFont>
      <p:font typeface="Gill Sans MT" pitchFamily="34" charset="0"/>
      <p:regular r:id="rId90"/>
      <p:bold r:id="rId91"/>
      <p:italic r:id="rId92"/>
      <p:boldItalic r:id="rId93"/>
    </p:embeddedFont>
    <p:embeddedFont>
      <p:font typeface="Lucida Sans Unicode" pitchFamily="34" charset="0"/>
      <p:regular r:id="rId94"/>
    </p:embeddedFont>
    <p:embeddedFont>
      <p:font typeface="宋体" pitchFamily="2" charset="-122"/>
      <p:regular r:id="rId95"/>
    </p:embeddedFont>
    <p:embeddedFont>
      <p:font typeface="Verdana" pitchFamily="34" charset="0"/>
      <p:regular r:id="rId96"/>
      <p:bold r:id="rId97"/>
      <p:italic r:id="rId98"/>
      <p:boldItalic r:id="rId99"/>
    </p:embeddedFont>
    <p:embeddedFont>
      <p:font typeface="Tahoma" pitchFamily="34" charset="0"/>
      <p:regular r:id="rId100"/>
      <p:bold r:id="rId101"/>
    </p:embeddedFont>
    <p:embeddedFont>
      <p:font typeface="Frutiger Linotype" pitchFamily="34" charset="0"/>
      <p:regular r:id="rId102"/>
      <p:bold r:id="rId103"/>
      <p:italic r:id="rId104"/>
    </p:embeddedFont>
  </p:embeddedFontLst>
  <p:custDataLst>
    <p:tags r:id="rId10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webPr encoding="windows-1252"/>
  <p:showPr showNarration="1" useTimings="0">
    <p:present/>
    <p:sldAll/>
    <p:penClr>
      <a:srgbClr val="FF0000"/>
    </p:penClr>
  </p:showPr>
  <p:clrMru>
    <a:srgbClr val="717171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4209" autoAdjust="0"/>
    <p:restoredTop sz="82602" autoAdjust="0"/>
  </p:normalViewPr>
  <p:slideViewPr>
    <p:cSldViewPr>
      <p:cViewPr varScale="1">
        <p:scale>
          <a:sx n="93" d="100"/>
          <a:sy n="93" d="100"/>
        </p:scale>
        <p:origin x="-300" y="-102"/>
      </p:cViewPr>
      <p:guideLst>
        <p:guide orient="horz" pos="432"/>
        <p:guide pos="26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9.fntdata"/><Relationship Id="rId89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viewProps" Target="viewProps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79" Type="http://schemas.openxmlformats.org/officeDocument/2006/relationships/font" Target="fonts/font4.fntdata"/><Relationship Id="rId87" Type="http://schemas.openxmlformats.org/officeDocument/2006/relationships/font" Target="fonts/font12.fntdata"/><Relationship Id="rId102" Type="http://schemas.openxmlformats.org/officeDocument/2006/relationships/font" Target="fonts/font27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font" Target="fonts/font7.fntdata"/><Relationship Id="rId90" Type="http://schemas.openxmlformats.org/officeDocument/2006/relationships/font" Target="fonts/font15.fntdata"/><Relationship Id="rId95" Type="http://schemas.openxmlformats.org/officeDocument/2006/relationships/font" Target="fonts/font2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2.fntdata"/><Relationship Id="rId100" Type="http://schemas.openxmlformats.org/officeDocument/2006/relationships/font" Target="fonts/font25.fntdata"/><Relationship Id="rId105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5.fntdata"/><Relationship Id="rId85" Type="http://schemas.openxmlformats.org/officeDocument/2006/relationships/font" Target="fonts/font10.fntdata"/><Relationship Id="rId93" Type="http://schemas.openxmlformats.org/officeDocument/2006/relationships/font" Target="fonts/font18.fntdata"/><Relationship Id="rId98" Type="http://schemas.openxmlformats.org/officeDocument/2006/relationships/font" Target="fonts/font2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font" Target="fonts/font28.fntdata"/><Relationship Id="rId108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handoutMaster" Target="handoutMasters/handoutMaster1.xml"/><Relationship Id="rId83" Type="http://schemas.openxmlformats.org/officeDocument/2006/relationships/font" Target="fonts/font8.fntdata"/><Relationship Id="rId88" Type="http://schemas.openxmlformats.org/officeDocument/2006/relationships/font" Target="fonts/font13.fntdata"/><Relationship Id="rId91" Type="http://schemas.openxmlformats.org/officeDocument/2006/relationships/font" Target="fonts/font16.fntdata"/><Relationship Id="rId96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3.fntdata"/><Relationship Id="rId81" Type="http://schemas.openxmlformats.org/officeDocument/2006/relationships/font" Target="fonts/font6.fntdata"/><Relationship Id="rId86" Type="http://schemas.openxmlformats.org/officeDocument/2006/relationships/font" Target="fonts/font11.fntdata"/><Relationship Id="rId94" Type="http://schemas.openxmlformats.org/officeDocument/2006/relationships/font" Target="fonts/font19.fntdata"/><Relationship Id="rId99" Type="http://schemas.openxmlformats.org/officeDocument/2006/relationships/font" Target="fonts/font24.fntdata"/><Relationship Id="rId101" Type="http://schemas.openxmlformats.org/officeDocument/2006/relationships/font" Target="fonts/font2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ableStyles" Target="tableStyle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.fntdata"/><Relationship Id="rId97" Type="http://schemas.openxmlformats.org/officeDocument/2006/relationships/font" Target="fonts/font22.fntdata"/><Relationship Id="rId104" Type="http://schemas.openxmlformats.org/officeDocument/2006/relationships/font" Target="fonts/font29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17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jpe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18160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65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1510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65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181600" y="651510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fld id="{7BEA9489-8C3A-4488-AED3-960A8A550D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png>
</file>

<file path=ppt/media/image13.jpeg>
</file>

<file path=ppt/media/image15.png>
</file>

<file path=ppt/media/image2.pn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18160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5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57500" y="514350"/>
            <a:ext cx="3429000" cy="2571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19200" y="3257550"/>
            <a:ext cx="6705600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510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81600" y="651510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</a:defRPr>
            </a:lvl1pPr>
          </a:lstStyle>
          <a:p>
            <a:pPr>
              <a:defRPr/>
            </a:pPr>
            <a:fld id="{5D1201C5-9AA4-434F-A012-76CB4C4D4B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77E3C37-6B4D-4956-A3E0-3169B115424B}" type="slidenum">
              <a:rPr lang="en-US" smtClean="0">
                <a:latin typeface="Arial" pitchFamily="34" charset="0"/>
                <a:ea typeface="ＭＳ Ｐゴシック" pitchFamily="34" charset="-128"/>
              </a:rPr>
              <a:pPr/>
              <a:t>1</a:t>
            </a:fld>
            <a:endParaRPr lang="en-US" smtClean="0">
              <a:latin typeface="Arial" pitchFamily="34" charset="0"/>
              <a:ea typeface="ＭＳ Ｐゴシック" pitchFamily="34" charset="-128"/>
            </a:endParaRPr>
          </a:p>
        </p:txBody>
      </p:sp>
      <p:sp>
        <p:nvSpPr>
          <p:cNvPr id="65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>
              <a:latin typeface="Arial" pitchFamily="34" charset="0"/>
              <a:ea typeface="ＭＳ Ｐゴシック" pitchFamily="34" charset="-128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01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403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003550" y="685800"/>
            <a:ext cx="3133725" cy="23510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42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9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857500" y="514350"/>
            <a:ext cx="3429000" cy="25717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929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3573" y="3257834"/>
            <a:ext cx="7316854" cy="30852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2857500" y="514350"/>
            <a:ext cx="3429000" cy="25717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185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3573" y="3257834"/>
            <a:ext cx="7316854" cy="3085251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77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0771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2819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52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9987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85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99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1379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6915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23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30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1731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529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915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Rectangle 2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867648" y="686233"/>
            <a:ext cx="5406839" cy="2350943"/>
          </a:xfrm>
        </p:spPr>
      </p:sp>
      <p:sp>
        <p:nvSpPr>
          <p:cNvPr id="191491" name="Rectangle 3"/>
          <p:cNvSpPr txBox="1">
            <a:spLocks noGrp="1" noChangeArrowheads="1"/>
          </p:cNvSpPr>
          <p:nvPr>
            <p:ph type="body" idx="1"/>
          </p:nvPr>
        </p:nvSpPr>
        <p:spPr>
          <a:xfrm>
            <a:off x="1395133" y="3264478"/>
            <a:ext cx="6361206" cy="2609634"/>
          </a:xfrm>
          <a:noFill/>
          <a:ln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0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003550" y="685800"/>
            <a:ext cx="3133725" cy="23510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5475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3427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53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3779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827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0595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43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686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6739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8787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0835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883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4931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003550" y="685800"/>
            <a:ext cx="3133725" cy="23510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083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5779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54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003550" y="685800"/>
            <a:ext cx="3133725" cy="23510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734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89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003550" y="685800"/>
            <a:ext cx="3133725" cy="23510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8370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2099" name="Rectangle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993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62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867648" y="686233"/>
            <a:ext cx="5406839" cy="235094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986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395133" y="3264478"/>
            <a:ext cx="6361206" cy="2609634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7938" y="6635750"/>
            <a:ext cx="9136062" cy="250825"/>
          </a:xfrm>
          <a:prstGeom prst="rect">
            <a:avLst/>
          </a:prstGeom>
          <a:gradFill rotWithShape="0">
            <a:gsLst>
              <a:gs pos="0">
                <a:srgbClr val="760000"/>
              </a:gs>
              <a:gs pos="100000">
                <a:srgbClr val="881C1C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lIns="82933" tIns="41467" rIns="82933" bIns="41467">
            <a:spAutoFit/>
          </a:bodyPr>
          <a:lstStyle/>
          <a:p>
            <a:pPr algn="ctr" defTabSz="414338">
              <a:lnSpc>
                <a:spcPct val="99000"/>
              </a:lnSpc>
              <a:spcBef>
                <a:spcPts val="675"/>
              </a:spcBef>
              <a:buClr>
                <a:srgbClr val="000000"/>
              </a:buClr>
              <a:buSzPct val="100000"/>
              <a:buFont typeface="Times New Roman" pitchFamily="1" charset="0"/>
              <a:buNone/>
              <a:tabLst>
                <a:tab pos="0" algn="l"/>
                <a:tab pos="828675" algn="l"/>
                <a:tab pos="1658938" algn="l"/>
                <a:tab pos="2487613" algn="l"/>
                <a:tab pos="3317875" algn="l"/>
                <a:tab pos="4146550" algn="l"/>
                <a:tab pos="4976813" algn="l"/>
                <a:tab pos="5805488" algn="l"/>
                <a:tab pos="6635750" algn="l"/>
                <a:tab pos="7464425" algn="l"/>
                <a:tab pos="8293100" algn="l"/>
                <a:tab pos="9121775" algn="l"/>
              </a:tabLst>
              <a:defRPr/>
            </a:pPr>
            <a:r>
              <a:rPr lang="en-GB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U</a:t>
            </a:r>
            <a:r>
              <a:rPr lang="en-GB" sz="9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NIVERSITY OF </a:t>
            </a:r>
            <a:r>
              <a:rPr lang="en-GB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M</a:t>
            </a:r>
            <a:r>
              <a:rPr lang="en-GB" sz="9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ASSACHUSETTS </a:t>
            </a:r>
            <a:r>
              <a:rPr lang="en-GB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A</a:t>
            </a:r>
            <a:r>
              <a:rPr lang="en-GB" sz="9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MHERST  • </a:t>
            </a:r>
            <a:r>
              <a:rPr lang="en-GB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 Department of Computer Science</a:t>
            </a:r>
            <a:r>
              <a:rPr lang="en-GB" sz="9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  •  2007</a:t>
            </a: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0825" cy="811213"/>
          </a:xfrm>
          <a:prstGeom prst="rect">
            <a:avLst/>
          </a:prstGeom>
          <a:solidFill>
            <a:srgbClr val="881C1C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pic>
        <p:nvPicPr>
          <p:cNvPr id="6" name="Picture 6" descr="newseal20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213" y="6203950"/>
            <a:ext cx="674687" cy="65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2413" y="382588"/>
            <a:ext cx="3049587" cy="433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0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ctr" anchorCtr="1"/>
          <a:lstStyle>
            <a:lvl1pPr algn="ctr">
              <a:defRPr i="0">
                <a:solidFill>
                  <a:srgbClr val="881C1C"/>
                </a:solidFill>
                <a:latin typeface="Calibr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73188" y="3886200"/>
            <a:ext cx="6397625" cy="1752600"/>
          </a:xfrm>
        </p:spPr>
        <p:txBody>
          <a:bodyPr/>
          <a:lstStyle>
            <a:lvl1pPr marL="0" indent="0" algn="ctr">
              <a:buFont typeface="Wingdings" pitchFamily="1" charset="2"/>
              <a:buNone/>
              <a:defRPr>
                <a:latin typeface="Calibri" pitchFamily="34" charset="0"/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31189B-3B90-4590-87C7-6F3A9A41D2A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2713"/>
            <a:ext cx="2174875" cy="57975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000" y="112713"/>
            <a:ext cx="6375400" cy="57975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DF239D-6EE0-4818-924A-A752A5102B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1FD0CE-7630-4D68-9A2C-FB7CAE768C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91ADB2-2F25-4403-8B8B-6CF3B2A016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0138" y="1304925"/>
            <a:ext cx="3851275" cy="4605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3813" y="1304925"/>
            <a:ext cx="3852862" cy="4605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CDD893-91F9-4930-A325-C776B090A7B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8FCEBF-B014-4C41-B735-53BC554E355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08CB0D-A097-47D1-B37C-FE1009AB091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F7B0346-C2C4-4E9C-991E-C035888E323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023D4D-F61E-4548-BB41-95DD2FAA4DD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470143-3A55-438D-B4B4-704A1539BF1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2"/>
          <p:cNvSpPr txBox="1">
            <a:spLocks noChangeArrowheads="1"/>
          </p:cNvSpPr>
          <p:nvPr/>
        </p:nvSpPr>
        <p:spPr bwMode="auto">
          <a:xfrm>
            <a:off x="7938" y="6635750"/>
            <a:ext cx="9136062" cy="250825"/>
          </a:xfrm>
          <a:prstGeom prst="rect">
            <a:avLst/>
          </a:prstGeom>
          <a:gradFill rotWithShape="0">
            <a:gsLst>
              <a:gs pos="0">
                <a:srgbClr val="760000"/>
              </a:gs>
              <a:gs pos="100000">
                <a:srgbClr val="881C1C"/>
              </a:gs>
            </a:gsLst>
            <a:lin ang="5400000" scaled="1"/>
          </a:gradFill>
          <a:ln w="9525">
            <a:noFill/>
            <a:round/>
            <a:headEnd/>
            <a:tailEnd/>
          </a:ln>
          <a:effectLst/>
        </p:spPr>
        <p:txBody>
          <a:bodyPr lIns="82933" tIns="41467" rIns="82933" bIns="41467">
            <a:spAutoFit/>
          </a:bodyPr>
          <a:lstStyle/>
          <a:p>
            <a:pPr algn="ctr" defTabSz="414338">
              <a:lnSpc>
                <a:spcPct val="99000"/>
              </a:lnSpc>
              <a:spcBef>
                <a:spcPts val="675"/>
              </a:spcBef>
              <a:buClr>
                <a:srgbClr val="000000"/>
              </a:buClr>
              <a:buSzPct val="100000"/>
              <a:buFont typeface="Times New Roman" pitchFamily="1" charset="0"/>
              <a:buNone/>
              <a:tabLst>
                <a:tab pos="0" algn="l"/>
                <a:tab pos="828675" algn="l"/>
                <a:tab pos="1658938" algn="l"/>
                <a:tab pos="2487613" algn="l"/>
                <a:tab pos="3317875" algn="l"/>
                <a:tab pos="4146550" algn="l"/>
                <a:tab pos="4976813" algn="l"/>
                <a:tab pos="5805488" algn="l"/>
                <a:tab pos="6635750" algn="l"/>
                <a:tab pos="7464425" algn="l"/>
                <a:tab pos="8293100" algn="l"/>
                <a:tab pos="9121775" algn="l"/>
              </a:tabLst>
              <a:defRPr/>
            </a:pPr>
            <a:r>
              <a:rPr lang="en-GB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U</a:t>
            </a:r>
            <a:r>
              <a:rPr lang="en-GB" sz="9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NIVERSITY OF </a:t>
            </a:r>
            <a:r>
              <a:rPr lang="en-GB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M</a:t>
            </a:r>
            <a:r>
              <a:rPr lang="en-GB" sz="9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ASSACHUSETTS </a:t>
            </a:r>
            <a:r>
              <a:rPr lang="en-GB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A</a:t>
            </a:r>
            <a:r>
              <a:rPr lang="en-GB" sz="9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MHERST  • </a:t>
            </a:r>
            <a:r>
              <a:rPr lang="en-GB" sz="11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 Department of Computer Science</a:t>
            </a:r>
            <a:r>
              <a:rPr lang="en-GB" sz="9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Frutiger Linotype" pitchFamily="1" charset="0"/>
                <a:ea typeface="ＭＳ Ｐゴシック" pitchFamily="1" charset="-128"/>
                <a:cs typeface="Lucida Sans Unicode" pitchFamily="34" charset="0"/>
              </a:rPr>
              <a:t>  •  2007</a:t>
            </a:r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0" y="0"/>
            <a:ext cx="9140825" cy="811213"/>
          </a:xfrm>
          <a:prstGeom prst="rect">
            <a:avLst/>
          </a:prstGeom>
          <a:solidFill>
            <a:srgbClr val="881C1C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pic>
        <p:nvPicPr>
          <p:cNvPr id="1028" name="Picture 4" descr="newseal200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49213" y="6203950"/>
            <a:ext cx="674687" cy="654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254000" y="112713"/>
            <a:ext cx="7620000" cy="81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48" tIns="45671" rIns="91348" bIns="4567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00138" y="1304925"/>
            <a:ext cx="7856537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48" tIns="45671" rIns="91348" bIns="4567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82000" y="6530975"/>
            <a:ext cx="676275" cy="32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9932" tIns="49964" rIns="99932" bIns="49964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000">
                <a:solidFill>
                  <a:schemeClr val="bg1"/>
                </a:solidFill>
                <a:latin typeface="Gill Sans MT" pitchFamily="34" charset="0"/>
                <a:ea typeface="ＭＳ Ｐゴシック" pitchFamily="1" charset="-128"/>
                <a:cs typeface="Lucida Sans Unicode" pitchFamily="34" charset="0"/>
              </a:defRPr>
            </a:lvl1pPr>
          </a:lstStyle>
          <a:p>
            <a:pPr>
              <a:defRPr/>
            </a:pPr>
            <a:fld id="{D5D65780-FF4A-43D0-9E2D-D021CD071B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 i="1">
          <a:solidFill>
            <a:schemeClr val="bg1"/>
          </a:solidFill>
          <a:latin typeface="Calibri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 i="1">
          <a:solidFill>
            <a:schemeClr val="bg1"/>
          </a:solidFill>
          <a:latin typeface="Calibri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 i="1">
          <a:solidFill>
            <a:schemeClr val="bg1"/>
          </a:solidFill>
          <a:latin typeface="Calibri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 i="1">
          <a:solidFill>
            <a:schemeClr val="bg1"/>
          </a:solidFill>
          <a:latin typeface="Calibri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 i="1">
          <a:solidFill>
            <a:schemeClr val="bg1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 i="1">
          <a:solidFill>
            <a:schemeClr val="bg1"/>
          </a:solidFill>
          <a:latin typeface="Frutiger Linotype" pitchFamily="1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 i="1">
          <a:solidFill>
            <a:schemeClr val="bg1"/>
          </a:solidFill>
          <a:latin typeface="Frutiger Linotype" pitchFamily="1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 i="1">
          <a:solidFill>
            <a:schemeClr val="bg1"/>
          </a:solidFill>
          <a:latin typeface="Frutiger Linotype" pitchFamily="1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 i="1">
          <a:solidFill>
            <a:schemeClr val="bg1"/>
          </a:solidFill>
          <a:latin typeface="Frutiger Linotype" pitchFamily="1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itchFamily="2" charset="2"/>
        <a:buChar char="n"/>
        <a:defRPr sz="3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881C1C"/>
        </a:buClr>
        <a:buSzPct val="55000"/>
        <a:buFont typeface="Wingdings" pitchFamily="2" charset="2"/>
        <a:buChar char="n"/>
        <a:defRPr sz="2800">
          <a:solidFill>
            <a:schemeClr val="tx1"/>
          </a:solidFill>
          <a:latin typeface="Calibri" pitchFamily="34" charset="0"/>
        </a:defRPr>
      </a:lvl2pPr>
      <a:lvl3pPr marL="1141413" indent="-2270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Calibri" pitchFamily="34" charset="0"/>
        </a:defRPr>
      </a:lvl3pPr>
      <a:lvl4pPr marL="1601788" indent="-230188" algn="l" rtl="0" eaLnBrk="0" fontAlgn="base" hangingPunct="0">
        <a:spcBef>
          <a:spcPct val="20000"/>
        </a:spcBef>
        <a:spcAft>
          <a:spcPct val="0"/>
        </a:spcAft>
        <a:buClr>
          <a:srgbClr val="881C1C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Calibri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Calibri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50000"/>
        <a:buFont typeface="Wingdings" pitchFamily="1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50000"/>
        <a:buFont typeface="Wingdings" pitchFamily="1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50000"/>
        <a:buFont typeface="Wingdings" pitchFamily="1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50000"/>
        <a:buFont typeface="Wingdings" pitchFamily="1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Microsoft_Office_Excel_97-2003_Worksheet1.xls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7.xml"/><Relationship Id="rId7" Type="http://schemas.openxmlformats.org/officeDocument/2006/relationships/image" Target="../media/image7.png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.xml"/><Relationship Id="rId9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png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Microsoft_Office_Excel_97-2003_Worksheet2.xls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Microsoft_Office_Excel_97-2003_Worksheet3.xls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2362200"/>
            <a:ext cx="9144000" cy="1470025"/>
          </a:xfrm>
        </p:spPr>
        <p:txBody>
          <a:bodyPr/>
          <a:lstStyle/>
          <a:p>
            <a:pPr eaLnBrk="1" hangingPunct="1"/>
            <a:r>
              <a:rPr lang="en-US" sz="4400" dirty="0" smtClean="0">
                <a:solidFill>
                  <a:srgbClr val="FF0000"/>
                </a:solidFill>
              </a:rPr>
              <a:t>Cooperative Memory Management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3600" i="1" dirty="0" smtClean="0"/>
              <a:t>Avoiding Paging and Improving Performance</a:t>
            </a:r>
            <a:r>
              <a:rPr lang="en-US" sz="3600" dirty="0" smtClean="0"/>
              <a:t/>
            </a:r>
            <a:br>
              <a:rPr lang="en-US" sz="3600" dirty="0" smtClean="0"/>
            </a:br>
            <a:endParaRPr lang="en-US" sz="4800" b="0" dirty="0" smtClean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4038600"/>
            <a:ext cx="9144000" cy="1752600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sz="3600" b="1" dirty="0" smtClean="0"/>
              <a:t>Emery Berger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dirty="0" smtClean="0"/>
              <a:t>University of Massachusetts Amherst</a:t>
            </a:r>
          </a:p>
        </p:txBody>
      </p:sp>
      <p:sp>
        <p:nvSpPr>
          <p:cNvPr id="3076" name="Rectangle 4"/>
          <p:cNvSpPr>
            <a:spLocks noChangeArrowheads="1"/>
          </p:cNvSpPr>
          <p:nvPr/>
        </p:nvSpPr>
        <p:spPr bwMode="auto">
          <a:xfrm>
            <a:off x="0" y="5562600"/>
            <a:ext cx="9144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348" tIns="45671" rIns="91348" bIns="45671"/>
          <a:lstStyle/>
          <a:p>
            <a:pPr algn="ctr">
              <a:spcBef>
                <a:spcPct val="20000"/>
              </a:spcBef>
              <a:buClr>
                <a:schemeClr val="tx1"/>
              </a:buClr>
              <a:buSzPct val="60000"/>
              <a:buFont typeface="Wingdings" pitchFamily="2" charset="2"/>
              <a:buNone/>
            </a:pPr>
            <a:endParaRPr lang="en-US" sz="2000" i="1" dirty="0">
              <a:latin typeface="Calibri" pitchFamily="34" charset="0"/>
            </a:endParaRPr>
          </a:p>
        </p:txBody>
      </p:sp>
      <p:sp>
        <p:nvSpPr>
          <p:cNvPr id="3077" name="Rectangle 4"/>
          <p:cNvSpPr>
            <a:spLocks noChangeArrowheads="1"/>
          </p:cNvSpPr>
          <p:nvPr/>
        </p:nvSpPr>
        <p:spPr bwMode="auto">
          <a:xfrm>
            <a:off x="0" y="6248400"/>
            <a:ext cx="9144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348" tIns="45671" rIns="91348" bIns="45671"/>
          <a:lstStyle/>
          <a:p>
            <a:pPr algn="ctr">
              <a:spcBef>
                <a:spcPct val="20000"/>
              </a:spcBef>
              <a:buClr>
                <a:schemeClr val="tx1"/>
              </a:buClr>
              <a:buSzPct val="60000"/>
              <a:buFont typeface="Wingdings" pitchFamily="2" charset="2"/>
              <a:buNone/>
            </a:pPr>
            <a:endParaRPr lang="en-US" sz="1600" i="1" dirty="0">
              <a:latin typeface="Calibri" pitchFamily="34" charset="0"/>
            </a:endParaRPr>
          </a:p>
        </p:txBody>
      </p:sp>
      <p:sp>
        <p:nvSpPr>
          <p:cNvPr id="3078" name="TextBox 6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0" y="7112000"/>
            <a:ext cx="9144000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/>
            <a:r>
              <a:rPr lang="en-US"/>
              <a:t>TexPoint fonts used in EMF. </a:t>
            </a:r>
          </a:p>
          <a:p>
            <a:pPr eaLnBrk="0" hangingPunct="0"/>
            <a:r>
              <a:rPr lang="en-US"/>
              <a:t>Read the TexPoint manual before you delete this box.: </a:t>
            </a:r>
            <a:r>
              <a:rPr lang="en-US">
                <a:latin typeface="CMR7"/>
              </a:rPr>
              <a:t>A</a:t>
            </a:r>
            <a:r>
              <a:rPr lang="en-US">
                <a:latin typeface="CMMI7"/>
              </a:rPr>
              <a:t>A</a:t>
            </a:r>
            <a:r>
              <a:rPr lang="en-US">
                <a:latin typeface="CMR10"/>
              </a:rPr>
              <a:t>A</a:t>
            </a:r>
            <a:r>
              <a:rPr lang="en-US">
                <a:latin typeface="CMSY10"/>
              </a:rPr>
              <a:t>A</a:t>
            </a:r>
            <a:r>
              <a:rPr lang="en-US">
                <a:latin typeface="CMMI10"/>
              </a:rPr>
              <a:t>A</a:t>
            </a:r>
            <a:r>
              <a:rPr lang="en-US">
                <a:latin typeface="CMEX10"/>
              </a:rPr>
              <a:t>A</a:t>
            </a:r>
            <a:r>
              <a:rPr lang="en-US">
                <a:latin typeface="CMSY7"/>
              </a:rPr>
              <a:t>A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0" name="Rectangle 1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GC Performance While Paging</a:t>
            </a:r>
          </a:p>
        </p:txBody>
      </p:sp>
      <p:sp>
        <p:nvSpPr>
          <p:cNvPr id="11266" name="AutoShape 2"/>
          <p:cNvSpPr>
            <a:spLocks noChangeArrowheads="1"/>
          </p:cNvSpPr>
          <p:nvPr/>
        </p:nvSpPr>
        <p:spPr bwMode="auto">
          <a:xfrm>
            <a:off x="3228057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267" name="AutoShape 3"/>
          <p:cNvSpPr>
            <a:spLocks noChangeArrowheads="1"/>
          </p:cNvSpPr>
          <p:nvPr/>
        </p:nvSpPr>
        <p:spPr bwMode="auto">
          <a:xfrm>
            <a:off x="4887460" y="3706833"/>
            <a:ext cx="829701" cy="1036474"/>
          </a:xfrm>
          <a:prstGeom prst="roundRect">
            <a:avLst>
              <a:gd name="adj" fmla="val 171"/>
            </a:avLst>
          </a:prstGeom>
          <a:solidFill>
            <a:srgbClr val="00008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268" name="AutoShape 4"/>
          <p:cNvSpPr>
            <a:spLocks noChangeArrowheads="1"/>
          </p:cNvSpPr>
          <p:nvPr/>
        </p:nvSpPr>
        <p:spPr bwMode="auto">
          <a:xfrm>
            <a:off x="6546863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269" name="AutoShape 5"/>
          <p:cNvCxnSpPr>
            <a:cxnSpLocks noChangeShapeType="1"/>
            <a:stCxn id="11266" idx="3"/>
            <a:endCxn id="11267" idx="0"/>
          </p:cNvCxnSpPr>
          <p:nvPr/>
        </p:nvCxnSpPr>
        <p:spPr bwMode="auto">
          <a:xfrm>
            <a:off x="4057758" y="2152123"/>
            <a:ext cx="1244552" cy="1554710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270" name="AutoShape 6"/>
          <p:cNvCxnSpPr>
            <a:cxnSpLocks noChangeShapeType="1"/>
            <a:stCxn id="11267" idx="3"/>
            <a:endCxn id="11268" idx="1"/>
          </p:cNvCxnSpPr>
          <p:nvPr/>
        </p:nvCxnSpPr>
        <p:spPr bwMode="auto">
          <a:xfrm flipV="1">
            <a:off x="5717161" y="2152123"/>
            <a:ext cx="829701" cy="2072947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271" name="AutoShape 7"/>
          <p:cNvCxnSpPr>
            <a:cxnSpLocks noChangeShapeType="1"/>
            <a:stCxn id="11267" idx="1"/>
            <a:endCxn id="11266" idx="2"/>
          </p:cNvCxnSpPr>
          <p:nvPr/>
        </p:nvCxnSpPr>
        <p:spPr bwMode="auto">
          <a:xfrm rot="10800000">
            <a:off x="3642908" y="2670360"/>
            <a:ext cx="1244552" cy="1554710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1272" name="AutoShape 8"/>
          <p:cNvSpPr>
            <a:spLocks noChangeArrowheads="1"/>
          </p:cNvSpPr>
          <p:nvPr/>
        </p:nvSpPr>
        <p:spPr bwMode="auto">
          <a:xfrm>
            <a:off x="1153804" y="1426591"/>
            <a:ext cx="6845036" cy="1865652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274" name="AutoShape 10"/>
          <p:cNvSpPr>
            <a:spLocks noChangeArrowheads="1"/>
          </p:cNvSpPr>
          <p:nvPr/>
        </p:nvSpPr>
        <p:spPr bwMode="auto">
          <a:xfrm>
            <a:off x="1153804" y="3499538"/>
            <a:ext cx="6845036" cy="1449623"/>
          </a:xfrm>
          <a:prstGeom prst="roundRect">
            <a:avLst>
              <a:gd name="adj" fmla="val 97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276" name="AutoShape 12"/>
          <p:cNvCxnSpPr>
            <a:cxnSpLocks noChangeShapeType="1"/>
            <a:stCxn id="11277" idx="3"/>
            <a:endCxn id="11266" idx="1"/>
          </p:cNvCxnSpPr>
          <p:nvPr/>
        </p:nvCxnSpPr>
        <p:spPr bwMode="auto">
          <a:xfrm>
            <a:off x="2398356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1277" name="AutoShape 13"/>
          <p:cNvSpPr>
            <a:spLocks noChangeArrowheads="1"/>
          </p:cNvSpPr>
          <p:nvPr/>
        </p:nvSpPr>
        <p:spPr bwMode="auto">
          <a:xfrm>
            <a:off x="1568655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278" name="Text Box 14"/>
          <p:cNvSpPr txBox="1">
            <a:spLocks noChangeArrowheads="1"/>
          </p:cNvSpPr>
          <p:nvPr/>
        </p:nvSpPr>
        <p:spPr bwMode="auto">
          <a:xfrm>
            <a:off x="1207100" y="5110391"/>
            <a:ext cx="6365525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... leading to the eviction of yet another page…</a:t>
            </a:r>
          </a:p>
        </p:txBody>
      </p:sp>
      <p:sp>
        <p:nvSpPr>
          <p:cNvPr id="11281" name="Text Box 17"/>
          <p:cNvSpPr txBox="1">
            <a:spLocks noChangeArrowheads="1"/>
          </p:cNvSpPr>
          <p:nvPr/>
        </p:nvSpPr>
        <p:spPr bwMode="auto">
          <a:xfrm>
            <a:off x="7268529" y="2884852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1282" name="Text Box 18"/>
          <p:cNvSpPr txBox="1">
            <a:spLocks noChangeArrowheads="1"/>
          </p:cNvSpPr>
          <p:nvPr/>
        </p:nvSpPr>
        <p:spPr bwMode="auto">
          <a:xfrm>
            <a:off x="6577111" y="4536012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6" name="Rectangle 1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GC Performance While Paging</a:t>
            </a:r>
          </a:p>
        </p:txBody>
      </p:sp>
      <p:sp>
        <p:nvSpPr>
          <p:cNvPr id="12292" name="AutoShape 4"/>
          <p:cNvSpPr>
            <a:spLocks noChangeArrowheads="1"/>
          </p:cNvSpPr>
          <p:nvPr/>
        </p:nvSpPr>
        <p:spPr bwMode="auto">
          <a:xfrm>
            <a:off x="6546863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2294" name="AutoShape 6"/>
          <p:cNvCxnSpPr>
            <a:cxnSpLocks noChangeShapeType="1"/>
            <a:stCxn id="12291" idx="3"/>
            <a:endCxn id="12292" idx="1"/>
          </p:cNvCxnSpPr>
          <p:nvPr/>
        </p:nvCxnSpPr>
        <p:spPr bwMode="auto">
          <a:xfrm flipV="1">
            <a:off x="5717161" y="2152123"/>
            <a:ext cx="829701" cy="2072947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2296" name="AutoShape 8"/>
          <p:cNvSpPr>
            <a:spLocks noChangeArrowheads="1"/>
          </p:cNvSpPr>
          <p:nvPr/>
        </p:nvSpPr>
        <p:spPr bwMode="auto">
          <a:xfrm>
            <a:off x="1153804" y="1426591"/>
            <a:ext cx="6845036" cy="1865652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298" name="AutoShape 10"/>
          <p:cNvSpPr>
            <a:spLocks noChangeArrowheads="1"/>
          </p:cNvSpPr>
          <p:nvPr/>
        </p:nvSpPr>
        <p:spPr bwMode="auto">
          <a:xfrm>
            <a:off x="1153804" y="3499538"/>
            <a:ext cx="6845036" cy="1449623"/>
          </a:xfrm>
          <a:prstGeom prst="roundRect">
            <a:avLst>
              <a:gd name="adj" fmla="val 97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2300" name="AutoShape 12"/>
          <p:cNvCxnSpPr>
            <a:cxnSpLocks noChangeShapeType="1"/>
            <a:stCxn id="12301" idx="3"/>
            <a:endCxn id="12290" idx="1"/>
          </p:cNvCxnSpPr>
          <p:nvPr/>
        </p:nvCxnSpPr>
        <p:spPr bwMode="auto">
          <a:xfrm>
            <a:off x="2398356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2301" name="AutoShape 13"/>
          <p:cNvSpPr>
            <a:spLocks noChangeArrowheads="1"/>
          </p:cNvSpPr>
          <p:nvPr/>
        </p:nvSpPr>
        <p:spPr bwMode="auto">
          <a:xfrm>
            <a:off x="1568655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02" name="Text Box 14"/>
          <p:cNvSpPr txBox="1">
            <a:spLocks noChangeArrowheads="1"/>
          </p:cNvSpPr>
          <p:nvPr/>
        </p:nvSpPr>
        <p:spPr bwMode="auto">
          <a:xfrm>
            <a:off x="1266159" y="5110391"/>
            <a:ext cx="5650586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… which eventually triggers more paging.</a:t>
            </a:r>
          </a:p>
        </p:txBody>
      </p:sp>
      <p:cxnSp>
        <p:nvCxnSpPr>
          <p:cNvPr id="12304" name="AutoShape 16"/>
          <p:cNvCxnSpPr>
            <a:cxnSpLocks noChangeShapeType="1"/>
            <a:stCxn id="12291" idx="1"/>
            <a:endCxn id="12290" idx="2"/>
          </p:cNvCxnSpPr>
          <p:nvPr/>
        </p:nvCxnSpPr>
        <p:spPr bwMode="auto">
          <a:xfrm rot="10800000">
            <a:off x="3642908" y="2670360"/>
            <a:ext cx="1244552" cy="1554710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305" name="AutoShape 17"/>
          <p:cNvCxnSpPr>
            <a:cxnSpLocks noChangeShapeType="1"/>
          </p:cNvCxnSpPr>
          <p:nvPr/>
        </p:nvCxnSpPr>
        <p:spPr bwMode="auto">
          <a:xfrm>
            <a:off x="4057758" y="2150683"/>
            <a:ext cx="1244552" cy="1554710"/>
          </a:xfrm>
          <a:prstGeom prst="bentConnector3">
            <a:avLst>
              <a:gd name="adj1" fmla="val 99653"/>
            </a:avLst>
          </a:prstGeom>
          <a:noFill/>
          <a:ln w="53975">
            <a:solidFill>
              <a:srgbClr val="881C1C"/>
            </a:solidFill>
            <a:round/>
            <a:headEnd/>
            <a:tailEnd type="triangle" w="med" len="med"/>
          </a:ln>
          <a:effectLst/>
        </p:spPr>
      </p:cxnSp>
      <p:sp>
        <p:nvSpPr>
          <p:cNvPr id="12307" name="Text Box 19"/>
          <p:cNvSpPr txBox="1">
            <a:spLocks noChangeArrowheads="1"/>
          </p:cNvSpPr>
          <p:nvPr/>
        </p:nvSpPr>
        <p:spPr bwMode="auto">
          <a:xfrm>
            <a:off x="7268529" y="2884852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2308" name="Text Box 20"/>
          <p:cNvSpPr txBox="1">
            <a:spLocks noChangeArrowheads="1"/>
          </p:cNvSpPr>
          <p:nvPr/>
        </p:nvSpPr>
        <p:spPr bwMode="auto">
          <a:xfrm>
            <a:off x="6577111" y="4536012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12290" name="AutoShape 2"/>
          <p:cNvSpPr>
            <a:spLocks noChangeArrowheads="1"/>
          </p:cNvSpPr>
          <p:nvPr/>
        </p:nvSpPr>
        <p:spPr bwMode="auto">
          <a:xfrm>
            <a:off x="3228057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291" name="AutoShape 3"/>
          <p:cNvSpPr>
            <a:spLocks noChangeArrowheads="1"/>
          </p:cNvSpPr>
          <p:nvPr/>
        </p:nvSpPr>
        <p:spPr bwMode="auto">
          <a:xfrm>
            <a:off x="4887460" y="3706833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Program Throughput</a:t>
            </a: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2050194" y="5916537"/>
            <a:ext cx="5341206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marL="165603" indent="-165603"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  <a:tab pos="2626599" algn="l"/>
              </a:tabLst>
            </a:pPr>
            <a:r>
              <a:rPr lang="en-GB" dirty="0" smtClean="0">
                <a:solidFill>
                  <a:srgbClr val="000000"/>
                </a:solidFill>
              </a:rPr>
              <a:t>Paging: 40X </a:t>
            </a:r>
            <a:r>
              <a:rPr lang="en-GB" dirty="0">
                <a:solidFill>
                  <a:srgbClr val="000000"/>
                </a:solidFill>
              </a:rPr>
              <a:t>to </a:t>
            </a:r>
            <a:r>
              <a:rPr lang="en-GB" dirty="0" smtClean="0">
                <a:solidFill>
                  <a:srgbClr val="000000"/>
                </a:solidFill>
              </a:rPr>
              <a:t>62X </a:t>
            </a:r>
            <a:r>
              <a:rPr lang="en-GB" dirty="0">
                <a:solidFill>
                  <a:srgbClr val="000000"/>
                </a:solidFill>
              </a:rPr>
              <a:t>increase in runtime</a:t>
            </a:r>
            <a:endParaRPr lang="en-GB" b="1" dirty="0">
              <a:solidFill>
                <a:srgbClr val="800000"/>
              </a:solidFill>
            </a:endParaRPr>
          </a:p>
        </p:txBody>
      </p:sp>
      <p:graphicFrame>
        <p:nvGraphicFramePr>
          <p:cNvPr id="4117" name="Object 21"/>
          <p:cNvGraphicFramePr>
            <a:graphicFrameLocks/>
          </p:cNvGraphicFramePr>
          <p:nvPr/>
        </p:nvGraphicFramePr>
        <p:xfrm>
          <a:off x="685800" y="1143000"/>
          <a:ext cx="7413625" cy="4351338"/>
        </p:xfrm>
        <a:graphic>
          <a:graphicData uri="http://schemas.openxmlformats.org/presentationml/2006/ole">
            <p:oleObj spid="_x0000_s1026" name="Worksheet" r:id="rId4" imgW="4648084" imgH="2724124" progId="Excel.Sheet.8">
              <p:embed followColorScheme="full"/>
            </p:oleObj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problem</a:t>
            </a:r>
          </a:p>
        </p:txBody>
      </p:sp>
      <p:sp>
        <p:nvSpPr>
          <p:cNvPr id="140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Garbage collector: </a:t>
            </a:r>
            <a:r>
              <a:rPr lang="en-US" b="1">
                <a:solidFill>
                  <a:srgbClr val="881C1C"/>
                </a:solidFill>
              </a:rPr>
              <a:t>VM-oblivious</a:t>
            </a:r>
            <a:endParaRPr lang="en-US" b="1"/>
          </a:p>
          <a:p>
            <a:pPr lvl="1"/>
            <a:r>
              <a:rPr lang="en-US"/>
              <a:t>Examines all reachable objects</a:t>
            </a:r>
          </a:p>
          <a:p>
            <a:pPr lvl="1"/>
            <a:r>
              <a:rPr lang="en-US"/>
              <a:t>Lacks knowledge of page residency</a:t>
            </a:r>
          </a:p>
          <a:p>
            <a:pPr lvl="2"/>
            <a:r>
              <a:rPr lang="en-US"/>
              <a:t>Treats evicted and resident pages identically</a:t>
            </a:r>
          </a:p>
          <a:p>
            <a:pPr lvl="1"/>
            <a:endParaRPr lang="en-US"/>
          </a:p>
          <a:p>
            <a:r>
              <a:rPr lang="en-US"/>
              <a:t>Virtual memory: </a:t>
            </a:r>
            <a:r>
              <a:rPr lang="en-US" b="1">
                <a:solidFill>
                  <a:srgbClr val="881C1C"/>
                </a:solidFill>
              </a:rPr>
              <a:t>GC-oblivious</a:t>
            </a:r>
            <a:endParaRPr lang="en-US"/>
          </a:p>
          <a:p>
            <a:pPr lvl="1"/>
            <a:r>
              <a:rPr lang="en-US"/>
              <a:t>GC &amp; application have different access patterns</a:t>
            </a:r>
          </a:p>
          <a:p>
            <a:pPr lvl="2"/>
            <a:r>
              <a:rPr lang="en-US"/>
              <a:t>Likely to evict pages needed by GC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4"/>
          <p:cNvSpPr>
            <a:spLocks noChangeArrowheads="1"/>
          </p:cNvSpPr>
          <p:nvPr/>
        </p:nvSpPr>
        <p:spPr bwMode="auto">
          <a:xfrm>
            <a:off x="723900" y="4374222"/>
            <a:ext cx="8001000" cy="1991961"/>
          </a:xfrm>
          <a:prstGeom prst="rect">
            <a:avLst/>
          </a:prstGeom>
          <a:solidFill>
            <a:srgbClr val="FFFF00"/>
          </a:solidFill>
          <a:ln w="12700" algn="ctr">
            <a:solidFill>
              <a:schemeClr val="tx1"/>
            </a:solidFill>
            <a:prstDash val="sysDot"/>
            <a:miter lim="800000"/>
            <a:headEnd/>
            <a:tailEnd/>
          </a:ln>
          <a:effectLst>
            <a:softEdge rad="63500"/>
          </a:effectLst>
        </p:spPr>
        <p:txBody>
          <a:bodyPr wrap="square" lIns="82935" tIns="41468" rIns="82935" bIns="41468">
            <a:spAutoFit/>
          </a:bodyPr>
          <a:lstStyle/>
          <a:p>
            <a:pPr algn="ctr" defTabSz="828013"/>
            <a:endParaRPr lang="en-US" b="1" i="1" dirty="0" smtClean="0">
              <a:solidFill>
                <a:srgbClr val="FF0000"/>
              </a:solidFill>
              <a:latin typeface="Calibri" pitchFamily="34" charset="0"/>
            </a:endParaRPr>
          </a:p>
          <a:p>
            <a:pPr algn="ctr" defTabSz="828013"/>
            <a:endParaRPr lang="en-US" b="1" i="1" dirty="0" smtClean="0">
              <a:solidFill>
                <a:srgbClr val="FF0000"/>
              </a:solidFill>
              <a:latin typeface="Calibri" pitchFamily="34" charset="0"/>
            </a:endParaRPr>
          </a:p>
          <a:p>
            <a:pPr algn="ctr" defTabSz="828013"/>
            <a:endParaRPr lang="en-US" sz="400" b="1" i="1" dirty="0" smtClean="0">
              <a:solidFill>
                <a:srgbClr val="FF0000"/>
              </a:solidFill>
              <a:latin typeface="Calibri" pitchFamily="34" charset="0"/>
            </a:endParaRPr>
          </a:p>
          <a:p>
            <a:pPr algn="ctr" defTabSz="828013"/>
            <a:endParaRPr lang="en-US" b="1" i="1" dirty="0" smtClean="0">
              <a:solidFill>
                <a:srgbClr val="FF0000"/>
              </a:solidFill>
              <a:latin typeface="Calibri" pitchFamily="34" charset="0"/>
            </a:endParaRPr>
          </a:p>
          <a:p>
            <a:pPr algn="ctr" defTabSz="828013"/>
            <a:r>
              <a:rPr lang="en-US" b="1" i="1" dirty="0" smtClean="0">
                <a:solidFill>
                  <a:srgbClr val="FF0000"/>
                </a:solidFill>
                <a:latin typeface="Calibri" pitchFamily="34" charset="0"/>
              </a:rPr>
              <a:t>Bookmarking</a:t>
            </a:r>
            <a:br>
              <a:rPr lang="en-US" b="1" i="1" dirty="0" smtClean="0">
                <a:solidFill>
                  <a:srgbClr val="FF0000"/>
                </a:solidFill>
                <a:latin typeface="Calibri" pitchFamily="34" charset="0"/>
              </a:rPr>
            </a:br>
            <a:r>
              <a:rPr lang="en-US" b="1" i="1" dirty="0" smtClean="0">
                <a:solidFill>
                  <a:srgbClr val="FF0000"/>
                </a:solidFill>
                <a:latin typeface="Calibri" pitchFamily="34" charset="0"/>
              </a:rPr>
              <a:t>collection</a:t>
            </a:r>
            <a:endParaRPr lang="en-US" b="1" i="1" dirty="0">
              <a:solidFill>
                <a:srgbClr val="FF0000"/>
              </a:solidFill>
              <a:latin typeface="Calibri" pitchFamily="34" charset="0"/>
            </a:endParaRPr>
          </a:p>
        </p:txBody>
      </p:sp>
      <p:sp>
        <p:nvSpPr>
          <p:cNvPr id="29" name="Rectangle 4"/>
          <p:cNvSpPr>
            <a:spLocks noChangeArrowheads="1"/>
          </p:cNvSpPr>
          <p:nvPr/>
        </p:nvSpPr>
        <p:spPr bwMode="auto">
          <a:xfrm>
            <a:off x="723900" y="2362200"/>
            <a:ext cx="8001000" cy="1930405"/>
          </a:xfrm>
          <a:prstGeom prst="rect">
            <a:avLst/>
          </a:prstGeom>
          <a:solidFill>
            <a:srgbClr val="FFFF00"/>
          </a:solidFill>
          <a:ln w="9525" algn="ctr">
            <a:solidFill>
              <a:schemeClr val="tx1"/>
            </a:solidFill>
            <a:prstDash val="sysDot"/>
            <a:miter lim="800000"/>
            <a:headEnd/>
            <a:tailEnd/>
          </a:ln>
          <a:effectLst>
            <a:softEdge rad="63500"/>
          </a:effectLst>
        </p:spPr>
        <p:txBody>
          <a:bodyPr wrap="square" lIns="82935" tIns="41468" rIns="82935" bIns="41468">
            <a:spAutoFit/>
          </a:bodyPr>
          <a:lstStyle/>
          <a:p>
            <a:pPr algn="ctr" defTabSz="828013"/>
            <a:r>
              <a:rPr lang="en-US" b="1" i="1" dirty="0" smtClean="0">
                <a:solidFill>
                  <a:srgbClr val="FF0000"/>
                </a:solidFill>
                <a:latin typeface="Calibri" pitchFamily="34" charset="0"/>
              </a:rPr>
              <a:t>CRAMM</a:t>
            </a:r>
          </a:p>
          <a:p>
            <a:pPr algn="ctr" defTabSz="828013"/>
            <a:endParaRPr lang="en-US" b="1" i="1" dirty="0" smtClean="0">
              <a:latin typeface="Calibri" pitchFamily="34" charset="0"/>
            </a:endParaRPr>
          </a:p>
          <a:p>
            <a:pPr algn="ctr" defTabSz="828013"/>
            <a:endParaRPr lang="en-US" b="1" i="1" dirty="0" smtClean="0">
              <a:latin typeface="Calibri" pitchFamily="34" charset="0"/>
            </a:endParaRPr>
          </a:p>
          <a:p>
            <a:pPr algn="ctr" defTabSz="828013"/>
            <a:endParaRPr lang="en-US" b="1" i="1" dirty="0" smtClean="0">
              <a:solidFill>
                <a:srgbClr val="FF0000"/>
              </a:solidFill>
              <a:latin typeface="Calibri" pitchFamily="34" charset="0"/>
            </a:endParaRPr>
          </a:p>
          <a:p>
            <a:pPr algn="ctr" defTabSz="828013"/>
            <a:endParaRPr lang="en-US" b="1" i="1" dirty="0">
              <a:solidFill>
                <a:srgbClr val="FF0000"/>
              </a:solidFill>
              <a:latin typeface="Calibr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0" y="112713"/>
            <a:ext cx="8737600" cy="815975"/>
          </a:xfrm>
        </p:spPr>
        <p:txBody>
          <a:bodyPr/>
          <a:lstStyle/>
          <a:p>
            <a:r>
              <a:rPr lang="en-US" dirty="0" smtClean="0"/>
              <a:t>Cooperative Memory Management</a:t>
            </a:r>
            <a:endParaRPr lang="en-US" dirty="0"/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060450" y="2590800"/>
            <a:ext cx="2438400" cy="33528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endParaRPr lang="en-US" sz="1800">
              <a:latin typeface="Comic Sans MS" pitchFamily="66" charset="0"/>
              <a:cs typeface="Arial" charset="0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5861050" y="2667000"/>
            <a:ext cx="2590800" cy="3276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1133475" y="1922463"/>
            <a:ext cx="231024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2000">
                <a:latin typeface="Comic Sans MS" pitchFamily="66" charset="0"/>
                <a:cs typeface="Arial" charset="0"/>
              </a:rPr>
              <a:t>Garbage collector</a:t>
            </a:r>
          </a:p>
        </p:txBody>
      </p:sp>
      <p:sp>
        <p:nvSpPr>
          <p:cNvPr id="10" name="Text Box 9"/>
          <p:cNvSpPr txBox="1">
            <a:spLocks noChangeArrowheads="1"/>
          </p:cNvSpPr>
          <p:nvPr/>
        </p:nvSpPr>
        <p:spPr bwMode="auto">
          <a:xfrm>
            <a:off x="5708650" y="1922463"/>
            <a:ext cx="308289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2000">
                <a:latin typeface="Comic Sans MS" pitchFamily="66" charset="0"/>
                <a:cs typeface="Arial" charset="0"/>
              </a:rPr>
              <a:t>Virtual memory manager</a:t>
            </a:r>
          </a:p>
        </p:txBody>
      </p:sp>
      <p:sp>
        <p:nvSpPr>
          <p:cNvPr id="11" name="AutoShape 10"/>
          <p:cNvSpPr>
            <a:spLocks noChangeArrowheads="1"/>
          </p:cNvSpPr>
          <p:nvPr/>
        </p:nvSpPr>
        <p:spPr bwMode="auto">
          <a:xfrm>
            <a:off x="1136650" y="3124200"/>
            <a:ext cx="22860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1600">
                <a:latin typeface="Comic Sans MS" pitchFamily="66" charset="0"/>
                <a:cs typeface="Arial" charset="0"/>
              </a:rPr>
              <a:t>Adjusts heap size</a:t>
            </a:r>
          </a:p>
        </p:txBody>
      </p: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1289050" y="2681288"/>
            <a:ext cx="19050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1" hangingPunct="1">
              <a:spcBef>
                <a:spcPct val="50000"/>
              </a:spcBef>
            </a:pPr>
            <a:r>
              <a:rPr lang="en-US" sz="1800">
                <a:latin typeface="Comic Sans MS" pitchFamily="66" charset="0"/>
                <a:cs typeface="Arial" charset="0"/>
              </a:rPr>
              <a:t>Coarse-grained</a:t>
            </a:r>
          </a:p>
        </p:txBody>
      </p:sp>
      <p:sp>
        <p:nvSpPr>
          <p:cNvPr id="13" name="AutoShape 12"/>
          <p:cNvSpPr>
            <a:spLocks noChangeArrowheads="1"/>
          </p:cNvSpPr>
          <p:nvPr/>
        </p:nvSpPr>
        <p:spPr bwMode="auto">
          <a:xfrm>
            <a:off x="1136650" y="4724400"/>
            <a:ext cx="22860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1600">
                <a:latin typeface="Comic Sans MS" pitchFamily="66" charset="0"/>
                <a:cs typeface="Arial" charset="0"/>
              </a:rPr>
              <a:t>Evacuates pages</a:t>
            </a:r>
          </a:p>
          <a:p>
            <a:pPr algn="ctr" eaLnBrk="1" hangingPunct="1"/>
            <a:r>
              <a:rPr lang="en-US" sz="1600">
                <a:latin typeface="Comic Sans MS" pitchFamily="66" charset="0"/>
                <a:cs typeface="Arial" charset="0"/>
              </a:rPr>
              <a:t>Selects victim pages</a:t>
            </a:r>
          </a:p>
        </p:txBody>
      </p:sp>
      <p:sp>
        <p:nvSpPr>
          <p:cNvPr id="14" name="Text Box 13"/>
          <p:cNvSpPr txBox="1">
            <a:spLocks noChangeArrowheads="1"/>
          </p:cNvSpPr>
          <p:nvPr/>
        </p:nvSpPr>
        <p:spPr bwMode="auto">
          <a:xfrm>
            <a:off x="1365250" y="4281488"/>
            <a:ext cx="16002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1" hangingPunct="1">
              <a:spcBef>
                <a:spcPct val="50000"/>
              </a:spcBef>
            </a:pPr>
            <a:r>
              <a:rPr lang="en-US" sz="1800">
                <a:latin typeface="Comic Sans MS" pitchFamily="66" charset="0"/>
                <a:cs typeface="Arial" charset="0"/>
              </a:rPr>
              <a:t>Fine-grained</a:t>
            </a:r>
          </a:p>
        </p:txBody>
      </p:sp>
      <p:sp>
        <p:nvSpPr>
          <p:cNvPr id="15" name="AutoShape 14"/>
          <p:cNvSpPr>
            <a:spLocks noChangeArrowheads="1"/>
          </p:cNvSpPr>
          <p:nvPr/>
        </p:nvSpPr>
        <p:spPr bwMode="auto">
          <a:xfrm>
            <a:off x="6013450" y="3124200"/>
            <a:ext cx="2286000" cy="10668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1600">
                <a:latin typeface="Comic Sans MS" pitchFamily="66" charset="0"/>
                <a:cs typeface="Arial" charset="0"/>
              </a:rPr>
              <a:t>Tracks per-process</a:t>
            </a:r>
            <a:br>
              <a:rPr lang="en-US" sz="1600">
                <a:latin typeface="Comic Sans MS" pitchFamily="66" charset="0"/>
                <a:cs typeface="Arial" charset="0"/>
              </a:rPr>
            </a:br>
            <a:r>
              <a:rPr lang="en-US" sz="1600">
                <a:latin typeface="Comic Sans MS" pitchFamily="66" charset="0"/>
                <a:cs typeface="Arial" charset="0"/>
              </a:rPr>
              <a:t>&amp; global</a:t>
            </a:r>
            <a:br>
              <a:rPr lang="en-US" sz="1600">
                <a:latin typeface="Comic Sans MS" pitchFamily="66" charset="0"/>
                <a:cs typeface="Arial" charset="0"/>
              </a:rPr>
            </a:br>
            <a:r>
              <a:rPr lang="en-US" sz="1600">
                <a:latin typeface="Comic Sans MS" pitchFamily="66" charset="0"/>
                <a:cs typeface="Arial" charset="0"/>
              </a:rPr>
              <a:t>memory utilization</a:t>
            </a:r>
          </a:p>
        </p:txBody>
      </p:sp>
      <p:sp>
        <p:nvSpPr>
          <p:cNvPr id="16" name="AutoShape 15"/>
          <p:cNvSpPr>
            <a:spLocks noChangeArrowheads="1"/>
          </p:cNvSpPr>
          <p:nvPr/>
        </p:nvSpPr>
        <p:spPr bwMode="auto">
          <a:xfrm>
            <a:off x="6013450" y="4648200"/>
            <a:ext cx="2286000" cy="11430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 eaLnBrk="1" hangingPunct="1"/>
            <a:r>
              <a:rPr lang="en-US" sz="1600">
                <a:latin typeface="Comic Sans MS" pitchFamily="66" charset="0"/>
                <a:cs typeface="Arial" charset="0"/>
              </a:rPr>
              <a:t>Page replacement</a:t>
            </a: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3497263" y="2032000"/>
            <a:ext cx="2349500" cy="754063"/>
          </a:xfrm>
          <a:custGeom>
            <a:avLst/>
            <a:gdLst/>
            <a:ahLst/>
            <a:cxnLst>
              <a:cxn ang="0">
                <a:pos x="0" y="448"/>
              </a:cxn>
              <a:cxn ang="0">
                <a:pos x="753" y="5"/>
              </a:cxn>
              <a:cxn ang="0">
                <a:pos x="1480" y="475"/>
              </a:cxn>
            </a:cxnLst>
            <a:rect l="0" t="0" r="r" b="b"/>
            <a:pathLst>
              <a:path w="1480" h="475">
                <a:moveTo>
                  <a:pt x="0" y="448"/>
                </a:moveTo>
                <a:cubicBezTo>
                  <a:pt x="125" y="374"/>
                  <a:pt x="506" y="0"/>
                  <a:pt x="753" y="5"/>
                </a:cubicBezTo>
                <a:cubicBezTo>
                  <a:pt x="1000" y="10"/>
                  <a:pt x="1329" y="377"/>
                  <a:pt x="1480" y="475"/>
                </a:cubicBezTo>
              </a:path>
            </a:pathLst>
          </a:custGeom>
          <a:noFill/>
          <a:ln w="9525" cap="rnd">
            <a:solidFill>
              <a:schemeClr val="tx1"/>
            </a:solidFill>
            <a:prstDash val="sysDot"/>
            <a:round/>
            <a:headEnd type="none" w="med" len="med"/>
            <a:tailEnd type="triangle" w="med" len="med"/>
          </a:ln>
          <a:effectLst/>
        </p:spPr>
        <p:txBody>
          <a:bodyPr/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18" name="Text Box 17"/>
          <p:cNvSpPr txBox="1">
            <a:spLocks noChangeArrowheads="1"/>
          </p:cNvSpPr>
          <p:nvPr/>
        </p:nvSpPr>
        <p:spPr bwMode="auto">
          <a:xfrm>
            <a:off x="3763963" y="1600200"/>
            <a:ext cx="1912703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1600">
                <a:latin typeface="Comic Sans MS" pitchFamily="66" charset="0"/>
                <a:cs typeface="Arial" charset="0"/>
              </a:rPr>
              <a:t>“I’m a cooperative</a:t>
            </a:r>
          </a:p>
          <a:p>
            <a:pPr algn="ctr" eaLnBrk="1" hangingPunct="1"/>
            <a:r>
              <a:rPr lang="en-US" sz="1600">
                <a:latin typeface="Comic Sans MS" pitchFamily="66" charset="0"/>
                <a:cs typeface="Arial" charset="0"/>
              </a:rPr>
              <a:t>application”</a:t>
            </a:r>
          </a:p>
        </p:txBody>
      </p:sp>
      <p:sp>
        <p:nvSpPr>
          <p:cNvPr id="19" name="Line 18"/>
          <p:cNvSpPr>
            <a:spLocks noChangeShapeType="1"/>
          </p:cNvSpPr>
          <p:nvPr/>
        </p:nvSpPr>
        <p:spPr bwMode="auto">
          <a:xfrm flipH="1">
            <a:off x="3498850" y="3352800"/>
            <a:ext cx="2366963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20" name="Text Box 19"/>
          <p:cNvSpPr txBox="1">
            <a:spLocks noChangeArrowheads="1"/>
          </p:cNvSpPr>
          <p:nvPr/>
        </p:nvSpPr>
        <p:spPr bwMode="auto">
          <a:xfrm>
            <a:off x="3803650" y="2792413"/>
            <a:ext cx="182774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 eaLnBrk="1" hangingPunct="1"/>
            <a:r>
              <a:rPr lang="en-US" sz="1600" dirty="0">
                <a:latin typeface="Comic Sans MS" pitchFamily="66" charset="0"/>
                <a:cs typeface="Arial" charset="0"/>
              </a:rPr>
              <a:t>change in</a:t>
            </a:r>
            <a:br>
              <a:rPr lang="en-US" sz="1600" dirty="0">
                <a:latin typeface="Comic Sans MS" pitchFamily="66" charset="0"/>
                <a:cs typeface="Arial" charset="0"/>
              </a:rPr>
            </a:br>
            <a:r>
              <a:rPr lang="en-US" sz="1600" dirty="0">
                <a:latin typeface="Comic Sans MS" pitchFamily="66" charset="0"/>
                <a:cs typeface="Arial" charset="0"/>
              </a:rPr>
              <a:t>memory pressure</a:t>
            </a:r>
          </a:p>
        </p:txBody>
      </p:sp>
      <p:sp>
        <p:nvSpPr>
          <p:cNvPr id="21" name="Line 20"/>
          <p:cNvSpPr>
            <a:spLocks noChangeShapeType="1"/>
          </p:cNvSpPr>
          <p:nvPr/>
        </p:nvSpPr>
        <p:spPr bwMode="auto">
          <a:xfrm flipH="1" flipV="1">
            <a:off x="3498850" y="3810000"/>
            <a:ext cx="234315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22" name="Text Box 21"/>
          <p:cNvSpPr txBox="1">
            <a:spLocks noChangeArrowheads="1"/>
          </p:cNvSpPr>
          <p:nvPr/>
        </p:nvSpPr>
        <p:spPr bwMode="auto">
          <a:xfrm>
            <a:off x="3790950" y="3459163"/>
            <a:ext cx="18288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/>
            <a:r>
              <a:rPr lang="en-US" sz="1600" dirty="0">
                <a:latin typeface="Comic Sans MS" pitchFamily="66" charset="0"/>
                <a:cs typeface="Arial" charset="0"/>
              </a:rPr>
              <a:t>new heap size</a:t>
            </a:r>
          </a:p>
        </p:txBody>
      </p:sp>
      <p:sp>
        <p:nvSpPr>
          <p:cNvPr id="23" name="Text Box 22"/>
          <p:cNvSpPr txBox="1">
            <a:spLocks noChangeArrowheads="1"/>
          </p:cNvSpPr>
          <p:nvPr/>
        </p:nvSpPr>
        <p:spPr bwMode="auto">
          <a:xfrm>
            <a:off x="3789363" y="4295775"/>
            <a:ext cx="1828800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/>
            <a:r>
              <a:rPr lang="en-US" sz="1600">
                <a:latin typeface="Comic Sans MS" pitchFamily="66" charset="0"/>
                <a:cs typeface="Arial" charset="0"/>
              </a:rPr>
              <a:t>page eviction notification</a:t>
            </a:r>
          </a:p>
        </p:txBody>
      </p:sp>
      <p:sp>
        <p:nvSpPr>
          <p:cNvPr id="24" name="Line 23"/>
          <p:cNvSpPr>
            <a:spLocks noChangeShapeType="1"/>
          </p:cNvSpPr>
          <p:nvPr/>
        </p:nvSpPr>
        <p:spPr bwMode="auto">
          <a:xfrm flipH="1">
            <a:off x="3498850" y="4876800"/>
            <a:ext cx="2352675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25" name="Line 24"/>
          <p:cNvSpPr>
            <a:spLocks noChangeShapeType="1"/>
          </p:cNvSpPr>
          <p:nvPr/>
        </p:nvSpPr>
        <p:spPr bwMode="auto">
          <a:xfrm flipH="1">
            <a:off x="3503613" y="5475288"/>
            <a:ext cx="2330450" cy="1587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en-US">
              <a:latin typeface="Comic Sans MS" pitchFamily="66" charset="0"/>
            </a:endParaRPr>
          </a:p>
        </p:txBody>
      </p:sp>
      <p:sp>
        <p:nvSpPr>
          <p:cNvPr id="26" name="Text Box 25"/>
          <p:cNvSpPr txBox="1">
            <a:spLocks noChangeArrowheads="1"/>
          </p:cNvSpPr>
          <p:nvPr/>
        </p:nvSpPr>
        <p:spPr bwMode="auto">
          <a:xfrm>
            <a:off x="3789363" y="5149850"/>
            <a:ext cx="18288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/>
            <a:r>
              <a:rPr lang="en-US" sz="1600">
                <a:latin typeface="Comic Sans MS" pitchFamily="66" charset="0"/>
                <a:cs typeface="Arial" charset="0"/>
              </a:rPr>
              <a:t>victim page(s)</a:t>
            </a:r>
          </a:p>
        </p:txBody>
      </p:sp>
      <p:sp>
        <p:nvSpPr>
          <p:cNvPr id="27" name="Rectangle 3"/>
          <p:cNvSpPr txBox="1">
            <a:spLocks noChangeArrowheads="1"/>
          </p:cNvSpPr>
          <p:nvPr/>
        </p:nvSpPr>
        <p:spPr bwMode="auto">
          <a:xfrm>
            <a:off x="809535" y="1175822"/>
            <a:ext cx="8464106" cy="47677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348" tIns="45671" rIns="91348" bIns="45671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pitchFamily="2" charset="2"/>
              <a:buChar char="n"/>
              <a:tabLst/>
              <a:defRPr/>
            </a:pPr>
            <a:r>
              <a:rPr lang="en-US" kern="0" dirty="0" smtClean="0">
                <a:latin typeface="Calibri" pitchFamily="34" charset="0"/>
                <a:ea typeface="+mn-ea"/>
              </a:rPr>
              <a:t>Avoid paging via </a:t>
            </a:r>
            <a:r>
              <a:rPr kumimoji="0" lang="en-US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cooperation</a:t>
            </a:r>
            <a:r>
              <a:rPr kumimoji="0" lang="en-US" sz="2400" b="1" i="0" u="none" strike="noStrike" kern="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 </a:t>
            </a:r>
            <a:r>
              <a:rPr kumimoji="0" lang="en-US" sz="2400" i="0" u="none" strike="noStrike" kern="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</a:rPr>
              <a:t>between the GC and the VMM</a:t>
            </a:r>
            <a:endParaRPr kumimoji="0" lang="en-US" sz="15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CRAMM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743199"/>
            <a:ext cx="9144000" cy="3167063"/>
          </a:xfrm>
        </p:spPr>
        <p:txBody>
          <a:bodyPr/>
          <a:lstStyle/>
          <a:p>
            <a:pPr algn="ctr">
              <a:buNone/>
            </a:pPr>
            <a:r>
              <a:rPr lang="en-US" sz="4400" b="1" dirty="0" smtClean="0"/>
              <a:t>Cooperative Robust Automatic Memory Management</a:t>
            </a:r>
            <a:endParaRPr lang="en-US" sz="4400" b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889C62-1D75-4723-945A-F0A068C51225}" type="slidenum">
              <a:rPr lang="en-US"/>
              <a:pPr/>
              <a:t>16</a:t>
            </a:fld>
            <a:endParaRPr lang="en-US"/>
          </a:p>
        </p:txBody>
      </p:sp>
      <p:sp>
        <p:nvSpPr>
          <p:cNvPr id="869411" name="Rectangle 35" descr="White marble"/>
          <p:cNvSpPr>
            <a:spLocks noChangeArrowheads="1"/>
          </p:cNvSpPr>
          <p:nvPr/>
        </p:nvSpPr>
        <p:spPr bwMode="auto">
          <a:xfrm>
            <a:off x="-14111" y="819830"/>
            <a:ext cx="4240389" cy="4281148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78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0" y="27214"/>
            <a:ext cx="8466667" cy="816429"/>
          </a:xfrm>
        </p:spPr>
        <p:txBody>
          <a:bodyPr/>
          <a:lstStyle/>
          <a:p>
            <a:r>
              <a:rPr lang="en-US" altLang="zh-CN" sz="3900" dirty="0" smtClean="0">
                <a:ea typeface="宋体" pitchFamily="2" charset="-122"/>
              </a:rPr>
              <a:t>Heap </a:t>
            </a:r>
            <a:r>
              <a:rPr lang="en-US" altLang="zh-CN" sz="3900" dirty="0">
                <a:ea typeface="宋体" pitchFamily="2" charset="-122"/>
              </a:rPr>
              <a:t>Size Matters</a:t>
            </a:r>
            <a:endParaRPr lang="en-US" sz="3900" dirty="0"/>
          </a:p>
        </p:txBody>
      </p:sp>
      <p:sp>
        <p:nvSpPr>
          <p:cNvPr id="8693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" y="882764"/>
            <a:ext cx="7942792" cy="5323795"/>
          </a:xfrm>
          <a:noFill/>
        </p:spPr>
        <p:txBody>
          <a:bodyPr/>
          <a:lstStyle/>
          <a:p>
            <a:endParaRPr lang="en-US" altLang="zh-CN" sz="1700" dirty="0">
              <a:ea typeface="宋体" pitchFamily="2" charset="-122"/>
            </a:endParaRPr>
          </a:p>
          <a:p>
            <a:r>
              <a:rPr lang="en-US" altLang="zh-CN" sz="3100" dirty="0">
                <a:ea typeface="宋体" pitchFamily="2" charset="-122"/>
              </a:rPr>
              <a:t>GC languages</a:t>
            </a:r>
          </a:p>
          <a:p>
            <a:pPr lvl="1"/>
            <a:r>
              <a:rPr lang="en-US" altLang="zh-CN" sz="2600" dirty="0">
                <a:ea typeface="宋体" pitchFamily="2" charset="-122"/>
              </a:rPr>
              <a:t>Java, C#, Python, Ruby, etc.</a:t>
            </a:r>
          </a:p>
          <a:p>
            <a:pPr lvl="1"/>
            <a:r>
              <a:rPr lang="en-US" altLang="zh-CN" sz="2600" dirty="0">
                <a:ea typeface="宋体" pitchFamily="2" charset="-122"/>
              </a:rPr>
              <a:t>Increasingly popular</a:t>
            </a:r>
          </a:p>
          <a:p>
            <a:pPr lvl="1"/>
            <a:endParaRPr lang="en-US" altLang="zh-CN" sz="2600" dirty="0">
              <a:ea typeface="宋体" pitchFamily="2" charset="-122"/>
            </a:endParaRPr>
          </a:p>
          <a:p>
            <a:r>
              <a:rPr lang="en-US" altLang="zh-CN" sz="3100" dirty="0">
                <a:ea typeface="宋体" pitchFamily="2" charset="-122"/>
              </a:rPr>
              <a:t>Heap size </a:t>
            </a:r>
            <a:r>
              <a:rPr lang="en-US" altLang="zh-CN" sz="3100" b="1" dirty="0">
                <a:ea typeface="宋体" pitchFamily="2" charset="-122"/>
              </a:rPr>
              <a:t>critical</a:t>
            </a:r>
            <a:endParaRPr lang="en-US" altLang="zh-CN" sz="3100" dirty="0">
              <a:ea typeface="宋体" pitchFamily="2" charset="-122"/>
            </a:endParaRPr>
          </a:p>
          <a:p>
            <a:pPr lvl="1"/>
            <a:r>
              <a:rPr lang="en-US" altLang="zh-CN" sz="2600" dirty="0">
                <a:ea typeface="宋体" pitchFamily="2" charset="-122"/>
              </a:rPr>
              <a:t>Too large: </a:t>
            </a:r>
          </a:p>
          <a:p>
            <a:pPr lvl="2"/>
            <a:r>
              <a:rPr lang="en-US" altLang="zh-CN" sz="2200" dirty="0">
                <a:solidFill>
                  <a:schemeClr val="hlink"/>
                </a:solidFill>
                <a:ea typeface="宋体" pitchFamily="2" charset="-122"/>
              </a:rPr>
              <a:t>Paging (10-100x slower)</a:t>
            </a:r>
          </a:p>
          <a:p>
            <a:pPr lvl="1"/>
            <a:r>
              <a:rPr lang="en-US" altLang="zh-CN" sz="2600" dirty="0">
                <a:ea typeface="宋体" pitchFamily="2" charset="-122"/>
              </a:rPr>
              <a:t>Too small: </a:t>
            </a:r>
          </a:p>
          <a:p>
            <a:pPr lvl="2"/>
            <a:r>
              <a:rPr lang="en-US" altLang="zh-CN" sz="2200" dirty="0">
                <a:solidFill>
                  <a:schemeClr val="hlink"/>
                </a:solidFill>
                <a:ea typeface="宋体" pitchFamily="2" charset="-122"/>
              </a:rPr>
              <a:t>Excessive # collections</a:t>
            </a:r>
            <a:br>
              <a:rPr lang="en-US" altLang="zh-CN" sz="2200" dirty="0">
                <a:solidFill>
                  <a:schemeClr val="hlink"/>
                </a:solidFill>
                <a:ea typeface="宋体" pitchFamily="2" charset="-122"/>
              </a:rPr>
            </a:br>
            <a:r>
              <a:rPr lang="en-US" altLang="zh-CN" sz="2200" dirty="0">
                <a:solidFill>
                  <a:schemeClr val="hlink"/>
                </a:solidFill>
                <a:ea typeface="宋体" pitchFamily="2" charset="-122"/>
              </a:rPr>
              <a:t>hurts throughput</a:t>
            </a:r>
          </a:p>
          <a:p>
            <a:pPr lvl="1"/>
            <a:endParaRPr lang="en-US" altLang="zh-CN" sz="1300" dirty="0">
              <a:ea typeface="宋体" pitchFamily="2" charset="-122"/>
            </a:endParaRPr>
          </a:p>
        </p:txBody>
      </p:sp>
      <p:sp>
        <p:nvSpPr>
          <p:cNvPr id="869380" name="Rectangle 4"/>
          <p:cNvSpPr>
            <a:spLocks noChangeArrowheads="1"/>
          </p:cNvSpPr>
          <p:nvPr/>
        </p:nvSpPr>
        <p:spPr bwMode="auto">
          <a:xfrm>
            <a:off x="6004278" y="1791041"/>
            <a:ext cx="2737556" cy="445634"/>
          </a:xfrm>
          <a:prstGeom prst="rect">
            <a:avLst/>
          </a:prstGeom>
          <a:noFill/>
          <a:ln w="12700" algn="ctr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81" name="Rectangle 5"/>
          <p:cNvSpPr>
            <a:spLocks noChangeArrowheads="1"/>
          </p:cNvSpPr>
          <p:nvPr/>
        </p:nvSpPr>
        <p:spPr bwMode="auto">
          <a:xfrm>
            <a:off x="5991931" y="2879613"/>
            <a:ext cx="2046111" cy="445634"/>
          </a:xfrm>
          <a:prstGeom prst="rect">
            <a:avLst/>
          </a:prstGeom>
          <a:noFill/>
          <a:ln w="12700" algn="ctr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82" name="Text Box 6"/>
          <p:cNvSpPr txBox="1">
            <a:spLocks noChangeArrowheads="1"/>
          </p:cNvSpPr>
          <p:nvPr/>
        </p:nvSpPr>
        <p:spPr bwMode="auto">
          <a:xfrm>
            <a:off x="6230056" y="1472973"/>
            <a:ext cx="2400653" cy="331817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1500" dirty="0">
                <a:latin typeface="Verdana" pitchFamily="34" charset="0"/>
              </a:rPr>
              <a:t>Heap Size (120MB)</a:t>
            </a:r>
          </a:p>
        </p:txBody>
      </p:sp>
      <p:sp>
        <p:nvSpPr>
          <p:cNvPr id="869383" name="Text Box 7"/>
          <p:cNvSpPr txBox="1">
            <a:spLocks noChangeArrowheads="1"/>
          </p:cNvSpPr>
          <p:nvPr/>
        </p:nvSpPr>
        <p:spPr bwMode="auto">
          <a:xfrm>
            <a:off x="5868459" y="2571750"/>
            <a:ext cx="2222500" cy="331817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1500" dirty="0">
                <a:latin typeface="Verdana" pitchFamily="34" charset="0"/>
              </a:rPr>
              <a:t>Memory (100MB)</a:t>
            </a:r>
          </a:p>
        </p:txBody>
      </p:sp>
      <p:sp>
        <p:nvSpPr>
          <p:cNvPr id="869384" name="Rectangle 8" descr="Wide upward diagonal"/>
          <p:cNvSpPr>
            <a:spLocks noChangeArrowheads="1"/>
          </p:cNvSpPr>
          <p:nvPr/>
        </p:nvSpPr>
        <p:spPr bwMode="auto">
          <a:xfrm>
            <a:off x="6020153" y="1811451"/>
            <a:ext cx="2037291" cy="415018"/>
          </a:xfrm>
          <a:prstGeom prst="rect">
            <a:avLst/>
          </a:prstGeom>
          <a:pattFill prst="wdUpDiag">
            <a:fgClr>
              <a:srgbClr val="808080"/>
            </a:fgClr>
            <a:bgClr>
              <a:schemeClr val="bg1"/>
            </a:bgClr>
          </a:pattFill>
          <a:ln w="12700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85" name="Rectangle 9"/>
          <p:cNvSpPr>
            <a:spLocks noChangeArrowheads="1"/>
          </p:cNvSpPr>
          <p:nvPr/>
        </p:nvSpPr>
        <p:spPr bwMode="auto">
          <a:xfrm>
            <a:off x="5893154" y="1387929"/>
            <a:ext cx="2968624" cy="983116"/>
          </a:xfrm>
          <a:prstGeom prst="rect">
            <a:avLst/>
          </a:prstGeom>
          <a:noFill/>
          <a:ln w="12700" algn="ctr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86" name="Rectangle 10"/>
          <p:cNvSpPr>
            <a:spLocks noChangeArrowheads="1"/>
          </p:cNvSpPr>
          <p:nvPr/>
        </p:nvSpPr>
        <p:spPr bwMode="auto">
          <a:xfrm>
            <a:off x="5893153" y="2530928"/>
            <a:ext cx="2286000" cy="911679"/>
          </a:xfrm>
          <a:prstGeom prst="rect">
            <a:avLst/>
          </a:prstGeom>
          <a:noFill/>
          <a:ln w="12700" algn="ctr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87" name="Text Box 11"/>
          <p:cNvSpPr txBox="1">
            <a:spLocks noChangeArrowheads="1"/>
          </p:cNvSpPr>
          <p:nvPr/>
        </p:nvSpPr>
        <p:spPr bwMode="auto">
          <a:xfrm>
            <a:off x="6803320" y="979715"/>
            <a:ext cx="1391708" cy="439539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200" dirty="0">
                <a:latin typeface="Verdana" pitchFamily="34" charset="0"/>
              </a:rPr>
              <a:t>JVM</a:t>
            </a:r>
          </a:p>
        </p:txBody>
      </p:sp>
      <p:sp>
        <p:nvSpPr>
          <p:cNvPr id="869388" name="Text Box 12"/>
          <p:cNvSpPr txBox="1">
            <a:spLocks noChangeArrowheads="1"/>
          </p:cNvSpPr>
          <p:nvPr/>
        </p:nvSpPr>
        <p:spPr bwMode="auto">
          <a:xfrm>
            <a:off x="6231820" y="3415394"/>
            <a:ext cx="1778000" cy="439539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altLang="zh-CN" sz="2200" dirty="0">
                <a:latin typeface="Verdana" pitchFamily="34" charset="0"/>
                <a:ea typeface="宋体" pitchFamily="2" charset="-122"/>
              </a:rPr>
              <a:t>VM/OS</a:t>
            </a:r>
            <a:endParaRPr lang="en-US" sz="2200" dirty="0">
              <a:latin typeface="Verdana" pitchFamily="34" charset="0"/>
            </a:endParaRPr>
          </a:p>
        </p:txBody>
      </p:sp>
      <p:sp>
        <p:nvSpPr>
          <p:cNvPr id="869389" name="Rectangle 13" descr="Wide upward diagonal"/>
          <p:cNvSpPr>
            <a:spLocks noChangeArrowheads="1"/>
          </p:cNvSpPr>
          <p:nvPr/>
        </p:nvSpPr>
        <p:spPr bwMode="auto">
          <a:xfrm>
            <a:off x="5991931" y="2879613"/>
            <a:ext cx="2046111" cy="445634"/>
          </a:xfrm>
          <a:prstGeom prst="rect">
            <a:avLst/>
          </a:prstGeom>
          <a:pattFill prst="wdUpDiag">
            <a:fgClr>
              <a:srgbClr val="3366FF"/>
            </a:fgClr>
            <a:bgClr>
              <a:schemeClr val="bg1"/>
            </a:bgClr>
          </a:pattFill>
          <a:ln w="12700" algn="ctr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90" name="Rectangle 14" descr="Wide upward diagonal"/>
          <p:cNvSpPr>
            <a:spLocks noChangeArrowheads="1"/>
          </p:cNvSpPr>
          <p:nvPr/>
        </p:nvSpPr>
        <p:spPr bwMode="auto">
          <a:xfrm>
            <a:off x="8009820" y="1808050"/>
            <a:ext cx="719667" cy="425223"/>
          </a:xfrm>
          <a:prstGeom prst="rect">
            <a:avLst/>
          </a:prstGeom>
          <a:pattFill prst="wdUpDiag">
            <a:fgClr>
              <a:srgbClr val="808080"/>
            </a:fgClr>
            <a:bgClr>
              <a:schemeClr val="bg1"/>
            </a:bgClr>
          </a:pattFill>
          <a:ln w="12700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91" name="Rectangle 15"/>
          <p:cNvSpPr>
            <a:spLocks noChangeArrowheads="1"/>
          </p:cNvSpPr>
          <p:nvPr/>
        </p:nvSpPr>
        <p:spPr bwMode="auto">
          <a:xfrm>
            <a:off x="8320265" y="2530929"/>
            <a:ext cx="552097" cy="908277"/>
          </a:xfrm>
          <a:prstGeom prst="rect">
            <a:avLst/>
          </a:prstGeom>
          <a:noFill/>
          <a:ln w="12700" algn="ctr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92" name="Oval 16"/>
          <p:cNvSpPr>
            <a:spLocks noChangeArrowheads="1"/>
          </p:cNvSpPr>
          <p:nvPr/>
        </p:nvSpPr>
        <p:spPr bwMode="auto">
          <a:xfrm>
            <a:off x="8434917" y="2857501"/>
            <a:ext cx="329848" cy="358889"/>
          </a:xfrm>
          <a:prstGeom prst="ellipse">
            <a:avLst/>
          </a:prstGeom>
          <a:noFill/>
          <a:ln w="12700" algn="ctr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93" name="Text Box 17"/>
          <p:cNvSpPr txBox="1">
            <a:spLocks noChangeArrowheads="1"/>
          </p:cNvSpPr>
          <p:nvPr/>
        </p:nvSpPr>
        <p:spPr bwMode="auto">
          <a:xfrm>
            <a:off x="8110361" y="3427300"/>
            <a:ext cx="896056" cy="439539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200" dirty="0">
                <a:latin typeface="Verdana" pitchFamily="34" charset="0"/>
              </a:rPr>
              <a:t>Disk</a:t>
            </a:r>
          </a:p>
        </p:txBody>
      </p:sp>
      <p:sp>
        <p:nvSpPr>
          <p:cNvPr id="869394" name="Line 18"/>
          <p:cNvSpPr>
            <a:spLocks noChangeShapeType="1"/>
          </p:cNvSpPr>
          <p:nvPr/>
        </p:nvSpPr>
        <p:spPr bwMode="auto">
          <a:xfrm>
            <a:off x="8607778" y="2862603"/>
            <a:ext cx="1764" cy="36569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95" name="Rectangle 19"/>
          <p:cNvSpPr>
            <a:spLocks noChangeArrowheads="1"/>
          </p:cNvSpPr>
          <p:nvPr/>
        </p:nvSpPr>
        <p:spPr bwMode="auto">
          <a:xfrm>
            <a:off x="6480528" y="1796143"/>
            <a:ext cx="2252487" cy="43713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97" name="Rectangle 21"/>
          <p:cNvSpPr>
            <a:spLocks noChangeArrowheads="1"/>
          </p:cNvSpPr>
          <p:nvPr/>
        </p:nvSpPr>
        <p:spPr bwMode="auto">
          <a:xfrm>
            <a:off x="5977820" y="4563497"/>
            <a:ext cx="1134180" cy="445634"/>
          </a:xfrm>
          <a:prstGeom prst="rect">
            <a:avLst/>
          </a:prstGeom>
          <a:noFill/>
          <a:ln w="12700" algn="ctr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98" name="Rectangle 22"/>
          <p:cNvSpPr>
            <a:spLocks noChangeArrowheads="1"/>
          </p:cNvSpPr>
          <p:nvPr/>
        </p:nvSpPr>
        <p:spPr bwMode="auto">
          <a:xfrm>
            <a:off x="5965472" y="5633357"/>
            <a:ext cx="2046111" cy="489857"/>
          </a:xfrm>
          <a:prstGeom prst="rect">
            <a:avLst/>
          </a:prstGeom>
          <a:noFill/>
          <a:ln w="12700" algn="ctr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399" name="Text Box 23"/>
          <p:cNvSpPr txBox="1">
            <a:spLocks noChangeArrowheads="1"/>
          </p:cNvSpPr>
          <p:nvPr/>
        </p:nvSpPr>
        <p:spPr bwMode="auto">
          <a:xfrm>
            <a:off x="6203598" y="4245429"/>
            <a:ext cx="2400652" cy="331817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1500" dirty="0">
                <a:latin typeface="Verdana" pitchFamily="34" charset="0"/>
              </a:rPr>
              <a:t>Heap Size (</a:t>
            </a:r>
            <a:r>
              <a:rPr lang="en-US" altLang="zh-CN" sz="1500" dirty="0">
                <a:latin typeface="Verdana" pitchFamily="34" charset="0"/>
                <a:ea typeface="宋体" pitchFamily="2" charset="-122"/>
              </a:rPr>
              <a:t>6</a:t>
            </a:r>
            <a:r>
              <a:rPr lang="en-US" sz="1500" dirty="0">
                <a:latin typeface="Verdana" pitchFamily="34" charset="0"/>
              </a:rPr>
              <a:t>0MB)</a:t>
            </a:r>
          </a:p>
        </p:txBody>
      </p:sp>
      <p:sp>
        <p:nvSpPr>
          <p:cNvPr id="869400" name="Text Box 24"/>
          <p:cNvSpPr txBox="1">
            <a:spLocks noChangeArrowheads="1"/>
          </p:cNvSpPr>
          <p:nvPr/>
        </p:nvSpPr>
        <p:spPr bwMode="auto">
          <a:xfrm>
            <a:off x="5842000" y="5344206"/>
            <a:ext cx="2222500" cy="331817"/>
          </a:xfrm>
          <a:prstGeom prst="rect">
            <a:avLst/>
          </a:prstGeom>
          <a:noFill/>
          <a:ln w="12700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1500" dirty="0">
                <a:latin typeface="Verdana" pitchFamily="34" charset="0"/>
              </a:rPr>
              <a:t>Memory (100MB)</a:t>
            </a:r>
          </a:p>
        </p:txBody>
      </p:sp>
      <p:sp>
        <p:nvSpPr>
          <p:cNvPr id="869401" name="Rectangle 25" descr="Wide upward diagonal"/>
          <p:cNvSpPr>
            <a:spLocks noChangeArrowheads="1"/>
          </p:cNvSpPr>
          <p:nvPr/>
        </p:nvSpPr>
        <p:spPr bwMode="auto">
          <a:xfrm>
            <a:off x="5993695" y="4583907"/>
            <a:ext cx="1118306" cy="415018"/>
          </a:xfrm>
          <a:prstGeom prst="rect">
            <a:avLst/>
          </a:prstGeom>
          <a:pattFill prst="wdUpDiag">
            <a:fgClr>
              <a:srgbClr val="808080"/>
            </a:fgClr>
            <a:bgClr>
              <a:schemeClr val="bg1"/>
            </a:bgClr>
          </a:pattFill>
          <a:ln w="12700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402" name="Rectangle 26"/>
          <p:cNvSpPr>
            <a:spLocks noChangeArrowheads="1"/>
          </p:cNvSpPr>
          <p:nvPr/>
        </p:nvSpPr>
        <p:spPr bwMode="auto">
          <a:xfrm>
            <a:off x="5866695" y="4160385"/>
            <a:ext cx="2968626" cy="983116"/>
          </a:xfrm>
          <a:prstGeom prst="rect">
            <a:avLst/>
          </a:prstGeom>
          <a:noFill/>
          <a:ln w="12700" algn="ctr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403" name="Rectangle 27"/>
          <p:cNvSpPr>
            <a:spLocks noChangeArrowheads="1"/>
          </p:cNvSpPr>
          <p:nvPr/>
        </p:nvSpPr>
        <p:spPr bwMode="auto">
          <a:xfrm>
            <a:off x="5866694" y="5303384"/>
            <a:ext cx="2286000" cy="911679"/>
          </a:xfrm>
          <a:prstGeom prst="rect">
            <a:avLst/>
          </a:prstGeom>
          <a:noFill/>
          <a:ln w="12700" algn="ctr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404" name="Rectangle 28" descr="Wide upward diagonal"/>
          <p:cNvSpPr>
            <a:spLocks noChangeArrowheads="1"/>
          </p:cNvSpPr>
          <p:nvPr/>
        </p:nvSpPr>
        <p:spPr bwMode="auto">
          <a:xfrm>
            <a:off x="6801556" y="5660572"/>
            <a:ext cx="1199444" cy="445634"/>
          </a:xfrm>
          <a:prstGeom prst="rect">
            <a:avLst/>
          </a:prstGeom>
          <a:pattFill prst="wdUpDiag">
            <a:fgClr>
              <a:srgbClr val="3366FF"/>
            </a:fgClr>
            <a:bgClr>
              <a:schemeClr val="bg1"/>
            </a:bgClr>
          </a:pattFill>
          <a:ln w="12700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405" name="Rectangle 29"/>
          <p:cNvSpPr>
            <a:spLocks noChangeArrowheads="1"/>
          </p:cNvSpPr>
          <p:nvPr/>
        </p:nvSpPr>
        <p:spPr bwMode="auto">
          <a:xfrm>
            <a:off x="8293805" y="5303384"/>
            <a:ext cx="552098" cy="908277"/>
          </a:xfrm>
          <a:prstGeom prst="rect">
            <a:avLst/>
          </a:prstGeom>
          <a:noFill/>
          <a:ln w="12700" algn="ctr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406" name="Oval 30"/>
          <p:cNvSpPr>
            <a:spLocks noChangeArrowheads="1"/>
          </p:cNvSpPr>
          <p:nvPr/>
        </p:nvSpPr>
        <p:spPr bwMode="auto">
          <a:xfrm>
            <a:off x="8408459" y="5629956"/>
            <a:ext cx="329847" cy="358889"/>
          </a:xfrm>
          <a:prstGeom prst="ellipse">
            <a:avLst/>
          </a:prstGeom>
          <a:noFill/>
          <a:ln w="12700" algn="ctr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407" name="Line 31"/>
          <p:cNvSpPr>
            <a:spLocks noChangeShapeType="1"/>
          </p:cNvSpPr>
          <p:nvPr/>
        </p:nvSpPr>
        <p:spPr bwMode="auto">
          <a:xfrm>
            <a:off x="8581321" y="5635059"/>
            <a:ext cx="1763" cy="365691"/>
          </a:xfrm>
          <a:prstGeom prst="line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408" name="Rectangle 32"/>
          <p:cNvSpPr>
            <a:spLocks noChangeArrowheads="1"/>
          </p:cNvSpPr>
          <p:nvPr/>
        </p:nvSpPr>
        <p:spPr bwMode="auto">
          <a:xfrm>
            <a:off x="6464653" y="4578804"/>
            <a:ext cx="647347" cy="43713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409" name="Line 33"/>
          <p:cNvSpPr>
            <a:spLocks noChangeShapeType="1"/>
          </p:cNvSpPr>
          <p:nvPr/>
        </p:nvSpPr>
        <p:spPr bwMode="auto">
          <a:xfrm>
            <a:off x="6457599" y="4554991"/>
            <a:ext cx="1763" cy="457541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69410" name="Rectangle 34" descr="Wide upward diagonal"/>
          <p:cNvSpPr>
            <a:spLocks noChangeArrowheads="1"/>
          </p:cNvSpPr>
          <p:nvPr/>
        </p:nvSpPr>
        <p:spPr bwMode="auto">
          <a:xfrm>
            <a:off x="5983111" y="5660572"/>
            <a:ext cx="889000" cy="445634"/>
          </a:xfrm>
          <a:prstGeom prst="rect">
            <a:avLst/>
          </a:prstGeom>
          <a:pattFill prst="wdUpDiag">
            <a:fgClr>
              <a:srgbClr val="3366FF"/>
            </a:fgClr>
            <a:bgClr>
              <a:schemeClr val="bg1"/>
            </a:bgClr>
          </a:pattFill>
          <a:ln w="12700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6" dur="indefinite"/>
                                        <p:tgtEl>
                                          <p:spTgt spid="869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0"/>
                                        <p:tgtEl>
                                          <p:spTgt spid="869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3" dur="3000"/>
                                        <p:tgtEl>
                                          <p:spTgt spid="8693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69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869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2000" fill="hold"/>
                                        <p:tgtEl>
                                          <p:spTgt spid="86939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86939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2000" fill="hold"/>
                                        <p:tgtEl>
                                          <p:spTgt spid="86939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86939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8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7" dur="500" fill="hold"/>
                                        <p:tgtEl>
                                          <p:spTgt spid="86939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8" presetID="8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9" dur="500" fill="hold"/>
                                        <p:tgtEl>
                                          <p:spTgt spid="86939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2000" fill="hold"/>
                                        <p:tgtEl>
                                          <p:spTgt spid="86939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2" dur="2000" fill="hold"/>
                                        <p:tgtEl>
                                          <p:spTgt spid="869391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5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40" dur="indefinite"/>
                                        <p:tgtEl>
                                          <p:spTgt spid="8693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3000"/>
                                        <p:tgtEl>
                                          <p:spTgt spid="869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7" dur="3000"/>
                                        <p:tgtEl>
                                          <p:spTgt spid="8694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69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63" presetClass="path" presetSubtype="0" repeatCount="500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67 0.00099 L 0.06848 0.00099 " pathEditMode="relative" rAng="0" ptsTypes="AA">
                                      <p:cBhvr>
                                        <p:cTn id="58" dur="1000" fill="hold"/>
                                        <p:tgtEl>
                                          <p:spTgt spid="8694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9384" grpId="0" animBg="1"/>
      <p:bldP spid="869389" grpId="0" animBg="1"/>
      <p:bldP spid="869390" grpId="0" animBg="1"/>
      <p:bldP spid="869392" grpId="0" animBg="1"/>
      <p:bldP spid="869394" grpId="0" animBg="1"/>
      <p:bldP spid="869395" grpId="0" animBg="1"/>
      <p:bldP spid="869401" grpId="0" animBg="1"/>
      <p:bldP spid="869404" grpId="0" animBg="1"/>
      <p:bldP spid="869408" grpId="0" animBg="1"/>
      <p:bldP spid="869409" grpId="0" animBg="1"/>
      <p:bldP spid="869409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600D47-7A91-4F14-87B9-C23A40116B9B}" type="slidenum">
              <a:rPr lang="en-US"/>
              <a:pPr/>
              <a:t>17</a:t>
            </a:fld>
            <a:endParaRPr lang="en-US"/>
          </a:p>
        </p:txBody>
      </p:sp>
      <p:sp>
        <p:nvSpPr>
          <p:cNvPr id="875522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0" y="34018"/>
            <a:ext cx="7620000" cy="816429"/>
          </a:xfrm>
        </p:spPr>
        <p:txBody>
          <a:bodyPr/>
          <a:lstStyle/>
          <a:p>
            <a:r>
              <a:rPr lang="en-US" altLang="zh-CN" sz="3900" dirty="0">
                <a:ea typeface="宋体" pitchFamily="2" charset="-122"/>
              </a:rPr>
              <a:t>What is the right heap size?</a:t>
            </a:r>
            <a:endParaRPr lang="en-US" sz="3900" dirty="0"/>
          </a:p>
        </p:txBody>
      </p:sp>
      <p:sp>
        <p:nvSpPr>
          <p:cNvPr id="8755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1904" y="1192326"/>
            <a:ext cx="7856361" cy="2121013"/>
          </a:xfrm>
        </p:spPr>
        <p:txBody>
          <a:bodyPr/>
          <a:lstStyle/>
          <a:p>
            <a:r>
              <a:rPr lang="en-US" altLang="zh-CN" b="1" dirty="0">
                <a:ea typeface="宋体" pitchFamily="2" charset="-122"/>
              </a:rPr>
              <a:t>Find the sweet spot:</a:t>
            </a:r>
          </a:p>
          <a:p>
            <a:pPr lvl="1"/>
            <a:r>
              <a:rPr lang="en-US" altLang="zh-CN" sz="2400" dirty="0">
                <a:ea typeface="宋体" pitchFamily="2" charset="-122"/>
              </a:rPr>
              <a:t>Large enough to minimize collections</a:t>
            </a:r>
          </a:p>
          <a:p>
            <a:pPr lvl="1"/>
            <a:r>
              <a:rPr lang="en-US" altLang="zh-CN" sz="2400" dirty="0">
                <a:ea typeface="宋体" pitchFamily="2" charset="-122"/>
              </a:rPr>
              <a:t>Small enough to avoid paging</a:t>
            </a:r>
          </a:p>
          <a:p>
            <a:pPr lvl="1"/>
            <a:r>
              <a:rPr lang="en-US" altLang="zh-CN" sz="2400" b="1" dirty="0">
                <a:ea typeface="宋体" pitchFamily="2" charset="-122"/>
              </a:rPr>
              <a:t>BUT: sweet spot changes constantly</a:t>
            </a:r>
            <a:r>
              <a:rPr lang="en-US" altLang="zh-CN" sz="2400" dirty="0">
                <a:ea typeface="宋体" pitchFamily="2" charset="-122"/>
              </a:rPr>
              <a:t> (multiprogramming)</a:t>
            </a:r>
          </a:p>
        </p:txBody>
      </p:sp>
      <p:sp>
        <p:nvSpPr>
          <p:cNvPr id="875524" name="Text Box 4"/>
          <p:cNvSpPr txBox="1">
            <a:spLocks noChangeArrowheads="1"/>
          </p:cNvSpPr>
          <p:nvPr/>
        </p:nvSpPr>
        <p:spPr bwMode="auto">
          <a:xfrm>
            <a:off x="0" y="3593108"/>
            <a:ext cx="9144000" cy="1055092"/>
          </a:xfrm>
          <a:prstGeom prst="rect">
            <a:avLst/>
          </a:prstGeom>
          <a:solidFill>
            <a:srgbClr val="FFFF00"/>
          </a:solidFill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100" b="1" dirty="0">
                <a:latin typeface="Calibri" pitchFamily="34" charset="0"/>
                <a:ea typeface="宋体" pitchFamily="2" charset="-122"/>
              </a:rPr>
              <a:t>CRAMM: </a:t>
            </a:r>
            <a:r>
              <a:rPr lang="en-US" altLang="zh-CN" sz="3100" b="1" u="sng" dirty="0">
                <a:latin typeface="Calibri" pitchFamily="34" charset="0"/>
                <a:ea typeface="宋体" pitchFamily="2" charset="-122"/>
              </a:rPr>
              <a:t>C</a:t>
            </a:r>
            <a:r>
              <a:rPr lang="en-US" altLang="zh-CN" sz="3100" dirty="0">
                <a:latin typeface="Calibri" pitchFamily="34" charset="0"/>
                <a:ea typeface="宋体" pitchFamily="2" charset="-122"/>
              </a:rPr>
              <a:t>ooperative </a:t>
            </a:r>
            <a:r>
              <a:rPr lang="en-US" altLang="zh-CN" sz="3100" b="1" u="sng" dirty="0" smtClean="0">
                <a:latin typeface="Calibri" pitchFamily="34" charset="0"/>
                <a:ea typeface="宋体" pitchFamily="2" charset="-122"/>
              </a:rPr>
              <a:t>R</a:t>
            </a:r>
            <a:r>
              <a:rPr lang="en-US" altLang="zh-CN" sz="3100" dirty="0" smtClean="0">
                <a:latin typeface="Calibri" pitchFamily="34" charset="0"/>
                <a:ea typeface="宋体" pitchFamily="2" charset="-122"/>
              </a:rPr>
              <a:t>obust</a:t>
            </a:r>
            <a:br>
              <a:rPr lang="en-US" altLang="zh-CN" sz="3100" dirty="0" smtClean="0">
                <a:latin typeface="Calibri" pitchFamily="34" charset="0"/>
                <a:ea typeface="宋体" pitchFamily="2" charset="-122"/>
              </a:rPr>
            </a:br>
            <a:r>
              <a:rPr lang="en-US" altLang="zh-CN" sz="3100" b="1" u="sng" dirty="0" smtClean="0">
                <a:latin typeface="Calibri" pitchFamily="34" charset="0"/>
                <a:ea typeface="宋体" pitchFamily="2" charset="-122"/>
              </a:rPr>
              <a:t>A</a:t>
            </a:r>
            <a:r>
              <a:rPr lang="en-US" altLang="zh-CN" sz="3100" dirty="0" smtClean="0">
                <a:latin typeface="Calibri" pitchFamily="34" charset="0"/>
                <a:ea typeface="宋体" pitchFamily="2" charset="-122"/>
              </a:rPr>
              <a:t>utomatic </a:t>
            </a:r>
            <a:r>
              <a:rPr lang="en-US" altLang="zh-CN" sz="3100" b="1" u="sng" dirty="0">
                <a:latin typeface="Calibri" pitchFamily="34" charset="0"/>
                <a:ea typeface="宋体" pitchFamily="2" charset="-122"/>
              </a:rPr>
              <a:t>M</a:t>
            </a:r>
            <a:r>
              <a:rPr lang="en-US" altLang="zh-CN" sz="3100" dirty="0">
                <a:latin typeface="Calibri" pitchFamily="34" charset="0"/>
                <a:ea typeface="宋体" pitchFamily="2" charset="-122"/>
              </a:rPr>
              <a:t>emory </a:t>
            </a:r>
            <a:r>
              <a:rPr lang="en-US" altLang="zh-CN" sz="3100" b="1" u="sng" dirty="0">
                <a:latin typeface="Calibri" pitchFamily="34" charset="0"/>
                <a:ea typeface="宋体" pitchFamily="2" charset="-122"/>
              </a:rPr>
              <a:t>M</a:t>
            </a:r>
            <a:r>
              <a:rPr lang="en-US" altLang="zh-CN" sz="3100" dirty="0">
                <a:latin typeface="Calibri" pitchFamily="34" charset="0"/>
                <a:ea typeface="宋体" pitchFamily="2" charset="-122"/>
              </a:rPr>
              <a:t>anagement</a:t>
            </a:r>
            <a:endParaRPr lang="en-US" sz="3100" dirty="0">
              <a:latin typeface="Calibri" pitchFamily="34" charset="0"/>
            </a:endParaRPr>
          </a:p>
        </p:txBody>
      </p:sp>
      <p:sp>
        <p:nvSpPr>
          <p:cNvPr id="875526" name="Text Box 6" descr="White marble"/>
          <p:cNvSpPr txBox="1">
            <a:spLocks noChangeArrowheads="1"/>
          </p:cNvSpPr>
          <p:nvPr/>
        </p:nvSpPr>
        <p:spPr bwMode="auto">
          <a:xfrm>
            <a:off x="0" y="4760800"/>
            <a:ext cx="9144000" cy="15321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100008" tIns="50004" rIns="100008" bIns="50004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zh-CN" sz="3100" b="1" dirty="0">
                <a:solidFill>
                  <a:schemeClr val="folHlink"/>
                </a:solidFill>
                <a:ea typeface="宋体" pitchFamily="2" charset="-122"/>
              </a:rPr>
              <a:t>Goal</a:t>
            </a:r>
            <a:r>
              <a:rPr lang="en-US" altLang="zh-CN" sz="3100" dirty="0">
                <a:solidFill>
                  <a:schemeClr val="folHlink"/>
                </a:solidFill>
                <a:ea typeface="宋体" pitchFamily="2" charset="-122"/>
              </a:rPr>
              <a:t>: </a:t>
            </a:r>
            <a:r>
              <a:rPr lang="en-US" altLang="zh-CN" sz="3100" dirty="0" smtClean="0">
                <a:solidFill>
                  <a:schemeClr val="folHlink"/>
                </a:solidFill>
                <a:ea typeface="宋体" pitchFamily="2" charset="-122"/>
              </a:rPr>
              <a:t>via cooperation </a:t>
            </a:r>
            <a:r>
              <a:rPr lang="en-US" altLang="zh-CN" sz="3100" dirty="0">
                <a:solidFill>
                  <a:schemeClr val="folHlink"/>
                </a:solidFill>
                <a:ea typeface="宋体" pitchFamily="2" charset="-122"/>
              </a:rPr>
              <a:t>with OS &amp; GC,</a:t>
            </a:r>
            <a:br>
              <a:rPr lang="en-US" altLang="zh-CN" sz="3100" dirty="0">
                <a:solidFill>
                  <a:schemeClr val="folHlink"/>
                </a:solidFill>
                <a:ea typeface="宋体" pitchFamily="2" charset="-122"/>
              </a:rPr>
            </a:br>
            <a:r>
              <a:rPr lang="en-US" altLang="zh-CN" sz="3100" dirty="0">
                <a:solidFill>
                  <a:schemeClr val="folHlink"/>
                </a:solidFill>
                <a:ea typeface="宋体" pitchFamily="2" charset="-122"/>
              </a:rPr>
              <a:t>keep garbage-collected applications</a:t>
            </a:r>
            <a:br>
              <a:rPr lang="en-US" altLang="zh-CN" sz="3100" dirty="0">
                <a:solidFill>
                  <a:schemeClr val="folHlink"/>
                </a:solidFill>
                <a:ea typeface="宋体" pitchFamily="2" charset="-122"/>
              </a:rPr>
            </a:br>
            <a:r>
              <a:rPr lang="en-US" altLang="zh-CN" sz="3100" dirty="0">
                <a:solidFill>
                  <a:schemeClr val="folHlink"/>
                </a:solidFill>
                <a:ea typeface="宋体" pitchFamily="2" charset="-122"/>
              </a:rPr>
              <a:t>running at their sweet spot</a:t>
            </a:r>
            <a:endParaRPr lang="en-US" sz="3100" dirty="0">
              <a:solidFill>
                <a:schemeClr val="folHlink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37BE51-B998-46B5-BD2B-836999429307}" type="slidenum">
              <a:rPr lang="en-US"/>
              <a:pPr/>
              <a:t>18</a:t>
            </a:fld>
            <a:endParaRPr lang="en-US"/>
          </a:p>
        </p:txBody>
      </p:sp>
      <p:sp>
        <p:nvSpPr>
          <p:cNvPr id="789506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0" y="0"/>
            <a:ext cx="7620000" cy="816429"/>
          </a:xfrm>
        </p:spPr>
        <p:txBody>
          <a:bodyPr/>
          <a:lstStyle/>
          <a:p>
            <a:r>
              <a:rPr lang="en-US" altLang="zh-CN" sz="3900" dirty="0">
                <a:ea typeface="宋体" pitchFamily="2" charset="-122"/>
              </a:rPr>
              <a:t>CRAMM Overview</a:t>
            </a:r>
            <a:endParaRPr lang="en-US" sz="3900" dirty="0"/>
          </a:p>
        </p:txBody>
      </p:sp>
      <p:sp>
        <p:nvSpPr>
          <p:cNvPr id="789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00667" y="1143000"/>
            <a:ext cx="7856361" cy="506185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z="3100" dirty="0">
                <a:ea typeface="宋体" pitchFamily="2" charset="-122"/>
              </a:rPr>
              <a:t>Cooperative approach:</a:t>
            </a:r>
          </a:p>
          <a:p>
            <a:pPr lvl="1">
              <a:lnSpc>
                <a:spcPct val="90000"/>
              </a:lnSpc>
            </a:pPr>
            <a:r>
              <a:rPr lang="en-US" altLang="zh-CN" sz="2700" dirty="0">
                <a:ea typeface="宋体" pitchFamily="2" charset="-122"/>
              </a:rPr>
              <a:t>Collector-neutral </a:t>
            </a:r>
            <a:r>
              <a:rPr lang="en-US" altLang="zh-CN" sz="2700" b="1" dirty="0">
                <a:ea typeface="宋体" pitchFamily="2" charset="-122"/>
              </a:rPr>
              <a:t>heap sizing model</a:t>
            </a:r>
            <a:r>
              <a:rPr lang="en-US" altLang="zh-CN" sz="2700" dirty="0">
                <a:ea typeface="宋体" pitchFamily="2" charset="-122"/>
              </a:rPr>
              <a:t> (GC)</a:t>
            </a:r>
          </a:p>
          <a:p>
            <a:pPr lvl="2">
              <a:lnSpc>
                <a:spcPct val="90000"/>
              </a:lnSpc>
            </a:pPr>
            <a:r>
              <a:rPr lang="en-US" altLang="zh-CN" sz="2300" dirty="0">
                <a:ea typeface="宋体" pitchFamily="2" charset="-122"/>
              </a:rPr>
              <a:t>suitable for broad range of collectors</a:t>
            </a:r>
          </a:p>
          <a:p>
            <a:pPr lvl="1">
              <a:lnSpc>
                <a:spcPct val="90000"/>
              </a:lnSpc>
            </a:pPr>
            <a:r>
              <a:rPr lang="en-US" altLang="zh-CN" sz="2700" b="1" dirty="0">
                <a:ea typeface="宋体" pitchFamily="2" charset="-122"/>
              </a:rPr>
              <a:t>Statistics-gathering</a:t>
            </a:r>
            <a:r>
              <a:rPr lang="en-US" altLang="zh-CN" sz="2700" dirty="0">
                <a:ea typeface="宋体" pitchFamily="2" charset="-122"/>
              </a:rPr>
              <a:t> VM (OS)</a:t>
            </a:r>
          </a:p>
          <a:p>
            <a:pPr lvl="1">
              <a:lnSpc>
                <a:spcPct val="90000"/>
              </a:lnSpc>
            </a:pPr>
            <a:endParaRPr lang="en-US" altLang="zh-CN" sz="8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3500" dirty="0">
                <a:ea typeface="宋体" pitchFamily="2" charset="-122"/>
              </a:rPr>
              <a:t>Automatically resizes heap in response to memory pressure</a:t>
            </a:r>
          </a:p>
          <a:p>
            <a:pPr lvl="1">
              <a:lnSpc>
                <a:spcPct val="90000"/>
              </a:lnSpc>
            </a:pPr>
            <a:r>
              <a:rPr lang="en-US" altLang="zh-CN" sz="2700" dirty="0">
                <a:ea typeface="宋体" pitchFamily="2" charset="-122"/>
              </a:rPr>
              <a:t>Grows to maximize space utilization</a:t>
            </a:r>
          </a:p>
          <a:p>
            <a:pPr lvl="1">
              <a:lnSpc>
                <a:spcPct val="90000"/>
              </a:lnSpc>
            </a:pPr>
            <a:r>
              <a:rPr lang="en-US" altLang="zh-CN" sz="2700" dirty="0">
                <a:ea typeface="宋体" pitchFamily="2" charset="-122"/>
              </a:rPr>
              <a:t>Shrinks to eliminate paging</a:t>
            </a:r>
          </a:p>
          <a:p>
            <a:pPr lvl="1">
              <a:lnSpc>
                <a:spcPct val="90000"/>
              </a:lnSpc>
            </a:pPr>
            <a:endParaRPr lang="en-US" altLang="zh-CN" sz="12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3100" dirty="0">
                <a:ea typeface="宋体" pitchFamily="2" charset="-122"/>
              </a:rPr>
              <a:t>Improves performance by up to 20x</a:t>
            </a:r>
          </a:p>
          <a:p>
            <a:pPr lvl="1">
              <a:lnSpc>
                <a:spcPct val="90000"/>
              </a:lnSpc>
            </a:pPr>
            <a:r>
              <a:rPr lang="en-US" altLang="zh-CN" sz="2700" dirty="0">
                <a:ea typeface="宋体" pitchFamily="2" charset="-122"/>
              </a:rPr>
              <a:t>Overhead on non-GC apps: 1-2.5%</a:t>
            </a:r>
            <a:endParaRPr lang="en-US" altLang="zh-CN" sz="2600" dirty="0">
              <a:solidFill>
                <a:schemeClr val="folHlink"/>
              </a:solidFill>
              <a:ea typeface="宋体" pitchFamily="2" charset="-122"/>
            </a:endParaRPr>
          </a:p>
          <a:p>
            <a:pPr lvl="1">
              <a:lnSpc>
                <a:spcPct val="90000"/>
              </a:lnSpc>
            </a:pPr>
            <a:endParaRPr lang="en-US" altLang="zh-CN" sz="2200" dirty="0">
              <a:ea typeface="宋体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6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32014" y="1865880"/>
            <a:ext cx="7724069" cy="3827009"/>
          </a:xfrm>
        </p:spPr>
        <p:txBody>
          <a:bodyPr/>
          <a:lstStyle/>
          <a:p>
            <a:r>
              <a:rPr lang="en-US" altLang="zh-CN" u="sng" dirty="0">
                <a:ea typeface="宋体" pitchFamily="2" charset="-122"/>
              </a:rPr>
              <a:t>GC</a:t>
            </a:r>
            <a:r>
              <a:rPr lang="en-US" altLang="zh-CN" dirty="0">
                <a:ea typeface="宋体" pitchFamily="2" charset="-122"/>
              </a:rPr>
              <a:t>: How do we choose a good  heap size?</a:t>
            </a:r>
            <a:endParaRPr lang="en-US" sz="4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Grp="1" noChangeArrowheads="1"/>
          </p:cNvSpPr>
          <p:nvPr>
            <p:ph type="title"/>
          </p:nvPr>
        </p:nvSpPr>
        <p:spPr>
          <a:xfrm>
            <a:off x="492636" y="112285"/>
            <a:ext cx="8259561" cy="816223"/>
          </a:xfrm>
        </p:spPr>
        <p:txBody>
          <a:bodyPr/>
          <a:lstStyle/>
          <a:p>
            <a:r>
              <a:rPr lang="en-US"/>
              <a:t>Garbage Collection Performance</a:t>
            </a:r>
          </a:p>
        </p:txBody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Garbage collection now performs reasonably well</a:t>
            </a:r>
          </a:p>
          <a:p>
            <a:pPr lvl="1"/>
            <a:r>
              <a:rPr lang="en-US"/>
              <a:t>High throughput</a:t>
            </a:r>
          </a:p>
          <a:p>
            <a:pPr lvl="1"/>
            <a:r>
              <a:rPr lang="en-US"/>
              <a:t>Low pause times</a:t>
            </a:r>
          </a:p>
          <a:p>
            <a:pPr lvl="1"/>
            <a:r>
              <a:rPr lang="en-US" i="1"/>
              <a:t>Given large heap and sufficient memory</a:t>
            </a:r>
            <a:r>
              <a:rPr lang="en-US"/>
              <a:t/>
            </a:r>
            <a:br>
              <a:rPr lang="en-US"/>
            </a:br>
            <a:endParaRPr lang="en-US"/>
          </a:p>
          <a:p>
            <a:r>
              <a:rPr lang="en-US"/>
              <a:t>But: what happens when there’s not enough RAM?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39A14B-6836-484C-A38F-81085DD3F9B3}" type="slidenum">
              <a:rPr lang="en-US"/>
              <a:pPr/>
              <a:t>20</a:t>
            </a:fld>
            <a:endParaRPr lang="en-US"/>
          </a:p>
        </p:txBody>
      </p:sp>
      <p:sp>
        <p:nvSpPr>
          <p:cNvPr id="815106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0" y="0"/>
            <a:ext cx="8678333" cy="816429"/>
          </a:xfrm>
        </p:spPr>
        <p:txBody>
          <a:bodyPr/>
          <a:lstStyle/>
          <a:p>
            <a:r>
              <a:rPr lang="en-US" altLang="zh-CN" sz="4400" dirty="0">
                <a:ea typeface="宋体" pitchFamily="2" charset="-122"/>
              </a:rPr>
              <a:t>GC: Collector-neutral model</a:t>
            </a:r>
            <a:endParaRPr lang="en-US" sz="4400" dirty="0"/>
          </a:p>
        </p:txBody>
      </p:sp>
      <p:sp>
        <p:nvSpPr>
          <p:cNvPr id="815108" name="Rectangle 4"/>
          <p:cNvSpPr>
            <a:spLocks noChangeArrowheads="1"/>
          </p:cNvSpPr>
          <p:nvPr/>
        </p:nvSpPr>
        <p:spPr bwMode="auto">
          <a:xfrm>
            <a:off x="1016000" y="4405313"/>
            <a:ext cx="152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5109" name="Rectangle 5"/>
          <p:cNvSpPr>
            <a:spLocks noChangeArrowheads="1"/>
          </p:cNvSpPr>
          <p:nvPr/>
        </p:nvSpPr>
        <p:spPr bwMode="auto">
          <a:xfrm>
            <a:off x="2728737" y="4405313"/>
            <a:ext cx="152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5122" name="Text Box 18" descr="White marble"/>
          <p:cNvSpPr txBox="1">
            <a:spLocks noChangeArrowheads="1"/>
          </p:cNvSpPr>
          <p:nvPr/>
        </p:nvSpPr>
        <p:spPr bwMode="auto">
          <a:xfrm>
            <a:off x="1252361" y="3891643"/>
            <a:ext cx="2880431" cy="43953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200" dirty="0" err="1">
                <a:ea typeface="宋体" pitchFamily="2" charset="-122"/>
              </a:rPr>
              <a:t>SemiSpace</a:t>
            </a:r>
            <a:r>
              <a:rPr lang="en-US" altLang="zh-CN" sz="2200" dirty="0">
                <a:ea typeface="宋体" pitchFamily="2" charset="-122"/>
              </a:rPr>
              <a:t> </a:t>
            </a:r>
            <a:r>
              <a:rPr lang="en-US" altLang="zh-CN" sz="2200" dirty="0">
                <a:solidFill>
                  <a:schemeClr val="folHlink"/>
                </a:solidFill>
                <a:ea typeface="宋体" pitchFamily="2" charset="-122"/>
              </a:rPr>
              <a:t>(copying)</a:t>
            </a:r>
            <a:endParaRPr lang="en-US" sz="2200" dirty="0">
              <a:solidFill>
                <a:schemeClr val="folHlink"/>
              </a:solidFill>
            </a:endParaRPr>
          </a:p>
        </p:txBody>
      </p:sp>
      <p:sp>
        <p:nvSpPr>
          <p:cNvPr id="815124" name="Text Box 20" descr="White marble"/>
          <p:cNvSpPr txBox="1">
            <a:spLocks noChangeArrowheads="1"/>
          </p:cNvSpPr>
          <p:nvPr/>
        </p:nvSpPr>
        <p:spPr bwMode="auto">
          <a:xfrm>
            <a:off x="860778" y="5048250"/>
            <a:ext cx="3471333" cy="4703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200" dirty="0">
                <a:ea typeface="宋体" pitchFamily="2" charset="-122"/>
              </a:rPr>
              <a:t>a </a:t>
            </a:r>
            <a:r>
              <a:rPr lang="en-US" altLang="zh-CN" dirty="0">
                <a:ea typeface="宋体" pitchFamily="2" charset="-122"/>
              </a:rPr>
              <a:t>≈</a:t>
            </a:r>
            <a:r>
              <a:rPr lang="en-US" altLang="zh-CN" sz="2200" dirty="0">
                <a:ea typeface="宋体" pitchFamily="2" charset="-122"/>
              </a:rPr>
              <a:t> ½</a:t>
            </a:r>
            <a:endParaRPr lang="en-US" sz="2200" dirty="0">
              <a:ea typeface="宋体" pitchFamily="2" charset="-122"/>
            </a:endParaRPr>
          </a:p>
        </p:txBody>
      </p:sp>
      <p:sp>
        <p:nvSpPr>
          <p:cNvPr id="815133" name="Line 29"/>
          <p:cNvSpPr>
            <a:spLocks noChangeShapeType="1"/>
          </p:cNvSpPr>
          <p:nvPr/>
        </p:nvSpPr>
        <p:spPr bwMode="auto">
          <a:xfrm flipV="1">
            <a:off x="476250" y="1823357"/>
            <a:ext cx="7808737" cy="0"/>
          </a:xfrm>
          <a:prstGeom prst="line">
            <a:avLst/>
          </a:prstGeom>
          <a:noFill/>
          <a:ln w="28575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15134" name="Rectangle 30" descr="宽上对角线"/>
          <p:cNvSpPr>
            <a:spLocks noChangeArrowheads="1"/>
          </p:cNvSpPr>
          <p:nvPr/>
        </p:nvSpPr>
        <p:spPr bwMode="auto">
          <a:xfrm>
            <a:off x="1012472" y="4405313"/>
            <a:ext cx="1524000" cy="489857"/>
          </a:xfrm>
          <a:prstGeom prst="rect">
            <a:avLst/>
          </a:prstGeom>
          <a:pattFill prst="wdUpDiag">
            <a:fgClr>
              <a:srgbClr val="3366FF"/>
            </a:fgClr>
            <a:bgClr>
              <a:srgbClr val="FFFFFF"/>
            </a:bgClr>
          </a:patt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5135" name="Rectangle 31" descr="宽上对角线"/>
          <p:cNvSpPr>
            <a:spLocks noChangeArrowheads="1"/>
          </p:cNvSpPr>
          <p:nvPr/>
        </p:nvSpPr>
        <p:spPr bwMode="auto">
          <a:xfrm>
            <a:off x="2742848" y="4417220"/>
            <a:ext cx="363361" cy="464343"/>
          </a:xfrm>
          <a:prstGeom prst="rect">
            <a:avLst/>
          </a:prstGeom>
          <a:pattFill prst="wdUpDiag">
            <a:fgClr>
              <a:srgbClr val="3366FF"/>
            </a:fgClr>
            <a:bgClr>
              <a:srgbClr val="FFFFFF"/>
            </a:bgClr>
          </a:pattFill>
          <a:ln w="9525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5136" name="Rectangle 32" descr="宽上对角线"/>
          <p:cNvSpPr>
            <a:spLocks noChangeArrowheads="1"/>
          </p:cNvSpPr>
          <p:nvPr/>
        </p:nvSpPr>
        <p:spPr bwMode="auto">
          <a:xfrm>
            <a:off x="3092098" y="4417220"/>
            <a:ext cx="1160639" cy="464343"/>
          </a:xfrm>
          <a:prstGeom prst="rect">
            <a:avLst/>
          </a:prstGeom>
          <a:pattFill prst="wdUpDiag">
            <a:fgClr>
              <a:srgbClr val="3366FF"/>
            </a:fgClr>
            <a:bgClr>
              <a:srgbClr val="FFFFFF"/>
            </a:bgClr>
          </a:pattFill>
          <a:ln w="9525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5137" name="Rectangle 33" descr="宽上对角线"/>
          <p:cNvSpPr>
            <a:spLocks noChangeArrowheads="1"/>
          </p:cNvSpPr>
          <p:nvPr/>
        </p:nvSpPr>
        <p:spPr bwMode="auto">
          <a:xfrm>
            <a:off x="1019528" y="4417220"/>
            <a:ext cx="363361" cy="464343"/>
          </a:xfrm>
          <a:prstGeom prst="rect">
            <a:avLst/>
          </a:prstGeom>
          <a:pattFill prst="wdUpDiag">
            <a:fgClr>
              <a:srgbClr val="3366FF"/>
            </a:fgClr>
            <a:bgClr>
              <a:srgbClr val="FFFFFF"/>
            </a:bgClr>
          </a:pattFill>
          <a:ln w="9525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5138" name="Rectangle 34" descr="宽上对角线"/>
          <p:cNvSpPr>
            <a:spLocks noChangeArrowheads="1"/>
          </p:cNvSpPr>
          <p:nvPr/>
        </p:nvSpPr>
        <p:spPr bwMode="auto">
          <a:xfrm>
            <a:off x="1372306" y="4417220"/>
            <a:ext cx="1160639" cy="464343"/>
          </a:xfrm>
          <a:prstGeom prst="rect">
            <a:avLst/>
          </a:prstGeom>
          <a:pattFill prst="wdUpDiag">
            <a:fgClr>
              <a:srgbClr val="3366FF"/>
            </a:fgClr>
            <a:bgClr>
              <a:srgbClr val="FFFFFF"/>
            </a:bgClr>
          </a:pattFill>
          <a:ln w="9525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5140" name="Text Box 36" descr="White marble"/>
          <p:cNvSpPr txBox="1">
            <a:spLocks noChangeArrowheads="1"/>
          </p:cNvSpPr>
          <p:nvPr/>
        </p:nvSpPr>
        <p:spPr bwMode="auto">
          <a:xfrm>
            <a:off x="492126" y="5436054"/>
            <a:ext cx="4377972" cy="4703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200" dirty="0">
                <a:ea typeface="宋体" pitchFamily="2" charset="-122"/>
              </a:rPr>
              <a:t>b </a:t>
            </a:r>
            <a:r>
              <a:rPr lang="en-US" altLang="zh-CN" dirty="0">
                <a:ea typeface="宋体" pitchFamily="2" charset="-122"/>
              </a:rPr>
              <a:t>≈</a:t>
            </a:r>
            <a:r>
              <a:rPr lang="en-US" altLang="zh-CN" sz="2200" dirty="0">
                <a:ea typeface="宋体" pitchFamily="2" charset="-122"/>
              </a:rPr>
              <a:t> JVM, code + app’s live size</a:t>
            </a:r>
            <a:endParaRPr lang="en-US" sz="2200" dirty="0">
              <a:ea typeface="宋体" pitchFamily="2" charset="-122"/>
            </a:endParaRPr>
          </a:p>
        </p:txBody>
      </p:sp>
      <p:sp>
        <p:nvSpPr>
          <p:cNvPr id="815160" name="AutoShape 56" descr="White marble"/>
          <p:cNvSpPr>
            <a:spLocks noChangeArrowheads="1"/>
          </p:cNvSpPr>
          <p:nvPr/>
        </p:nvSpPr>
        <p:spPr bwMode="auto">
          <a:xfrm>
            <a:off x="1030111" y="2348934"/>
            <a:ext cx="3182056" cy="1195727"/>
          </a:xfrm>
          <a:prstGeom prst="wedgeRectCallout">
            <a:avLst>
              <a:gd name="adj1" fmla="val 89523"/>
              <a:gd name="adj2" fmla="val -93102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100008" tIns="50004" rIns="100008" bIns="50004"/>
          <a:lstStyle/>
          <a:p>
            <a:r>
              <a:rPr lang="en-US" altLang="zh-CN" sz="2200" i="1" u="sng" dirty="0" err="1">
                <a:ea typeface="宋体" pitchFamily="2" charset="-122"/>
              </a:rPr>
              <a:t>heapUtilFactor</a:t>
            </a:r>
            <a:r>
              <a:rPr lang="en-US" altLang="zh-CN" sz="2200" i="1" u="sng" dirty="0">
                <a:ea typeface="宋体" pitchFamily="2" charset="-122"/>
              </a:rPr>
              <a:t>:</a:t>
            </a:r>
            <a:r>
              <a:rPr lang="en-US" altLang="zh-CN" sz="2200" dirty="0">
                <a:ea typeface="宋体" pitchFamily="2" charset="-122"/>
              </a:rPr>
              <a:t> constant dependent on GC algorithm</a:t>
            </a:r>
            <a:endParaRPr lang="en-US" sz="2200" dirty="0"/>
          </a:p>
        </p:txBody>
      </p:sp>
      <p:sp>
        <p:nvSpPr>
          <p:cNvPr id="815161" name="AutoShape 57" descr="White marble"/>
          <p:cNvSpPr>
            <a:spLocks noChangeArrowheads="1"/>
          </p:cNvSpPr>
          <p:nvPr/>
        </p:nvSpPr>
        <p:spPr bwMode="auto">
          <a:xfrm>
            <a:off x="4665487" y="2359139"/>
            <a:ext cx="3319639" cy="1195727"/>
          </a:xfrm>
          <a:prstGeom prst="wedgeRectCallout">
            <a:avLst>
              <a:gd name="adj1" fmla="val 53241"/>
              <a:gd name="adj2" fmla="val -93245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100008" tIns="50004" rIns="100008" bIns="50004"/>
          <a:lstStyle/>
          <a:p>
            <a:r>
              <a:rPr lang="en-US" altLang="zh-CN" sz="2200" i="1" u="sng" dirty="0">
                <a:ea typeface="宋体" pitchFamily="2" charset="-122"/>
              </a:rPr>
              <a:t>Fixed overhead</a:t>
            </a:r>
            <a:r>
              <a:rPr lang="en-US" altLang="zh-CN" sz="2200" dirty="0">
                <a:ea typeface="宋体" pitchFamily="2" charset="-122"/>
              </a:rPr>
              <a:t>:</a:t>
            </a:r>
          </a:p>
          <a:p>
            <a:r>
              <a:rPr lang="en-US" altLang="zh-CN" sz="2200" dirty="0">
                <a:ea typeface="宋体" pitchFamily="2" charset="-122"/>
              </a:rPr>
              <a:t>Libraries, codes, copying (app’s live size)</a:t>
            </a:r>
            <a:endParaRPr lang="en-US" sz="2200" dirty="0"/>
          </a:p>
        </p:txBody>
      </p:sp>
      <p:pic>
        <p:nvPicPr>
          <p:cNvPr id="815164" name="Picture 60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87917" y="1413443"/>
            <a:ext cx="7597070" cy="39460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15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15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81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5108" grpId="0" animBg="1"/>
      <p:bldP spid="815109" grpId="0" animBg="1"/>
      <p:bldP spid="815122" grpId="0"/>
      <p:bldP spid="815124" grpId="0"/>
      <p:bldP spid="815134" grpId="0" animBg="1"/>
      <p:bldP spid="815134" grpId="1" animBg="1"/>
      <p:bldP spid="815135" grpId="0" animBg="1"/>
      <p:bldP spid="815135" grpId="1" animBg="1"/>
      <p:bldP spid="815135" grpId="2" animBg="1"/>
      <p:bldP spid="815136" grpId="0" animBg="1"/>
      <p:bldP spid="815136" grpId="1" animBg="1"/>
      <p:bldP spid="815137" grpId="0" animBg="1"/>
      <p:bldP spid="815138" grpId="0" animBg="1"/>
      <p:bldP spid="81514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EF7BCB-8FF3-4144-B56B-604A7450E984}" type="slidenum">
              <a:rPr lang="en-US"/>
              <a:pPr/>
              <a:t>21</a:t>
            </a:fld>
            <a:endParaRPr lang="en-US"/>
          </a:p>
        </p:txBody>
      </p:sp>
      <p:sp>
        <p:nvSpPr>
          <p:cNvPr id="816130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1" y="0"/>
            <a:ext cx="8598959" cy="816429"/>
          </a:xfrm>
        </p:spPr>
        <p:txBody>
          <a:bodyPr/>
          <a:lstStyle/>
          <a:p>
            <a:r>
              <a:rPr lang="en-US" altLang="zh-CN" sz="3900" dirty="0">
                <a:ea typeface="宋体" pitchFamily="2" charset="-122"/>
              </a:rPr>
              <a:t>GC: a collector-neutral WSS model</a:t>
            </a:r>
            <a:endParaRPr lang="en-US" sz="3900" dirty="0"/>
          </a:p>
        </p:txBody>
      </p:sp>
      <p:sp>
        <p:nvSpPr>
          <p:cNvPr id="816131" name="Rectangle 3"/>
          <p:cNvSpPr>
            <a:spLocks noChangeArrowheads="1"/>
          </p:cNvSpPr>
          <p:nvPr/>
        </p:nvSpPr>
        <p:spPr bwMode="auto">
          <a:xfrm>
            <a:off x="1016000" y="4405313"/>
            <a:ext cx="152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32" name="Rectangle 4"/>
          <p:cNvSpPr>
            <a:spLocks noChangeArrowheads="1"/>
          </p:cNvSpPr>
          <p:nvPr/>
        </p:nvSpPr>
        <p:spPr bwMode="auto">
          <a:xfrm>
            <a:off x="2728737" y="4405313"/>
            <a:ext cx="152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33" name="Rectangle 5"/>
          <p:cNvSpPr>
            <a:spLocks noChangeArrowheads="1"/>
          </p:cNvSpPr>
          <p:nvPr/>
        </p:nvSpPr>
        <p:spPr bwMode="auto">
          <a:xfrm>
            <a:off x="5334000" y="4395107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35" name="Rectangle 7"/>
          <p:cNvSpPr>
            <a:spLocks noChangeArrowheads="1"/>
          </p:cNvSpPr>
          <p:nvPr/>
        </p:nvSpPr>
        <p:spPr bwMode="auto">
          <a:xfrm>
            <a:off x="5836709" y="4395107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36" name="Rectangle 8"/>
          <p:cNvSpPr>
            <a:spLocks noChangeArrowheads="1"/>
          </p:cNvSpPr>
          <p:nvPr/>
        </p:nvSpPr>
        <p:spPr bwMode="auto">
          <a:xfrm>
            <a:off x="6081889" y="4395107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37" name="Rectangle 9"/>
          <p:cNvSpPr>
            <a:spLocks noChangeArrowheads="1"/>
          </p:cNvSpPr>
          <p:nvPr/>
        </p:nvSpPr>
        <p:spPr bwMode="auto">
          <a:xfrm>
            <a:off x="6335889" y="4395107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38" name="Rectangle 10"/>
          <p:cNvSpPr>
            <a:spLocks noChangeArrowheads="1"/>
          </p:cNvSpPr>
          <p:nvPr/>
        </p:nvSpPr>
        <p:spPr bwMode="auto">
          <a:xfrm>
            <a:off x="6589889" y="4395107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39" name="Rectangle 11"/>
          <p:cNvSpPr>
            <a:spLocks noChangeArrowheads="1"/>
          </p:cNvSpPr>
          <p:nvPr/>
        </p:nvSpPr>
        <p:spPr bwMode="auto">
          <a:xfrm>
            <a:off x="6838598" y="4395107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40" name="Rectangle 12"/>
          <p:cNvSpPr>
            <a:spLocks noChangeArrowheads="1"/>
          </p:cNvSpPr>
          <p:nvPr/>
        </p:nvSpPr>
        <p:spPr bwMode="auto">
          <a:xfrm>
            <a:off x="7083778" y="4395107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41" name="Rectangle 13"/>
          <p:cNvSpPr>
            <a:spLocks noChangeArrowheads="1"/>
          </p:cNvSpPr>
          <p:nvPr/>
        </p:nvSpPr>
        <p:spPr bwMode="auto">
          <a:xfrm>
            <a:off x="7337778" y="4395107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42" name="Rectangle 14"/>
          <p:cNvSpPr>
            <a:spLocks noChangeArrowheads="1"/>
          </p:cNvSpPr>
          <p:nvPr/>
        </p:nvSpPr>
        <p:spPr bwMode="auto">
          <a:xfrm>
            <a:off x="7591778" y="4395107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43" name="Rectangle 15"/>
          <p:cNvSpPr>
            <a:spLocks noChangeArrowheads="1"/>
          </p:cNvSpPr>
          <p:nvPr/>
        </p:nvSpPr>
        <p:spPr bwMode="auto">
          <a:xfrm>
            <a:off x="7840487" y="4395107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44" name="Rectangle 16"/>
          <p:cNvSpPr>
            <a:spLocks noChangeArrowheads="1"/>
          </p:cNvSpPr>
          <p:nvPr/>
        </p:nvSpPr>
        <p:spPr bwMode="auto">
          <a:xfrm>
            <a:off x="8085667" y="4395107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45" name="Text Box 17" descr="White marble"/>
          <p:cNvSpPr txBox="1">
            <a:spLocks noChangeArrowheads="1"/>
          </p:cNvSpPr>
          <p:nvPr/>
        </p:nvSpPr>
        <p:spPr bwMode="auto">
          <a:xfrm>
            <a:off x="1252361" y="3891643"/>
            <a:ext cx="2880431" cy="43953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200" dirty="0" err="1">
                <a:ea typeface="宋体" pitchFamily="2" charset="-122"/>
              </a:rPr>
              <a:t>SemiSpace</a:t>
            </a:r>
            <a:r>
              <a:rPr lang="en-US" altLang="zh-CN" sz="2200" dirty="0">
                <a:ea typeface="宋体" pitchFamily="2" charset="-122"/>
              </a:rPr>
              <a:t> </a:t>
            </a:r>
            <a:r>
              <a:rPr lang="en-US" altLang="zh-CN" sz="2200" dirty="0">
                <a:solidFill>
                  <a:schemeClr val="folHlink"/>
                </a:solidFill>
                <a:ea typeface="宋体" pitchFamily="2" charset="-122"/>
              </a:rPr>
              <a:t>(copying)</a:t>
            </a:r>
            <a:endParaRPr lang="en-US" sz="2200" dirty="0">
              <a:solidFill>
                <a:schemeClr val="folHlink"/>
              </a:solidFill>
            </a:endParaRPr>
          </a:p>
        </p:txBody>
      </p:sp>
      <p:sp>
        <p:nvSpPr>
          <p:cNvPr id="816146" name="Text Box 18" descr="White marble"/>
          <p:cNvSpPr txBox="1">
            <a:spLocks noChangeArrowheads="1"/>
          </p:cNvSpPr>
          <p:nvPr/>
        </p:nvSpPr>
        <p:spPr bwMode="auto">
          <a:xfrm>
            <a:off x="5090584" y="3932465"/>
            <a:ext cx="3601861" cy="43953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200" dirty="0">
                <a:ea typeface="宋体" pitchFamily="2" charset="-122"/>
              </a:rPr>
              <a:t>MS </a:t>
            </a:r>
            <a:r>
              <a:rPr lang="en-US" altLang="zh-CN" sz="2200" dirty="0">
                <a:solidFill>
                  <a:schemeClr val="folHlink"/>
                </a:solidFill>
                <a:ea typeface="宋体" pitchFamily="2" charset="-122"/>
              </a:rPr>
              <a:t>(non-copying)</a:t>
            </a:r>
            <a:endParaRPr lang="en-US" sz="2200" dirty="0">
              <a:solidFill>
                <a:schemeClr val="folHlink"/>
              </a:solidFill>
            </a:endParaRPr>
          </a:p>
        </p:txBody>
      </p:sp>
      <p:sp>
        <p:nvSpPr>
          <p:cNvPr id="816147" name="Text Box 19" descr="White marble"/>
          <p:cNvSpPr txBox="1">
            <a:spLocks noChangeArrowheads="1"/>
          </p:cNvSpPr>
          <p:nvPr/>
        </p:nvSpPr>
        <p:spPr bwMode="auto">
          <a:xfrm>
            <a:off x="860778" y="5048250"/>
            <a:ext cx="3471333" cy="4703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200" dirty="0">
                <a:ea typeface="宋体" pitchFamily="2" charset="-122"/>
              </a:rPr>
              <a:t>a </a:t>
            </a:r>
            <a:r>
              <a:rPr lang="en-US" altLang="zh-CN" dirty="0">
                <a:ea typeface="宋体" pitchFamily="2" charset="-122"/>
              </a:rPr>
              <a:t>≈ </a:t>
            </a:r>
            <a:r>
              <a:rPr lang="en-US" altLang="zh-CN" sz="2200" dirty="0">
                <a:ea typeface="宋体" pitchFamily="2" charset="-122"/>
              </a:rPr>
              <a:t>½</a:t>
            </a:r>
            <a:endParaRPr lang="en-US" sz="2200" dirty="0">
              <a:ea typeface="宋体" pitchFamily="2" charset="-122"/>
            </a:endParaRPr>
          </a:p>
        </p:txBody>
      </p:sp>
      <p:sp>
        <p:nvSpPr>
          <p:cNvPr id="816151" name="Rectangle 23" descr="宽上对角线"/>
          <p:cNvSpPr>
            <a:spLocks noChangeArrowheads="1"/>
          </p:cNvSpPr>
          <p:nvPr/>
        </p:nvSpPr>
        <p:spPr bwMode="auto">
          <a:xfrm>
            <a:off x="2742848" y="4417220"/>
            <a:ext cx="363361" cy="464343"/>
          </a:xfrm>
          <a:prstGeom prst="rect">
            <a:avLst/>
          </a:prstGeom>
          <a:pattFill prst="wdUpDiag">
            <a:fgClr>
              <a:srgbClr val="3366FF"/>
            </a:fgClr>
            <a:bgClr>
              <a:srgbClr val="FFFFFF"/>
            </a:bgClr>
          </a:pattFill>
          <a:ln w="9525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55" name="Text Box 27" descr="White marble"/>
          <p:cNvSpPr txBox="1">
            <a:spLocks noChangeArrowheads="1"/>
          </p:cNvSpPr>
          <p:nvPr/>
        </p:nvSpPr>
        <p:spPr bwMode="auto">
          <a:xfrm>
            <a:off x="492126" y="5436054"/>
            <a:ext cx="4293306" cy="4703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200" dirty="0">
                <a:ea typeface="宋体" pitchFamily="2" charset="-122"/>
              </a:rPr>
              <a:t>b </a:t>
            </a:r>
            <a:r>
              <a:rPr lang="en-US" altLang="zh-CN" dirty="0">
                <a:ea typeface="宋体" pitchFamily="2" charset="-122"/>
              </a:rPr>
              <a:t>≈</a:t>
            </a:r>
            <a:r>
              <a:rPr lang="en-US" altLang="zh-CN" sz="2200" dirty="0">
                <a:ea typeface="宋体" pitchFamily="2" charset="-122"/>
              </a:rPr>
              <a:t> JVM, code + app’s live size</a:t>
            </a:r>
            <a:endParaRPr lang="en-US" sz="2200" dirty="0">
              <a:ea typeface="宋体" pitchFamily="2" charset="-122"/>
            </a:endParaRPr>
          </a:p>
        </p:txBody>
      </p:sp>
      <p:sp>
        <p:nvSpPr>
          <p:cNvPr id="816156" name="Text Box 28" descr="White marble"/>
          <p:cNvSpPr txBox="1">
            <a:spLocks noChangeArrowheads="1"/>
          </p:cNvSpPr>
          <p:nvPr/>
        </p:nvSpPr>
        <p:spPr bwMode="auto">
          <a:xfrm>
            <a:off x="5372806" y="5009130"/>
            <a:ext cx="2839861" cy="4703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200" dirty="0">
                <a:ea typeface="宋体" pitchFamily="2" charset="-122"/>
              </a:rPr>
              <a:t>a </a:t>
            </a:r>
            <a:r>
              <a:rPr lang="en-US" altLang="zh-CN" dirty="0">
                <a:ea typeface="宋体" pitchFamily="2" charset="-122"/>
              </a:rPr>
              <a:t>≈ </a:t>
            </a:r>
            <a:r>
              <a:rPr lang="en-US" altLang="zh-CN" sz="2200" dirty="0">
                <a:ea typeface="宋体" pitchFamily="2" charset="-122"/>
              </a:rPr>
              <a:t>1</a:t>
            </a:r>
            <a:endParaRPr lang="en-US" sz="2200" dirty="0">
              <a:ea typeface="宋体" pitchFamily="2" charset="-122"/>
            </a:endParaRPr>
          </a:p>
        </p:txBody>
      </p:sp>
      <p:sp>
        <p:nvSpPr>
          <p:cNvPr id="816157" name="Text Box 29" descr="White marble"/>
          <p:cNvSpPr txBox="1">
            <a:spLocks noChangeArrowheads="1"/>
          </p:cNvSpPr>
          <p:nvPr/>
        </p:nvSpPr>
        <p:spPr bwMode="auto">
          <a:xfrm>
            <a:off x="5212292" y="5436054"/>
            <a:ext cx="3279069" cy="4703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200" dirty="0">
                <a:ea typeface="宋体" pitchFamily="2" charset="-122"/>
              </a:rPr>
              <a:t>b </a:t>
            </a:r>
            <a:r>
              <a:rPr lang="en-US" altLang="zh-CN" dirty="0">
                <a:ea typeface="宋体" pitchFamily="2" charset="-122"/>
              </a:rPr>
              <a:t>≈ </a:t>
            </a:r>
            <a:r>
              <a:rPr lang="en-US" altLang="zh-CN" sz="2200" dirty="0">
                <a:ea typeface="宋体" pitchFamily="2" charset="-122"/>
              </a:rPr>
              <a:t>JVM, code</a:t>
            </a:r>
            <a:endParaRPr lang="en-US" sz="2200" dirty="0">
              <a:ea typeface="宋体" pitchFamily="2" charset="-122"/>
            </a:endParaRPr>
          </a:p>
        </p:txBody>
      </p:sp>
      <p:sp>
        <p:nvSpPr>
          <p:cNvPr id="816170" name="Rectangle 42"/>
          <p:cNvSpPr>
            <a:spLocks noChangeArrowheads="1"/>
          </p:cNvSpPr>
          <p:nvPr/>
        </p:nvSpPr>
        <p:spPr bwMode="auto">
          <a:xfrm>
            <a:off x="5589764" y="4396809"/>
            <a:ext cx="254000" cy="489857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16174" name="Line 46"/>
          <p:cNvSpPr>
            <a:spLocks noChangeShapeType="1"/>
          </p:cNvSpPr>
          <p:nvPr/>
        </p:nvSpPr>
        <p:spPr bwMode="auto">
          <a:xfrm flipV="1">
            <a:off x="476250" y="1823357"/>
            <a:ext cx="7808737" cy="0"/>
          </a:xfrm>
          <a:prstGeom prst="line">
            <a:avLst/>
          </a:prstGeom>
          <a:noFill/>
          <a:ln w="28575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16175" name="AutoShape 47" descr="White marble"/>
          <p:cNvSpPr>
            <a:spLocks noChangeArrowheads="1"/>
          </p:cNvSpPr>
          <p:nvPr/>
        </p:nvSpPr>
        <p:spPr bwMode="auto">
          <a:xfrm>
            <a:off x="1030111" y="2348934"/>
            <a:ext cx="3182056" cy="1195727"/>
          </a:xfrm>
          <a:prstGeom prst="wedgeRectCallout">
            <a:avLst>
              <a:gd name="adj1" fmla="val 89523"/>
              <a:gd name="adj2" fmla="val -93102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100008" tIns="50004" rIns="100008" bIns="50004"/>
          <a:lstStyle/>
          <a:p>
            <a:r>
              <a:rPr lang="en-US" altLang="zh-CN" sz="2200" i="1" u="sng" dirty="0" err="1">
                <a:ea typeface="宋体" pitchFamily="2" charset="-122"/>
              </a:rPr>
              <a:t>heapUtilFactor</a:t>
            </a:r>
            <a:r>
              <a:rPr lang="en-US" altLang="zh-CN" sz="2200" i="1" u="sng" dirty="0">
                <a:ea typeface="宋体" pitchFamily="2" charset="-122"/>
              </a:rPr>
              <a:t>:</a:t>
            </a:r>
            <a:r>
              <a:rPr lang="en-US" altLang="zh-CN" sz="2200" dirty="0">
                <a:ea typeface="宋体" pitchFamily="2" charset="-122"/>
              </a:rPr>
              <a:t> constant dependent on GC algorithm</a:t>
            </a:r>
            <a:endParaRPr lang="en-US" sz="2200" dirty="0"/>
          </a:p>
        </p:txBody>
      </p:sp>
      <p:sp>
        <p:nvSpPr>
          <p:cNvPr id="816176" name="AutoShape 48" descr="White marble"/>
          <p:cNvSpPr>
            <a:spLocks noChangeArrowheads="1"/>
          </p:cNvSpPr>
          <p:nvPr/>
        </p:nvSpPr>
        <p:spPr bwMode="auto">
          <a:xfrm>
            <a:off x="4665487" y="2359139"/>
            <a:ext cx="3319639" cy="1195727"/>
          </a:xfrm>
          <a:prstGeom prst="wedgeRectCallout">
            <a:avLst>
              <a:gd name="adj1" fmla="val 53241"/>
              <a:gd name="adj2" fmla="val -93245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100008" tIns="50004" rIns="100008" bIns="50004"/>
          <a:lstStyle/>
          <a:p>
            <a:r>
              <a:rPr lang="en-US" altLang="zh-CN" sz="2200" i="1" u="sng" dirty="0">
                <a:ea typeface="宋体" pitchFamily="2" charset="-122"/>
              </a:rPr>
              <a:t>Fixed overhead</a:t>
            </a:r>
            <a:r>
              <a:rPr lang="en-US" altLang="zh-CN" sz="2200" dirty="0">
                <a:ea typeface="宋体" pitchFamily="2" charset="-122"/>
              </a:rPr>
              <a:t>:</a:t>
            </a:r>
          </a:p>
          <a:p>
            <a:r>
              <a:rPr lang="en-US" altLang="zh-CN" sz="2200" dirty="0">
                <a:ea typeface="宋体" pitchFamily="2" charset="-122"/>
              </a:rPr>
              <a:t>Libraries, codes, copying (app’s live size)</a:t>
            </a:r>
            <a:endParaRPr lang="en-US" sz="2200" dirty="0"/>
          </a:p>
        </p:txBody>
      </p:sp>
      <p:pic>
        <p:nvPicPr>
          <p:cNvPr id="816177" name="Picture 49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87917" y="1413443"/>
            <a:ext cx="7597070" cy="39460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816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816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816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816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816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816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500" fill="hold"/>
                                        <p:tgtEl>
                                          <p:spTgt spid="8161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8161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8161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8161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8161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8161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816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816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816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500" fill="hold"/>
                                        <p:tgtEl>
                                          <p:spTgt spid="816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816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816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500" fill="hold"/>
                                        <p:tgtEl>
                                          <p:spTgt spid="816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816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816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" dur="500" fill="hold"/>
                                        <p:tgtEl>
                                          <p:spTgt spid="816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816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816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816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816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816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500" fill="hold"/>
                                        <p:tgtEl>
                                          <p:spTgt spid="8161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8161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8161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816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816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816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" dur="500" fill="hold"/>
                                        <p:tgtEl>
                                          <p:spTgt spid="816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816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816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816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816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500" fill="hold"/>
                                        <p:tgtEl>
                                          <p:spTgt spid="816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" dur="500" fill="hold"/>
                                        <p:tgtEl>
                                          <p:spTgt spid="816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816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3" dur="500" fill="hold"/>
                                        <p:tgtEl>
                                          <p:spTgt spid="816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" dur="500" fill="hold"/>
                                        <p:tgtEl>
                                          <p:spTgt spid="8161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8161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" dur="500" fill="hold"/>
                                        <p:tgtEl>
                                          <p:spTgt spid="8161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9" dur="500" fill="hold"/>
                                        <p:tgtEl>
                                          <p:spTgt spid="816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80" dur="500" fill="hold"/>
                                        <p:tgtEl>
                                          <p:spTgt spid="816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1" dur="500" fill="hold"/>
                                        <p:tgtEl>
                                          <p:spTgt spid="816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3" dur="500" fill="hold"/>
                                        <p:tgtEl>
                                          <p:spTgt spid="816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816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" dur="500" fill="hold"/>
                                        <p:tgtEl>
                                          <p:spTgt spid="816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7" dur="500" fill="hold"/>
                                        <p:tgtEl>
                                          <p:spTgt spid="816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88" dur="500" fill="hold"/>
                                        <p:tgtEl>
                                          <p:spTgt spid="816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500" fill="hold"/>
                                        <p:tgtEl>
                                          <p:spTgt spid="816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3" dur="500" fill="hold"/>
                                        <p:tgtEl>
                                          <p:spTgt spid="8161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4" dur="500" fill="hold"/>
                                        <p:tgtEl>
                                          <p:spTgt spid="8161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" dur="500" fill="hold"/>
                                        <p:tgtEl>
                                          <p:spTgt spid="8161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7" dur="500" fill="hold"/>
                                        <p:tgtEl>
                                          <p:spTgt spid="8161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98" dur="500" fill="hold"/>
                                        <p:tgtEl>
                                          <p:spTgt spid="8161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8161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1" dur="500" fill="hold"/>
                                        <p:tgtEl>
                                          <p:spTgt spid="8161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2" dur="500" fill="hold"/>
                                        <p:tgtEl>
                                          <p:spTgt spid="8161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3" dur="500" fill="hold"/>
                                        <p:tgtEl>
                                          <p:spTgt spid="8161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5" dur="500" fill="hold"/>
                                        <p:tgtEl>
                                          <p:spTgt spid="8161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6" dur="500" fill="hold"/>
                                        <p:tgtEl>
                                          <p:spTgt spid="8161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7" dur="500" fill="hold"/>
                                        <p:tgtEl>
                                          <p:spTgt spid="8161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9" dur="500" fill="hold"/>
                                        <p:tgtEl>
                                          <p:spTgt spid="816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0" dur="500" fill="hold"/>
                                        <p:tgtEl>
                                          <p:spTgt spid="816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1" dur="500" fill="hold"/>
                                        <p:tgtEl>
                                          <p:spTgt spid="816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3" dur="500" fill="hold"/>
                                        <p:tgtEl>
                                          <p:spTgt spid="8161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4" dur="500" fill="hold"/>
                                        <p:tgtEl>
                                          <p:spTgt spid="8161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5" dur="500" fill="hold"/>
                                        <p:tgtEl>
                                          <p:spTgt spid="8161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7" dur="2000" fill="hold"/>
                                        <p:tgtEl>
                                          <p:spTgt spid="8161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8" dur="2000" fill="hold"/>
                                        <p:tgtEl>
                                          <p:spTgt spid="8161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" dur="2000" fill="hold"/>
                                        <p:tgtEl>
                                          <p:spTgt spid="8161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1" dur="2000" fill="hold"/>
                                        <p:tgtEl>
                                          <p:spTgt spid="8161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2" dur="2000" fill="hold"/>
                                        <p:tgtEl>
                                          <p:spTgt spid="8161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3" dur="2000" fill="hold"/>
                                        <p:tgtEl>
                                          <p:spTgt spid="8161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" dur="2000" fill="hold"/>
                                        <p:tgtEl>
                                          <p:spTgt spid="816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6" dur="2000" fill="hold"/>
                                        <p:tgtEl>
                                          <p:spTgt spid="816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7" dur="2000" fill="hold"/>
                                        <p:tgtEl>
                                          <p:spTgt spid="816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9" dur="2000" fill="hold"/>
                                        <p:tgtEl>
                                          <p:spTgt spid="8161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0" dur="2000" fill="hold"/>
                                        <p:tgtEl>
                                          <p:spTgt spid="8161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1" dur="2000" fill="hold"/>
                                        <p:tgtEl>
                                          <p:spTgt spid="8161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3" dur="2000" fill="hold"/>
                                        <p:tgtEl>
                                          <p:spTgt spid="8161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4" dur="2000" fill="hold"/>
                                        <p:tgtEl>
                                          <p:spTgt spid="8161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5" dur="2000" fill="hold"/>
                                        <p:tgtEl>
                                          <p:spTgt spid="8161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7" dur="2000" fill="hold"/>
                                        <p:tgtEl>
                                          <p:spTgt spid="8161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8" dur="2000" fill="hold"/>
                                        <p:tgtEl>
                                          <p:spTgt spid="8161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" dur="2000" fill="hold"/>
                                        <p:tgtEl>
                                          <p:spTgt spid="8161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6156" grpId="0"/>
      <p:bldP spid="81615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DDFCB-AE08-49A0-9140-685FAE735FBE}" type="slidenum">
              <a:rPr lang="en-US"/>
              <a:pPr/>
              <a:t>22</a:t>
            </a:fld>
            <a:endParaRPr lang="en-US"/>
          </a:p>
        </p:txBody>
      </p:sp>
      <p:sp>
        <p:nvSpPr>
          <p:cNvPr id="817155" name="Rectangle 3"/>
          <p:cNvSpPr>
            <a:spLocks noGrp="1" noChangeArrowheads="1"/>
          </p:cNvSpPr>
          <p:nvPr>
            <p:ph type="title"/>
          </p:nvPr>
        </p:nvSpPr>
        <p:spPr>
          <a:xfrm>
            <a:off x="254000" y="27214"/>
            <a:ext cx="7958667" cy="816429"/>
          </a:xfrm>
        </p:spPr>
        <p:txBody>
          <a:bodyPr/>
          <a:lstStyle/>
          <a:p>
            <a:r>
              <a:rPr lang="en-US" altLang="zh-CN" sz="4400" dirty="0">
                <a:ea typeface="宋体" pitchFamily="2" charset="-122"/>
              </a:rPr>
              <a:t>GC: Selecting new heap size</a:t>
            </a:r>
            <a:endParaRPr lang="en-US" sz="4400" dirty="0"/>
          </a:p>
        </p:txBody>
      </p:sp>
      <p:sp>
        <p:nvSpPr>
          <p:cNvPr id="817174" name="Line 22"/>
          <p:cNvSpPr>
            <a:spLocks noChangeShapeType="1"/>
          </p:cNvSpPr>
          <p:nvPr/>
        </p:nvSpPr>
        <p:spPr bwMode="auto">
          <a:xfrm>
            <a:off x="1171223" y="3743666"/>
            <a:ext cx="6960306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pic>
        <p:nvPicPr>
          <p:cNvPr id="817175" name="Picture 23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372306" y="3396684"/>
            <a:ext cx="319264" cy="4422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  <p:sp>
        <p:nvSpPr>
          <p:cNvPr id="817179" name="Text Box 27" descr="White marble"/>
          <p:cNvSpPr txBox="1">
            <a:spLocks noChangeArrowheads="1"/>
          </p:cNvSpPr>
          <p:nvPr/>
        </p:nvSpPr>
        <p:spPr bwMode="auto">
          <a:xfrm>
            <a:off x="0" y="4878161"/>
            <a:ext cx="9144000" cy="5780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100" dirty="0">
                <a:ea typeface="宋体" pitchFamily="2" charset="-122"/>
              </a:rPr>
              <a:t>GC: </a:t>
            </a:r>
            <a:r>
              <a:rPr lang="en-US" altLang="zh-CN" sz="3100" i="1" dirty="0" err="1">
                <a:solidFill>
                  <a:schemeClr val="folHlink"/>
                </a:solidFill>
                <a:ea typeface="宋体" pitchFamily="2" charset="-122"/>
              </a:rPr>
              <a:t>heapUtilFactor</a:t>
            </a:r>
            <a:r>
              <a:rPr lang="en-US" altLang="zh-CN" sz="3100" i="1" dirty="0">
                <a:solidFill>
                  <a:schemeClr val="folHlink"/>
                </a:solidFill>
                <a:ea typeface="宋体" pitchFamily="2" charset="-122"/>
              </a:rPr>
              <a:t> (a)</a:t>
            </a:r>
            <a:r>
              <a:rPr lang="en-US" altLang="zh-CN" sz="3100" dirty="0">
                <a:ea typeface="宋体" pitchFamily="2" charset="-122"/>
              </a:rPr>
              <a:t> &amp; </a:t>
            </a:r>
            <a:r>
              <a:rPr lang="en-US" altLang="zh-CN" sz="3100" i="1" dirty="0" err="1">
                <a:solidFill>
                  <a:schemeClr val="folHlink"/>
                </a:solidFill>
                <a:ea typeface="宋体" pitchFamily="2" charset="-122"/>
              </a:rPr>
              <a:t>cur_heapSize</a:t>
            </a:r>
            <a:r>
              <a:rPr lang="en-US" altLang="zh-CN" sz="2200" i="1" dirty="0">
                <a:ea typeface="宋体" pitchFamily="2" charset="-122"/>
              </a:rPr>
              <a:t> </a:t>
            </a:r>
            <a:endParaRPr lang="en-US" sz="2200" i="1" dirty="0"/>
          </a:p>
        </p:txBody>
      </p:sp>
      <p:sp>
        <p:nvSpPr>
          <p:cNvPr id="817180" name="Text Box 28" descr="White marble"/>
          <p:cNvSpPr txBox="1">
            <a:spLocks noChangeArrowheads="1"/>
          </p:cNvSpPr>
          <p:nvPr/>
        </p:nvSpPr>
        <p:spPr bwMode="auto">
          <a:xfrm>
            <a:off x="0" y="5495586"/>
            <a:ext cx="9144000" cy="57803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100" dirty="0">
                <a:ea typeface="宋体" pitchFamily="2" charset="-122"/>
              </a:rPr>
              <a:t>VMM: </a:t>
            </a:r>
            <a:r>
              <a:rPr lang="en-US" altLang="zh-CN" sz="3100" i="1" dirty="0">
                <a:solidFill>
                  <a:schemeClr val="hlink"/>
                </a:solidFill>
                <a:ea typeface="宋体" pitchFamily="2" charset="-122"/>
              </a:rPr>
              <a:t>WSS</a:t>
            </a:r>
            <a:r>
              <a:rPr lang="en-US" altLang="zh-CN" sz="3100" dirty="0">
                <a:ea typeface="宋体" pitchFamily="2" charset="-122"/>
              </a:rPr>
              <a:t> &amp; </a:t>
            </a:r>
            <a:r>
              <a:rPr lang="en-US" altLang="zh-CN" sz="3100" i="1" dirty="0">
                <a:solidFill>
                  <a:schemeClr val="hlink"/>
                </a:solidFill>
                <a:ea typeface="宋体" pitchFamily="2" charset="-122"/>
              </a:rPr>
              <a:t>available memory</a:t>
            </a:r>
            <a:endParaRPr lang="en-US" sz="3100" dirty="0"/>
          </a:p>
        </p:txBody>
      </p:sp>
      <p:sp>
        <p:nvSpPr>
          <p:cNvPr id="817186" name="Text Box 34" descr="White marble"/>
          <p:cNvSpPr txBox="1">
            <a:spLocks noChangeArrowheads="1"/>
          </p:cNvSpPr>
          <p:nvPr/>
        </p:nvSpPr>
        <p:spPr bwMode="auto">
          <a:xfrm>
            <a:off x="650875" y="1250157"/>
            <a:ext cx="8281458" cy="105509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3100" dirty="0">
                <a:ea typeface="宋体" pitchFamily="2" charset="-122"/>
              </a:rPr>
              <a:t>Set heap size so that working set</a:t>
            </a:r>
            <a:br>
              <a:rPr lang="en-US" altLang="zh-CN" sz="3100" dirty="0">
                <a:ea typeface="宋体" pitchFamily="2" charset="-122"/>
              </a:rPr>
            </a:br>
            <a:r>
              <a:rPr lang="en-US" altLang="zh-CN" sz="3100" i="1" dirty="0">
                <a:ea typeface="宋体" pitchFamily="2" charset="-122"/>
              </a:rPr>
              <a:t>just fits </a:t>
            </a:r>
            <a:r>
              <a:rPr lang="en-US" altLang="zh-CN" sz="3100" dirty="0">
                <a:ea typeface="宋体" pitchFamily="2" charset="-122"/>
              </a:rPr>
              <a:t>in current available memory</a:t>
            </a:r>
            <a:endParaRPr lang="en-US" sz="3100" dirty="0"/>
          </a:p>
        </p:txBody>
      </p:sp>
      <p:pic>
        <p:nvPicPr>
          <p:cNvPr id="817188" name="Picture 36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254250" y="2755447"/>
            <a:ext cx="5342820" cy="34358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  <p:pic>
        <p:nvPicPr>
          <p:cNvPr id="817189" name="Picture 37" descr="txp_fig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201333" y="3218089"/>
            <a:ext cx="4543778" cy="34698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  <p:pic>
        <p:nvPicPr>
          <p:cNvPr id="817190" name="Picture 38" descr="txp_fig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181931" y="3901848"/>
            <a:ext cx="5545667" cy="34698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3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32014" y="1865880"/>
            <a:ext cx="7724069" cy="3827009"/>
          </a:xfrm>
        </p:spPr>
        <p:txBody>
          <a:bodyPr/>
          <a:lstStyle/>
          <a:p>
            <a:r>
              <a:rPr lang="en-US" altLang="zh-CN" sz="4800" u="sng" dirty="0">
                <a:ea typeface="宋体" pitchFamily="2" charset="-122"/>
              </a:rPr>
              <a:t>VM</a:t>
            </a:r>
            <a:r>
              <a:rPr lang="en-US" altLang="zh-CN" sz="4800" dirty="0">
                <a:ea typeface="宋体" pitchFamily="2" charset="-122"/>
              </a:rPr>
              <a:t>: How do we collect information to support heap size selection?</a:t>
            </a:r>
            <a:br>
              <a:rPr lang="en-US" altLang="zh-CN" sz="4800" dirty="0">
                <a:ea typeface="宋体" pitchFamily="2" charset="-122"/>
              </a:rPr>
            </a:br>
            <a:r>
              <a:rPr lang="en-US" altLang="zh-CN" sz="4800" b="0" dirty="0">
                <a:ea typeface="宋体" pitchFamily="2" charset="-122"/>
              </a:rPr>
              <a:t>(with low overhead)</a:t>
            </a:r>
            <a:br>
              <a:rPr lang="en-US" altLang="zh-CN" sz="4800" b="0" dirty="0">
                <a:ea typeface="宋体" pitchFamily="2" charset="-122"/>
              </a:rPr>
            </a:br>
            <a:r>
              <a:rPr lang="en-US" altLang="zh-CN" sz="2200" dirty="0">
                <a:ea typeface="宋体" pitchFamily="2" charset="-122"/>
              </a:rPr>
              <a:t/>
            </a:r>
            <a:br>
              <a:rPr lang="en-US" altLang="zh-CN" sz="2200" dirty="0">
                <a:ea typeface="宋体" pitchFamily="2" charset="-122"/>
              </a:rPr>
            </a:br>
            <a:r>
              <a:rPr lang="en-US" altLang="zh-CN" sz="3900" dirty="0">
                <a:ea typeface="宋体" pitchFamily="2" charset="-122"/>
              </a:rPr>
              <a:t>WSS, Available Memory</a:t>
            </a:r>
            <a:endParaRPr lang="en-US" sz="39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D8212D-E56A-434B-9344-111BAF6D298A}" type="slidenum">
              <a:rPr lang="en-US"/>
              <a:pPr/>
              <a:t>24</a:t>
            </a:fld>
            <a:endParaRPr lang="en-US"/>
          </a:p>
        </p:txBody>
      </p:sp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2455333" y="1440657"/>
            <a:ext cx="5180542" cy="457540"/>
            <a:chOff x="1872" y="576"/>
            <a:chExt cx="3264" cy="288"/>
          </a:xfrm>
        </p:grpSpPr>
        <p:grpSp>
          <p:nvGrpSpPr>
            <p:cNvPr id="3" name="Group 3"/>
            <p:cNvGrpSpPr>
              <a:grpSpLocks/>
            </p:cNvGrpSpPr>
            <p:nvPr/>
          </p:nvGrpSpPr>
          <p:grpSpPr bwMode="auto">
            <a:xfrm>
              <a:off x="2064" y="576"/>
              <a:ext cx="192" cy="288"/>
              <a:chOff x="3264" y="1824"/>
              <a:chExt cx="192" cy="288"/>
            </a:xfrm>
          </p:grpSpPr>
          <p:sp>
            <p:nvSpPr>
              <p:cNvPr id="891908" name="Rectangle 4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09" name="Text Box 5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d</a:t>
                </a:r>
              </a:p>
            </p:txBody>
          </p:sp>
        </p:grpSp>
        <p:grpSp>
          <p:nvGrpSpPr>
            <p:cNvPr id="4" name="Group 6"/>
            <p:cNvGrpSpPr>
              <a:grpSpLocks/>
            </p:cNvGrpSpPr>
            <p:nvPr/>
          </p:nvGrpSpPr>
          <p:grpSpPr bwMode="auto">
            <a:xfrm>
              <a:off x="2256" y="576"/>
              <a:ext cx="192" cy="288"/>
              <a:chOff x="3264" y="1824"/>
              <a:chExt cx="192" cy="288"/>
            </a:xfrm>
          </p:grpSpPr>
          <p:sp>
            <p:nvSpPr>
              <p:cNvPr id="891911" name="Rectangle 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12" name="Text Box 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e</a:t>
                </a:r>
              </a:p>
            </p:txBody>
          </p:sp>
        </p:grpSp>
        <p:grpSp>
          <p:nvGrpSpPr>
            <p:cNvPr id="5" name="Group 9"/>
            <p:cNvGrpSpPr>
              <a:grpSpLocks/>
            </p:cNvGrpSpPr>
            <p:nvPr/>
          </p:nvGrpSpPr>
          <p:grpSpPr bwMode="auto">
            <a:xfrm>
              <a:off x="2448" y="576"/>
              <a:ext cx="192" cy="288"/>
              <a:chOff x="3264" y="1824"/>
              <a:chExt cx="192" cy="288"/>
            </a:xfrm>
          </p:grpSpPr>
          <p:sp>
            <p:nvSpPr>
              <p:cNvPr id="891914" name="Rectangle 1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15" name="Text Box 1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f</a:t>
                </a:r>
              </a:p>
            </p:txBody>
          </p:sp>
        </p:grpSp>
        <p:grpSp>
          <p:nvGrpSpPr>
            <p:cNvPr id="6" name="Group 12"/>
            <p:cNvGrpSpPr>
              <a:grpSpLocks/>
            </p:cNvGrpSpPr>
            <p:nvPr/>
          </p:nvGrpSpPr>
          <p:grpSpPr bwMode="auto">
            <a:xfrm>
              <a:off x="2640" y="576"/>
              <a:ext cx="192" cy="288"/>
              <a:chOff x="3264" y="1824"/>
              <a:chExt cx="192" cy="288"/>
            </a:xfrm>
          </p:grpSpPr>
          <p:sp>
            <p:nvSpPr>
              <p:cNvPr id="891917" name="Rectangle 1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18" name="Text Box 1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g</a:t>
                </a:r>
              </a:p>
            </p:txBody>
          </p:sp>
        </p:grpSp>
        <p:grpSp>
          <p:nvGrpSpPr>
            <p:cNvPr id="7" name="Group 15"/>
            <p:cNvGrpSpPr>
              <a:grpSpLocks/>
            </p:cNvGrpSpPr>
            <p:nvPr/>
          </p:nvGrpSpPr>
          <p:grpSpPr bwMode="auto">
            <a:xfrm>
              <a:off x="2832" y="576"/>
              <a:ext cx="192" cy="288"/>
              <a:chOff x="3264" y="1824"/>
              <a:chExt cx="192" cy="288"/>
            </a:xfrm>
          </p:grpSpPr>
          <p:sp>
            <p:nvSpPr>
              <p:cNvPr id="891920" name="Rectangle 1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21" name="Text Box 1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h</a:t>
                </a:r>
              </a:p>
            </p:txBody>
          </p:sp>
        </p:grpSp>
        <p:grpSp>
          <p:nvGrpSpPr>
            <p:cNvPr id="8" name="Group 18"/>
            <p:cNvGrpSpPr>
              <a:grpSpLocks/>
            </p:cNvGrpSpPr>
            <p:nvPr/>
          </p:nvGrpSpPr>
          <p:grpSpPr bwMode="auto">
            <a:xfrm>
              <a:off x="3024" y="576"/>
              <a:ext cx="192" cy="288"/>
              <a:chOff x="3264" y="1824"/>
              <a:chExt cx="192" cy="288"/>
            </a:xfrm>
          </p:grpSpPr>
          <p:sp>
            <p:nvSpPr>
              <p:cNvPr id="891923" name="Rectangle 1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24" name="Text Box 2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 err="1">
                    <a:latin typeface="Tahoma" pitchFamily="34" charset="0"/>
                    <a:ea typeface="宋体" pitchFamily="2" charset="-122"/>
                  </a:rPr>
                  <a:t>i</a:t>
                </a:r>
                <a:endParaRPr lang="en-US" altLang="zh-CN" sz="1700" dirty="0">
                  <a:latin typeface="Tahoma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9" name="Group 21"/>
            <p:cNvGrpSpPr>
              <a:grpSpLocks/>
            </p:cNvGrpSpPr>
            <p:nvPr/>
          </p:nvGrpSpPr>
          <p:grpSpPr bwMode="auto">
            <a:xfrm>
              <a:off x="3216" y="576"/>
              <a:ext cx="192" cy="288"/>
              <a:chOff x="3264" y="1824"/>
              <a:chExt cx="192" cy="288"/>
            </a:xfrm>
          </p:grpSpPr>
          <p:sp>
            <p:nvSpPr>
              <p:cNvPr id="891926" name="Rectangle 2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27" name="Text Box 2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j</a:t>
                </a:r>
              </a:p>
            </p:txBody>
          </p:sp>
        </p:grpSp>
        <p:grpSp>
          <p:nvGrpSpPr>
            <p:cNvPr id="10" name="Group 24"/>
            <p:cNvGrpSpPr>
              <a:grpSpLocks/>
            </p:cNvGrpSpPr>
            <p:nvPr/>
          </p:nvGrpSpPr>
          <p:grpSpPr bwMode="auto">
            <a:xfrm>
              <a:off x="3408" y="576"/>
              <a:ext cx="192" cy="288"/>
              <a:chOff x="3264" y="1824"/>
              <a:chExt cx="192" cy="288"/>
            </a:xfrm>
          </p:grpSpPr>
          <p:sp>
            <p:nvSpPr>
              <p:cNvPr id="891929" name="Rectangle 2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30" name="Text Box 26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11" name="Group 27"/>
            <p:cNvGrpSpPr>
              <a:grpSpLocks/>
            </p:cNvGrpSpPr>
            <p:nvPr/>
          </p:nvGrpSpPr>
          <p:grpSpPr bwMode="auto">
            <a:xfrm>
              <a:off x="3600" y="576"/>
              <a:ext cx="192" cy="288"/>
              <a:chOff x="3264" y="1824"/>
              <a:chExt cx="192" cy="288"/>
            </a:xfrm>
          </p:grpSpPr>
          <p:sp>
            <p:nvSpPr>
              <p:cNvPr id="891932" name="Rectangle 2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33" name="Text Box 2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12" name="Group 30"/>
            <p:cNvGrpSpPr>
              <a:grpSpLocks/>
            </p:cNvGrpSpPr>
            <p:nvPr/>
          </p:nvGrpSpPr>
          <p:grpSpPr bwMode="auto">
            <a:xfrm>
              <a:off x="3774" y="576"/>
              <a:ext cx="210" cy="288"/>
              <a:chOff x="942" y="1824"/>
              <a:chExt cx="210" cy="288"/>
            </a:xfrm>
          </p:grpSpPr>
          <p:sp>
            <p:nvSpPr>
              <p:cNvPr id="891935" name="Rectangle 31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36" name="Text Box 32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13" name="Group 33"/>
            <p:cNvGrpSpPr>
              <a:grpSpLocks/>
            </p:cNvGrpSpPr>
            <p:nvPr/>
          </p:nvGrpSpPr>
          <p:grpSpPr bwMode="auto">
            <a:xfrm>
              <a:off x="3984" y="576"/>
              <a:ext cx="192" cy="288"/>
              <a:chOff x="3264" y="1824"/>
              <a:chExt cx="192" cy="288"/>
            </a:xfrm>
          </p:grpSpPr>
          <p:sp>
            <p:nvSpPr>
              <p:cNvPr id="891938" name="Rectangle 34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39" name="Text Box 35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  <p:grpSp>
          <p:nvGrpSpPr>
            <p:cNvPr id="14" name="Group 36"/>
            <p:cNvGrpSpPr>
              <a:grpSpLocks/>
            </p:cNvGrpSpPr>
            <p:nvPr/>
          </p:nvGrpSpPr>
          <p:grpSpPr bwMode="auto">
            <a:xfrm>
              <a:off x="4176" y="576"/>
              <a:ext cx="192" cy="288"/>
              <a:chOff x="3264" y="1824"/>
              <a:chExt cx="192" cy="288"/>
            </a:xfrm>
          </p:grpSpPr>
          <p:sp>
            <p:nvSpPr>
              <p:cNvPr id="891941" name="Rectangle 3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42" name="Text Box 3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  <p:grpSp>
          <p:nvGrpSpPr>
            <p:cNvPr id="15" name="Group 39"/>
            <p:cNvGrpSpPr>
              <a:grpSpLocks/>
            </p:cNvGrpSpPr>
            <p:nvPr/>
          </p:nvGrpSpPr>
          <p:grpSpPr bwMode="auto">
            <a:xfrm>
              <a:off x="4368" y="576"/>
              <a:ext cx="192" cy="288"/>
              <a:chOff x="3264" y="1824"/>
              <a:chExt cx="192" cy="288"/>
            </a:xfrm>
          </p:grpSpPr>
          <p:sp>
            <p:nvSpPr>
              <p:cNvPr id="891944" name="Rectangle 4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45" name="Text Box 4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16" name="Group 42"/>
            <p:cNvGrpSpPr>
              <a:grpSpLocks/>
            </p:cNvGrpSpPr>
            <p:nvPr/>
          </p:nvGrpSpPr>
          <p:grpSpPr bwMode="auto">
            <a:xfrm>
              <a:off x="4560" y="576"/>
              <a:ext cx="192" cy="288"/>
              <a:chOff x="3264" y="1824"/>
              <a:chExt cx="192" cy="288"/>
            </a:xfrm>
          </p:grpSpPr>
          <p:sp>
            <p:nvSpPr>
              <p:cNvPr id="891947" name="Rectangle 4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48" name="Text Box 4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17" name="Group 45"/>
            <p:cNvGrpSpPr>
              <a:grpSpLocks/>
            </p:cNvGrpSpPr>
            <p:nvPr/>
          </p:nvGrpSpPr>
          <p:grpSpPr bwMode="auto">
            <a:xfrm>
              <a:off x="4734" y="576"/>
              <a:ext cx="210" cy="288"/>
              <a:chOff x="942" y="1824"/>
              <a:chExt cx="210" cy="288"/>
            </a:xfrm>
          </p:grpSpPr>
          <p:sp>
            <p:nvSpPr>
              <p:cNvPr id="891950" name="Rectangle 46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51" name="Text Box 47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18" name="Group 48"/>
            <p:cNvGrpSpPr>
              <a:grpSpLocks/>
            </p:cNvGrpSpPr>
            <p:nvPr/>
          </p:nvGrpSpPr>
          <p:grpSpPr bwMode="auto">
            <a:xfrm>
              <a:off x="4944" y="576"/>
              <a:ext cx="192" cy="288"/>
              <a:chOff x="3264" y="1824"/>
              <a:chExt cx="192" cy="288"/>
            </a:xfrm>
          </p:grpSpPr>
          <p:sp>
            <p:nvSpPr>
              <p:cNvPr id="891953" name="Rectangle 4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54" name="Text Box 5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  <p:grpSp>
          <p:nvGrpSpPr>
            <p:cNvPr id="19" name="Group 51"/>
            <p:cNvGrpSpPr>
              <a:grpSpLocks/>
            </p:cNvGrpSpPr>
            <p:nvPr/>
          </p:nvGrpSpPr>
          <p:grpSpPr bwMode="auto">
            <a:xfrm>
              <a:off x="1872" y="576"/>
              <a:ext cx="192" cy="288"/>
              <a:chOff x="3264" y="1824"/>
              <a:chExt cx="192" cy="288"/>
            </a:xfrm>
          </p:grpSpPr>
          <p:sp>
            <p:nvSpPr>
              <p:cNvPr id="891956" name="Rectangle 5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57" name="Text Box 5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</p:grpSp>
      <p:grpSp>
        <p:nvGrpSpPr>
          <p:cNvPr id="20" name="Group 54"/>
          <p:cNvGrpSpPr>
            <a:grpSpLocks/>
          </p:cNvGrpSpPr>
          <p:nvPr/>
        </p:nvGrpSpPr>
        <p:grpSpPr bwMode="auto">
          <a:xfrm>
            <a:off x="2455334" y="1440657"/>
            <a:ext cx="5485694" cy="457540"/>
            <a:chOff x="1680" y="384"/>
            <a:chExt cx="3456" cy="288"/>
          </a:xfrm>
        </p:grpSpPr>
        <p:grpSp>
          <p:nvGrpSpPr>
            <p:cNvPr id="21" name="Group 55"/>
            <p:cNvGrpSpPr>
              <a:grpSpLocks/>
            </p:cNvGrpSpPr>
            <p:nvPr/>
          </p:nvGrpSpPr>
          <p:grpSpPr bwMode="auto">
            <a:xfrm>
              <a:off x="1680" y="384"/>
              <a:ext cx="192" cy="288"/>
              <a:chOff x="3264" y="1824"/>
              <a:chExt cx="192" cy="288"/>
            </a:xfrm>
          </p:grpSpPr>
          <p:sp>
            <p:nvSpPr>
              <p:cNvPr id="891960" name="Rectangle 5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61" name="Text Box 5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b</a:t>
                </a:r>
              </a:p>
            </p:txBody>
          </p:sp>
        </p:grpSp>
        <p:grpSp>
          <p:nvGrpSpPr>
            <p:cNvPr id="22" name="Group 58"/>
            <p:cNvGrpSpPr>
              <a:grpSpLocks/>
            </p:cNvGrpSpPr>
            <p:nvPr/>
          </p:nvGrpSpPr>
          <p:grpSpPr bwMode="auto">
            <a:xfrm>
              <a:off x="1872" y="384"/>
              <a:ext cx="192" cy="288"/>
              <a:chOff x="3264" y="1824"/>
              <a:chExt cx="192" cy="288"/>
            </a:xfrm>
          </p:grpSpPr>
          <p:sp>
            <p:nvSpPr>
              <p:cNvPr id="891963" name="Rectangle 5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64" name="Text Box 6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  <p:grpSp>
          <p:nvGrpSpPr>
            <p:cNvPr id="23" name="Group 61"/>
            <p:cNvGrpSpPr>
              <a:grpSpLocks/>
            </p:cNvGrpSpPr>
            <p:nvPr/>
          </p:nvGrpSpPr>
          <p:grpSpPr bwMode="auto">
            <a:xfrm>
              <a:off x="2064" y="384"/>
              <a:ext cx="192" cy="288"/>
              <a:chOff x="3264" y="1824"/>
              <a:chExt cx="192" cy="288"/>
            </a:xfrm>
          </p:grpSpPr>
          <p:sp>
            <p:nvSpPr>
              <p:cNvPr id="891966" name="Rectangle 6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67" name="Text Box 6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d</a:t>
                </a:r>
              </a:p>
            </p:txBody>
          </p:sp>
        </p:grpSp>
        <p:grpSp>
          <p:nvGrpSpPr>
            <p:cNvPr id="24" name="Group 64"/>
            <p:cNvGrpSpPr>
              <a:grpSpLocks/>
            </p:cNvGrpSpPr>
            <p:nvPr/>
          </p:nvGrpSpPr>
          <p:grpSpPr bwMode="auto">
            <a:xfrm>
              <a:off x="2256" y="384"/>
              <a:ext cx="192" cy="288"/>
              <a:chOff x="3264" y="1824"/>
              <a:chExt cx="192" cy="288"/>
            </a:xfrm>
          </p:grpSpPr>
          <p:sp>
            <p:nvSpPr>
              <p:cNvPr id="891969" name="Rectangle 6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70" name="Text Box 66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e</a:t>
                </a:r>
              </a:p>
            </p:txBody>
          </p:sp>
        </p:grpSp>
        <p:grpSp>
          <p:nvGrpSpPr>
            <p:cNvPr id="25" name="Group 67"/>
            <p:cNvGrpSpPr>
              <a:grpSpLocks/>
            </p:cNvGrpSpPr>
            <p:nvPr/>
          </p:nvGrpSpPr>
          <p:grpSpPr bwMode="auto">
            <a:xfrm>
              <a:off x="2448" y="384"/>
              <a:ext cx="192" cy="288"/>
              <a:chOff x="3264" y="1824"/>
              <a:chExt cx="192" cy="288"/>
            </a:xfrm>
          </p:grpSpPr>
          <p:sp>
            <p:nvSpPr>
              <p:cNvPr id="891972" name="Rectangle 6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73" name="Text Box 6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f</a:t>
                </a:r>
              </a:p>
            </p:txBody>
          </p:sp>
        </p:grpSp>
        <p:grpSp>
          <p:nvGrpSpPr>
            <p:cNvPr id="26" name="Group 70"/>
            <p:cNvGrpSpPr>
              <a:grpSpLocks/>
            </p:cNvGrpSpPr>
            <p:nvPr/>
          </p:nvGrpSpPr>
          <p:grpSpPr bwMode="auto">
            <a:xfrm>
              <a:off x="2640" y="384"/>
              <a:ext cx="192" cy="288"/>
              <a:chOff x="3264" y="1824"/>
              <a:chExt cx="192" cy="288"/>
            </a:xfrm>
          </p:grpSpPr>
          <p:sp>
            <p:nvSpPr>
              <p:cNvPr id="891975" name="Rectangle 71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76" name="Text Box 72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g</a:t>
                </a:r>
              </a:p>
            </p:txBody>
          </p:sp>
        </p:grpSp>
        <p:grpSp>
          <p:nvGrpSpPr>
            <p:cNvPr id="27" name="Group 73"/>
            <p:cNvGrpSpPr>
              <a:grpSpLocks/>
            </p:cNvGrpSpPr>
            <p:nvPr/>
          </p:nvGrpSpPr>
          <p:grpSpPr bwMode="auto">
            <a:xfrm>
              <a:off x="2832" y="384"/>
              <a:ext cx="192" cy="288"/>
              <a:chOff x="3264" y="1824"/>
              <a:chExt cx="192" cy="288"/>
            </a:xfrm>
          </p:grpSpPr>
          <p:sp>
            <p:nvSpPr>
              <p:cNvPr id="891978" name="Rectangle 74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79" name="Text Box 75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h</a:t>
                </a:r>
              </a:p>
            </p:txBody>
          </p:sp>
        </p:grpSp>
        <p:grpSp>
          <p:nvGrpSpPr>
            <p:cNvPr id="28" name="Group 76"/>
            <p:cNvGrpSpPr>
              <a:grpSpLocks/>
            </p:cNvGrpSpPr>
            <p:nvPr/>
          </p:nvGrpSpPr>
          <p:grpSpPr bwMode="auto">
            <a:xfrm>
              <a:off x="3024" y="384"/>
              <a:ext cx="192" cy="288"/>
              <a:chOff x="3264" y="1824"/>
              <a:chExt cx="192" cy="288"/>
            </a:xfrm>
          </p:grpSpPr>
          <p:sp>
            <p:nvSpPr>
              <p:cNvPr id="891981" name="Rectangle 7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82" name="Text Box 7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 err="1">
                    <a:latin typeface="Tahoma" pitchFamily="34" charset="0"/>
                    <a:ea typeface="宋体" pitchFamily="2" charset="-122"/>
                  </a:rPr>
                  <a:t>i</a:t>
                </a:r>
                <a:endParaRPr lang="en-US" altLang="zh-CN" sz="1700" dirty="0">
                  <a:latin typeface="Tahoma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29" name="Group 79"/>
            <p:cNvGrpSpPr>
              <a:grpSpLocks/>
            </p:cNvGrpSpPr>
            <p:nvPr/>
          </p:nvGrpSpPr>
          <p:grpSpPr bwMode="auto">
            <a:xfrm>
              <a:off x="3216" y="384"/>
              <a:ext cx="192" cy="288"/>
              <a:chOff x="3264" y="1824"/>
              <a:chExt cx="192" cy="288"/>
            </a:xfrm>
          </p:grpSpPr>
          <p:sp>
            <p:nvSpPr>
              <p:cNvPr id="891984" name="Rectangle 8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85" name="Text Box 8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j</a:t>
                </a:r>
              </a:p>
            </p:txBody>
          </p:sp>
        </p:grpSp>
        <p:grpSp>
          <p:nvGrpSpPr>
            <p:cNvPr id="30" name="Group 82"/>
            <p:cNvGrpSpPr>
              <a:grpSpLocks/>
            </p:cNvGrpSpPr>
            <p:nvPr/>
          </p:nvGrpSpPr>
          <p:grpSpPr bwMode="auto">
            <a:xfrm>
              <a:off x="3408" y="384"/>
              <a:ext cx="192" cy="288"/>
              <a:chOff x="3264" y="1824"/>
              <a:chExt cx="192" cy="288"/>
            </a:xfrm>
          </p:grpSpPr>
          <p:sp>
            <p:nvSpPr>
              <p:cNvPr id="891987" name="Rectangle 8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88" name="Text Box 8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31" name="Group 85"/>
            <p:cNvGrpSpPr>
              <a:grpSpLocks/>
            </p:cNvGrpSpPr>
            <p:nvPr/>
          </p:nvGrpSpPr>
          <p:grpSpPr bwMode="auto">
            <a:xfrm>
              <a:off x="3600" y="384"/>
              <a:ext cx="192" cy="288"/>
              <a:chOff x="3264" y="1824"/>
              <a:chExt cx="192" cy="288"/>
            </a:xfrm>
          </p:grpSpPr>
          <p:sp>
            <p:nvSpPr>
              <p:cNvPr id="891990" name="Rectangle 8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91" name="Text Box 8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032" name="Group 88"/>
            <p:cNvGrpSpPr>
              <a:grpSpLocks/>
            </p:cNvGrpSpPr>
            <p:nvPr/>
          </p:nvGrpSpPr>
          <p:grpSpPr bwMode="auto">
            <a:xfrm>
              <a:off x="3774" y="384"/>
              <a:ext cx="210" cy="288"/>
              <a:chOff x="942" y="1824"/>
              <a:chExt cx="210" cy="288"/>
            </a:xfrm>
          </p:grpSpPr>
          <p:sp>
            <p:nvSpPr>
              <p:cNvPr id="891993" name="Rectangle 89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94" name="Text Box 90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033" name="Group 91"/>
            <p:cNvGrpSpPr>
              <a:grpSpLocks/>
            </p:cNvGrpSpPr>
            <p:nvPr/>
          </p:nvGrpSpPr>
          <p:grpSpPr bwMode="auto">
            <a:xfrm>
              <a:off x="3984" y="384"/>
              <a:ext cx="192" cy="288"/>
              <a:chOff x="3264" y="1824"/>
              <a:chExt cx="192" cy="288"/>
            </a:xfrm>
          </p:grpSpPr>
          <p:sp>
            <p:nvSpPr>
              <p:cNvPr id="891996" name="Rectangle 9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1997" name="Text Box 9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  <p:grpSp>
          <p:nvGrpSpPr>
            <p:cNvPr id="892049" name="Group 94"/>
            <p:cNvGrpSpPr>
              <a:grpSpLocks/>
            </p:cNvGrpSpPr>
            <p:nvPr/>
          </p:nvGrpSpPr>
          <p:grpSpPr bwMode="auto">
            <a:xfrm>
              <a:off x="4176" y="384"/>
              <a:ext cx="192" cy="288"/>
              <a:chOff x="3264" y="1824"/>
              <a:chExt cx="192" cy="288"/>
            </a:xfrm>
          </p:grpSpPr>
          <p:sp>
            <p:nvSpPr>
              <p:cNvPr id="891999" name="Rectangle 9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00" name="Text Box 96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  <p:grpSp>
          <p:nvGrpSpPr>
            <p:cNvPr id="892050" name="Group 97"/>
            <p:cNvGrpSpPr>
              <a:grpSpLocks/>
            </p:cNvGrpSpPr>
            <p:nvPr/>
          </p:nvGrpSpPr>
          <p:grpSpPr bwMode="auto">
            <a:xfrm>
              <a:off x="4368" y="384"/>
              <a:ext cx="192" cy="288"/>
              <a:chOff x="3264" y="1824"/>
              <a:chExt cx="192" cy="288"/>
            </a:xfrm>
          </p:grpSpPr>
          <p:sp>
            <p:nvSpPr>
              <p:cNvPr id="892002" name="Rectangle 9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03" name="Text Box 9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892053" name="Group 100"/>
            <p:cNvGrpSpPr>
              <a:grpSpLocks/>
            </p:cNvGrpSpPr>
            <p:nvPr/>
          </p:nvGrpSpPr>
          <p:grpSpPr bwMode="auto">
            <a:xfrm>
              <a:off x="4560" y="384"/>
              <a:ext cx="192" cy="288"/>
              <a:chOff x="3264" y="1824"/>
              <a:chExt cx="192" cy="288"/>
            </a:xfrm>
          </p:grpSpPr>
          <p:sp>
            <p:nvSpPr>
              <p:cNvPr id="892005" name="Rectangle 101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06" name="Text Box 102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056" name="Group 103"/>
            <p:cNvGrpSpPr>
              <a:grpSpLocks/>
            </p:cNvGrpSpPr>
            <p:nvPr/>
          </p:nvGrpSpPr>
          <p:grpSpPr bwMode="auto">
            <a:xfrm>
              <a:off x="4734" y="384"/>
              <a:ext cx="210" cy="288"/>
              <a:chOff x="942" y="1824"/>
              <a:chExt cx="210" cy="288"/>
            </a:xfrm>
          </p:grpSpPr>
          <p:sp>
            <p:nvSpPr>
              <p:cNvPr id="892008" name="Rectangle 104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09" name="Text Box 105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059" name="Group 106"/>
            <p:cNvGrpSpPr>
              <a:grpSpLocks/>
            </p:cNvGrpSpPr>
            <p:nvPr/>
          </p:nvGrpSpPr>
          <p:grpSpPr bwMode="auto">
            <a:xfrm>
              <a:off x="4944" y="384"/>
              <a:ext cx="192" cy="288"/>
              <a:chOff x="3264" y="1824"/>
              <a:chExt cx="192" cy="288"/>
            </a:xfrm>
          </p:grpSpPr>
          <p:sp>
            <p:nvSpPr>
              <p:cNvPr id="892011" name="Rectangle 10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12" name="Text Box 10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</p:grpSp>
      <p:grpSp>
        <p:nvGrpSpPr>
          <p:cNvPr id="892062" name="Group 109"/>
          <p:cNvGrpSpPr>
            <a:grpSpLocks/>
          </p:cNvGrpSpPr>
          <p:nvPr/>
        </p:nvGrpSpPr>
        <p:grpSpPr bwMode="auto">
          <a:xfrm>
            <a:off x="1234722" y="2202657"/>
            <a:ext cx="4268611" cy="457540"/>
            <a:chOff x="1440" y="1008"/>
            <a:chExt cx="2688" cy="288"/>
          </a:xfrm>
        </p:grpSpPr>
        <p:grpSp>
          <p:nvGrpSpPr>
            <p:cNvPr id="892065" name="Group 110"/>
            <p:cNvGrpSpPr>
              <a:grpSpLocks/>
            </p:cNvGrpSpPr>
            <p:nvPr/>
          </p:nvGrpSpPr>
          <p:grpSpPr bwMode="auto">
            <a:xfrm>
              <a:off x="1632" y="1008"/>
              <a:ext cx="192" cy="288"/>
              <a:chOff x="3264" y="1824"/>
              <a:chExt cx="192" cy="288"/>
            </a:xfrm>
          </p:grpSpPr>
          <p:sp>
            <p:nvSpPr>
              <p:cNvPr id="892015" name="Rectangle 111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16" name="Text Box 112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a</a:t>
                </a:r>
              </a:p>
            </p:txBody>
          </p:sp>
        </p:grpSp>
        <p:sp>
          <p:nvSpPr>
            <p:cNvPr id="892017" name="Rectangle 113"/>
            <p:cNvSpPr>
              <a:spLocks noChangeArrowheads="1"/>
            </p:cNvSpPr>
            <p:nvPr/>
          </p:nvSpPr>
          <p:spPr bwMode="auto">
            <a:xfrm>
              <a:off x="1824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18" name="Rectangle 114"/>
            <p:cNvSpPr>
              <a:spLocks noChangeArrowheads="1"/>
            </p:cNvSpPr>
            <p:nvPr/>
          </p:nvSpPr>
          <p:spPr bwMode="auto">
            <a:xfrm>
              <a:off x="2016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19" name="Rectangle 115"/>
            <p:cNvSpPr>
              <a:spLocks noChangeArrowheads="1"/>
            </p:cNvSpPr>
            <p:nvPr/>
          </p:nvSpPr>
          <p:spPr bwMode="auto">
            <a:xfrm>
              <a:off x="2208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20" name="Rectangle 116"/>
            <p:cNvSpPr>
              <a:spLocks noChangeArrowheads="1"/>
            </p:cNvSpPr>
            <p:nvPr/>
          </p:nvSpPr>
          <p:spPr bwMode="auto">
            <a:xfrm>
              <a:off x="2400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21" name="Rectangle 117"/>
            <p:cNvSpPr>
              <a:spLocks noChangeArrowheads="1"/>
            </p:cNvSpPr>
            <p:nvPr/>
          </p:nvSpPr>
          <p:spPr bwMode="auto">
            <a:xfrm>
              <a:off x="2592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22" name="Rectangle 118"/>
            <p:cNvSpPr>
              <a:spLocks noChangeArrowheads="1"/>
            </p:cNvSpPr>
            <p:nvPr/>
          </p:nvSpPr>
          <p:spPr bwMode="auto">
            <a:xfrm>
              <a:off x="2784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23" name="Rectangle 119"/>
            <p:cNvSpPr>
              <a:spLocks noChangeArrowheads="1"/>
            </p:cNvSpPr>
            <p:nvPr/>
          </p:nvSpPr>
          <p:spPr bwMode="auto">
            <a:xfrm>
              <a:off x="2976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24" name="Rectangle 120"/>
            <p:cNvSpPr>
              <a:spLocks noChangeArrowheads="1"/>
            </p:cNvSpPr>
            <p:nvPr/>
          </p:nvSpPr>
          <p:spPr bwMode="auto">
            <a:xfrm>
              <a:off x="3168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25" name="Rectangle 121"/>
            <p:cNvSpPr>
              <a:spLocks noChangeArrowheads="1"/>
            </p:cNvSpPr>
            <p:nvPr/>
          </p:nvSpPr>
          <p:spPr bwMode="auto">
            <a:xfrm>
              <a:off x="3360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26" name="Rectangle 122"/>
            <p:cNvSpPr>
              <a:spLocks noChangeArrowheads="1"/>
            </p:cNvSpPr>
            <p:nvPr/>
          </p:nvSpPr>
          <p:spPr bwMode="auto">
            <a:xfrm>
              <a:off x="3552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27" name="Rectangle 123"/>
            <p:cNvSpPr>
              <a:spLocks noChangeArrowheads="1"/>
            </p:cNvSpPr>
            <p:nvPr/>
          </p:nvSpPr>
          <p:spPr bwMode="auto">
            <a:xfrm>
              <a:off x="3744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28" name="Rectangle 124"/>
            <p:cNvSpPr>
              <a:spLocks noChangeArrowheads="1"/>
            </p:cNvSpPr>
            <p:nvPr/>
          </p:nvSpPr>
          <p:spPr bwMode="auto">
            <a:xfrm>
              <a:off x="3936" y="1008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892068" name="Group 125"/>
            <p:cNvGrpSpPr>
              <a:grpSpLocks/>
            </p:cNvGrpSpPr>
            <p:nvPr/>
          </p:nvGrpSpPr>
          <p:grpSpPr bwMode="auto">
            <a:xfrm>
              <a:off x="1440" y="1008"/>
              <a:ext cx="192" cy="288"/>
              <a:chOff x="3264" y="1824"/>
              <a:chExt cx="192" cy="288"/>
            </a:xfrm>
          </p:grpSpPr>
          <p:sp>
            <p:nvSpPr>
              <p:cNvPr id="892030" name="Rectangle 12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31" name="Text Box 12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b</a:t>
                </a:r>
              </a:p>
            </p:txBody>
          </p:sp>
        </p:grpSp>
      </p:grpSp>
      <p:grpSp>
        <p:nvGrpSpPr>
          <p:cNvPr id="892071" name="Group 128"/>
          <p:cNvGrpSpPr>
            <a:grpSpLocks/>
          </p:cNvGrpSpPr>
          <p:nvPr/>
        </p:nvGrpSpPr>
        <p:grpSpPr bwMode="auto">
          <a:xfrm>
            <a:off x="1234722" y="2202657"/>
            <a:ext cx="4268611" cy="457540"/>
            <a:chOff x="1344" y="912"/>
            <a:chExt cx="2688" cy="288"/>
          </a:xfrm>
        </p:grpSpPr>
        <p:grpSp>
          <p:nvGrpSpPr>
            <p:cNvPr id="892074" name="Group 129"/>
            <p:cNvGrpSpPr>
              <a:grpSpLocks/>
            </p:cNvGrpSpPr>
            <p:nvPr/>
          </p:nvGrpSpPr>
          <p:grpSpPr bwMode="auto">
            <a:xfrm>
              <a:off x="1344" y="912"/>
              <a:ext cx="192" cy="288"/>
              <a:chOff x="3264" y="1824"/>
              <a:chExt cx="192" cy="288"/>
            </a:xfrm>
          </p:grpSpPr>
          <p:sp>
            <p:nvSpPr>
              <p:cNvPr id="892034" name="Rectangle 13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35" name="Text Box 13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a</a:t>
                </a:r>
              </a:p>
            </p:txBody>
          </p:sp>
        </p:grpSp>
        <p:sp>
          <p:nvSpPr>
            <p:cNvPr id="892036" name="Rectangle 132"/>
            <p:cNvSpPr>
              <a:spLocks noChangeArrowheads="1"/>
            </p:cNvSpPr>
            <p:nvPr/>
          </p:nvSpPr>
          <p:spPr bwMode="auto">
            <a:xfrm>
              <a:off x="1536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37" name="Rectangle 133"/>
            <p:cNvSpPr>
              <a:spLocks noChangeArrowheads="1"/>
            </p:cNvSpPr>
            <p:nvPr/>
          </p:nvSpPr>
          <p:spPr bwMode="auto">
            <a:xfrm>
              <a:off x="1728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38" name="Rectangle 134"/>
            <p:cNvSpPr>
              <a:spLocks noChangeArrowheads="1"/>
            </p:cNvSpPr>
            <p:nvPr/>
          </p:nvSpPr>
          <p:spPr bwMode="auto">
            <a:xfrm>
              <a:off x="1920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39" name="Rectangle 135"/>
            <p:cNvSpPr>
              <a:spLocks noChangeArrowheads="1"/>
            </p:cNvSpPr>
            <p:nvPr/>
          </p:nvSpPr>
          <p:spPr bwMode="auto">
            <a:xfrm>
              <a:off x="2112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40" name="Rectangle 136"/>
            <p:cNvSpPr>
              <a:spLocks noChangeArrowheads="1"/>
            </p:cNvSpPr>
            <p:nvPr/>
          </p:nvSpPr>
          <p:spPr bwMode="auto">
            <a:xfrm>
              <a:off x="2304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41" name="Rectangle 137"/>
            <p:cNvSpPr>
              <a:spLocks noChangeArrowheads="1"/>
            </p:cNvSpPr>
            <p:nvPr/>
          </p:nvSpPr>
          <p:spPr bwMode="auto">
            <a:xfrm>
              <a:off x="2496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42" name="Rectangle 138"/>
            <p:cNvSpPr>
              <a:spLocks noChangeArrowheads="1"/>
            </p:cNvSpPr>
            <p:nvPr/>
          </p:nvSpPr>
          <p:spPr bwMode="auto">
            <a:xfrm>
              <a:off x="2688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43" name="Rectangle 139"/>
            <p:cNvSpPr>
              <a:spLocks noChangeArrowheads="1"/>
            </p:cNvSpPr>
            <p:nvPr/>
          </p:nvSpPr>
          <p:spPr bwMode="auto">
            <a:xfrm>
              <a:off x="2880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44" name="Rectangle 140"/>
            <p:cNvSpPr>
              <a:spLocks noChangeArrowheads="1"/>
            </p:cNvSpPr>
            <p:nvPr/>
          </p:nvSpPr>
          <p:spPr bwMode="auto">
            <a:xfrm>
              <a:off x="3072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45" name="Rectangle 141"/>
            <p:cNvSpPr>
              <a:spLocks noChangeArrowheads="1"/>
            </p:cNvSpPr>
            <p:nvPr/>
          </p:nvSpPr>
          <p:spPr bwMode="auto">
            <a:xfrm>
              <a:off x="3264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46" name="Rectangle 142"/>
            <p:cNvSpPr>
              <a:spLocks noChangeArrowheads="1"/>
            </p:cNvSpPr>
            <p:nvPr/>
          </p:nvSpPr>
          <p:spPr bwMode="auto">
            <a:xfrm>
              <a:off x="3456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47" name="Rectangle 143"/>
            <p:cNvSpPr>
              <a:spLocks noChangeArrowheads="1"/>
            </p:cNvSpPr>
            <p:nvPr/>
          </p:nvSpPr>
          <p:spPr bwMode="auto">
            <a:xfrm>
              <a:off x="3648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048" name="Rectangle 144"/>
            <p:cNvSpPr>
              <a:spLocks noChangeArrowheads="1"/>
            </p:cNvSpPr>
            <p:nvPr/>
          </p:nvSpPr>
          <p:spPr bwMode="auto">
            <a:xfrm>
              <a:off x="3840" y="912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892077" name="Group 145"/>
          <p:cNvGrpSpPr>
            <a:grpSpLocks/>
          </p:cNvGrpSpPr>
          <p:nvPr/>
        </p:nvGrpSpPr>
        <p:grpSpPr bwMode="auto">
          <a:xfrm>
            <a:off x="1234722" y="2202657"/>
            <a:ext cx="4268611" cy="457540"/>
            <a:chOff x="816" y="2256"/>
            <a:chExt cx="2688" cy="288"/>
          </a:xfrm>
        </p:grpSpPr>
        <p:grpSp>
          <p:nvGrpSpPr>
            <p:cNvPr id="892080" name="Group 146"/>
            <p:cNvGrpSpPr>
              <a:grpSpLocks/>
            </p:cNvGrpSpPr>
            <p:nvPr/>
          </p:nvGrpSpPr>
          <p:grpSpPr bwMode="auto">
            <a:xfrm>
              <a:off x="3312" y="2256"/>
              <a:ext cx="192" cy="288"/>
              <a:chOff x="3264" y="1824"/>
              <a:chExt cx="192" cy="288"/>
            </a:xfrm>
          </p:grpSpPr>
          <p:sp>
            <p:nvSpPr>
              <p:cNvPr id="892051" name="Rectangle 14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52" name="Text Box 14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a</a:t>
                </a:r>
              </a:p>
            </p:txBody>
          </p:sp>
        </p:grpSp>
        <p:grpSp>
          <p:nvGrpSpPr>
            <p:cNvPr id="892083" name="Group 149"/>
            <p:cNvGrpSpPr>
              <a:grpSpLocks/>
            </p:cNvGrpSpPr>
            <p:nvPr/>
          </p:nvGrpSpPr>
          <p:grpSpPr bwMode="auto">
            <a:xfrm>
              <a:off x="3120" y="2256"/>
              <a:ext cx="192" cy="288"/>
              <a:chOff x="3264" y="1824"/>
              <a:chExt cx="192" cy="288"/>
            </a:xfrm>
          </p:grpSpPr>
          <p:sp>
            <p:nvSpPr>
              <p:cNvPr id="892054" name="Rectangle 15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55" name="Text Box 15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b</a:t>
                </a:r>
              </a:p>
            </p:txBody>
          </p:sp>
        </p:grpSp>
        <p:grpSp>
          <p:nvGrpSpPr>
            <p:cNvPr id="892086" name="Group 152"/>
            <p:cNvGrpSpPr>
              <a:grpSpLocks/>
            </p:cNvGrpSpPr>
            <p:nvPr/>
          </p:nvGrpSpPr>
          <p:grpSpPr bwMode="auto">
            <a:xfrm>
              <a:off x="1584" y="2256"/>
              <a:ext cx="192" cy="288"/>
              <a:chOff x="3264" y="1824"/>
              <a:chExt cx="192" cy="288"/>
            </a:xfrm>
          </p:grpSpPr>
          <p:sp>
            <p:nvSpPr>
              <p:cNvPr id="892057" name="Rectangle 15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58" name="Text Box 15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  <p:grpSp>
          <p:nvGrpSpPr>
            <p:cNvPr id="892089" name="Group 155"/>
            <p:cNvGrpSpPr>
              <a:grpSpLocks/>
            </p:cNvGrpSpPr>
            <p:nvPr/>
          </p:nvGrpSpPr>
          <p:grpSpPr bwMode="auto">
            <a:xfrm>
              <a:off x="2928" y="2256"/>
              <a:ext cx="192" cy="288"/>
              <a:chOff x="3264" y="1824"/>
              <a:chExt cx="192" cy="288"/>
            </a:xfrm>
          </p:grpSpPr>
          <p:sp>
            <p:nvSpPr>
              <p:cNvPr id="892060" name="Rectangle 15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61" name="Text Box 15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d</a:t>
                </a:r>
              </a:p>
            </p:txBody>
          </p:sp>
        </p:grpSp>
        <p:grpSp>
          <p:nvGrpSpPr>
            <p:cNvPr id="892092" name="Group 158"/>
            <p:cNvGrpSpPr>
              <a:grpSpLocks/>
            </p:cNvGrpSpPr>
            <p:nvPr/>
          </p:nvGrpSpPr>
          <p:grpSpPr bwMode="auto">
            <a:xfrm>
              <a:off x="2736" y="2256"/>
              <a:ext cx="192" cy="288"/>
              <a:chOff x="3264" y="1824"/>
              <a:chExt cx="192" cy="288"/>
            </a:xfrm>
          </p:grpSpPr>
          <p:sp>
            <p:nvSpPr>
              <p:cNvPr id="892063" name="Rectangle 15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64" name="Text Box 16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e</a:t>
                </a:r>
              </a:p>
            </p:txBody>
          </p:sp>
        </p:grpSp>
        <p:grpSp>
          <p:nvGrpSpPr>
            <p:cNvPr id="892093" name="Group 161"/>
            <p:cNvGrpSpPr>
              <a:grpSpLocks/>
            </p:cNvGrpSpPr>
            <p:nvPr/>
          </p:nvGrpSpPr>
          <p:grpSpPr bwMode="auto">
            <a:xfrm>
              <a:off x="2544" y="2256"/>
              <a:ext cx="192" cy="288"/>
              <a:chOff x="3264" y="1824"/>
              <a:chExt cx="192" cy="288"/>
            </a:xfrm>
          </p:grpSpPr>
          <p:sp>
            <p:nvSpPr>
              <p:cNvPr id="892066" name="Rectangle 16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67" name="Text Box 16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f</a:t>
                </a:r>
              </a:p>
            </p:txBody>
          </p:sp>
        </p:grpSp>
        <p:grpSp>
          <p:nvGrpSpPr>
            <p:cNvPr id="892096" name="Group 164"/>
            <p:cNvGrpSpPr>
              <a:grpSpLocks/>
            </p:cNvGrpSpPr>
            <p:nvPr/>
          </p:nvGrpSpPr>
          <p:grpSpPr bwMode="auto">
            <a:xfrm>
              <a:off x="2352" y="2256"/>
              <a:ext cx="192" cy="288"/>
              <a:chOff x="3264" y="1824"/>
              <a:chExt cx="192" cy="288"/>
            </a:xfrm>
          </p:grpSpPr>
          <p:sp>
            <p:nvSpPr>
              <p:cNvPr id="892069" name="Rectangle 16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70" name="Text Box 166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g</a:t>
                </a:r>
              </a:p>
            </p:txBody>
          </p:sp>
        </p:grpSp>
        <p:grpSp>
          <p:nvGrpSpPr>
            <p:cNvPr id="892099" name="Group 167"/>
            <p:cNvGrpSpPr>
              <a:grpSpLocks/>
            </p:cNvGrpSpPr>
            <p:nvPr/>
          </p:nvGrpSpPr>
          <p:grpSpPr bwMode="auto">
            <a:xfrm>
              <a:off x="2160" y="2256"/>
              <a:ext cx="192" cy="288"/>
              <a:chOff x="3264" y="1824"/>
              <a:chExt cx="192" cy="288"/>
            </a:xfrm>
          </p:grpSpPr>
          <p:sp>
            <p:nvSpPr>
              <p:cNvPr id="892072" name="Rectangle 16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73" name="Text Box 16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h</a:t>
                </a:r>
              </a:p>
            </p:txBody>
          </p:sp>
        </p:grpSp>
        <p:grpSp>
          <p:nvGrpSpPr>
            <p:cNvPr id="892102" name="Group 170"/>
            <p:cNvGrpSpPr>
              <a:grpSpLocks/>
            </p:cNvGrpSpPr>
            <p:nvPr/>
          </p:nvGrpSpPr>
          <p:grpSpPr bwMode="auto">
            <a:xfrm>
              <a:off x="1968" y="2256"/>
              <a:ext cx="192" cy="288"/>
              <a:chOff x="3264" y="1824"/>
              <a:chExt cx="192" cy="288"/>
            </a:xfrm>
          </p:grpSpPr>
          <p:sp>
            <p:nvSpPr>
              <p:cNvPr id="892075" name="Rectangle 171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76" name="Text Box 172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 err="1">
                    <a:latin typeface="Tahoma" pitchFamily="34" charset="0"/>
                    <a:ea typeface="宋体" pitchFamily="2" charset="-122"/>
                  </a:rPr>
                  <a:t>i</a:t>
                </a:r>
                <a:endParaRPr lang="en-US" altLang="zh-CN" sz="1700" dirty="0">
                  <a:latin typeface="Tahoma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892105" name="Group 173"/>
            <p:cNvGrpSpPr>
              <a:grpSpLocks/>
            </p:cNvGrpSpPr>
            <p:nvPr/>
          </p:nvGrpSpPr>
          <p:grpSpPr bwMode="auto">
            <a:xfrm>
              <a:off x="1776" y="2256"/>
              <a:ext cx="192" cy="288"/>
              <a:chOff x="3264" y="1824"/>
              <a:chExt cx="192" cy="288"/>
            </a:xfrm>
          </p:grpSpPr>
          <p:sp>
            <p:nvSpPr>
              <p:cNvPr id="892078" name="Rectangle 174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79" name="Text Box 175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j</a:t>
                </a:r>
              </a:p>
            </p:txBody>
          </p:sp>
        </p:grpSp>
        <p:grpSp>
          <p:nvGrpSpPr>
            <p:cNvPr id="892108" name="Group 176"/>
            <p:cNvGrpSpPr>
              <a:grpSpLocks/>
            </p:cNvGrpSpPr>
            <p:nvPr/>
          </p:nvGrpSpPr>
          <p:grpSpPr bwMode="auto">
            <a:xfrm>
              <a:off x="1392" y="2256"/>
              <a:ext cx="192" cy="288"/>
              <a:chOff x="3264" y="1824"/>
              <a:chExt cx="192" cy="288"/>
            </a:xfrm>
          </p:grpSpPr>
          <p:sp>
            <p:nvSpPr>
              <p:cNvPr id="892081" name="Rectangle 17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82" name="Text Box 17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892111" name="Group 179"/>
            <p:cNvGrpSpPr>
              <a:grpSpLocks/>
            </p:cNvGrpSpPr>
            <p:nvPr/>
          </p:nvGrpSpPr>
          <p:grpSpPr bwMode="auto">
            <a:xfrm>
              <a:off x="1200" y="2256"/>
              <a:ext cx="192" cy="288"/>
              <a:chOff x="3264" y="1824"/>
              <a:chExt cx="192" cy="288"/>
            </a:xfrm>
          </p:grpSpPr>
          <p:sp>
            <p:nvSpPr>
              <p:cNvPr id="892084" name="Rectangle 18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85" name="Text Box 18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114" name="Group 182"/>
            <p:cNvGrpSpPr>
              <a:grpSpLocks/>
            </p:cNvGrpSpPr>
            <p:nvPr/>
          </p:nvGrpSpPr>
          <p:grpSpPr bwMode="auto">
            <a:xfrm>
              <a:off x="990" y="2256"/>
              <a:ext cx="210" cy="288"/>
              <a:chOff x="942" y="1824"/>
              <a:chExt cx="210" cy="288"/>
            </a:xfrm>
          </p:grpSpPr>
          <p:sp>
            <p:nvSpPr>
              <p:cNvPr id="892087" name="Rectangle 183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88" name="Text Box 184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117" name="Group 185"/>
            <p:cNvGrpSpPr>
              <a:grpSpLocks/>
            </p:cNvGrpSpPr>
            <p:nvPr/>
          </p:nvGrpSpPr>
          <p:grpSpPr bwMode="auto">
            <a:xfrm>
              <a:off x="816" y="2256"/>
              <a:ext cx="192" cy="288"/>
              <a:chOff x="3264" y="1824"/>
              <a:chExt cx="192" cy="288"/>
            </a:xfrm>
          </p:grpSpPr>
          <p:sp>
            <p:nvSpPr>
              <p:cNvPr id="892090" name="Rectangle 18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91" name="Text Box 18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</p:grpSp>
      <p:grpSp>
        <p:nvGrpSpPr>
          <p:cNvPr id="892120" name="Group 188"/>
          <p:cNvGrpSpPr>
            <a:grpSpLocks/>
          </p:cNvGrpSpPr>
          <p:nvPr/>
        </p:nvGrpSpPr>
        <p:grpSpPr bwMode="auto">
          <a:xfrm>
            <a:off x="1206500" y="2202657"/>
            <a:ext cx="4296833" cy="457540"/>
            <a:chOff x="3054" y="1440"/>
            <a:chExt cx="2706" cy="288"/>
          </a:xfrm>
        </p:grpSpPr>
        <p:grpSp>
          <p:nvGrpSpPr>
            <p:cNvPr id="892123" name="Group 189"/>
            <p:cNvGrpSpPr>
              <a:grpSpLocks/>
            </p:cNvGrpSpPr>
            <p:nvPr/>
          </p:nvGrpSpPr>
          <p:grpSpPr bwMode="auto">
            <a:xfrm>
              <a:off x="5568" y="1440"/>
              <a:ext cx="192" cy="288"/>
              <a:chOff x="3264" y="1824"/>
              <a:chExt cx="192" cy="288"/>
            </a:xfrm>
          </p:grpSpPr>
          <p:sp>
            <p:nvSpPr>
              <p:cNvPr id="892094" name="Rectangle 19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95" name="Text Box 19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a</a:t>
                </a:r>
              </a:p>
            </p:txBody>
          </p:sp>
        </p:grpSp>
        <p:grpSp>
          <p:nvGrpSpPr>
            <p:cNvPr id="892126" name="Group 192"/>
            <p:cNvGrpSpPr>
              <a:grpSpLocks/>
            </p:cNvGrpSpPr>
            <p:nvPr/>
          </p:nvGrpSpPr>
          <p:grpSpPr bwMode="auto">
            <a:xfrm>
              <a:off x="5376" y="1440"/>
              <a:ext cx="192" cy="288"/>
              <a:chOff x="3264" y="1824"/>
              <a:chExt cx="192" cy="288"/>
            </a:xfrm>
          </p:grpSpPr>
          <p:sp>
            <p:nvSpPr>
              <p:cNvPr id="892097" name="Rectangle 19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098" name="Text Box 19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b</a:t>
                </a:r>
              </a:p>
            </p:txBody>
          </p:sp>
        </p:grpSp>
        <p:grpSp>
          <p:nvGrpSpPr>
            <p:cNvPr id="892129" name="Group 195"/>
            <p:cNvGrpSpPr>
              <a:grpSpLocks/>
            </p:cNvGrpSpPr>
            <p:nvPr/>
          </p:nvGrpSpPr>
          <p:grpSpPr bwMode="auto">
            <a:xfrm>
              <a:off x="3648" y="1440"/>
              <a:ext cx="192" cy="288"/>
              <a:chOff x="3264" y="1824"/>
              <a:chExt cx="192" cy="288"/>
            </a:xfrm>
          </p:grpSpPr>
          <p:sp>
            <p:nvSpPr>
              <p:cNvPr id="892100" name="Rectangle 19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01" name="Text Box 19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  <p:grpSp>
          <p:nvGrpSpPr>
            <p:cNvPr id="892132" name="Group 198"/>
            <p:cNvGrpSpPr>
              <a:grpSpLocks/>
            </p:cNvGrpSpPr>
            <p:nvPr/>
          </p:nvGrpSpPr>
          <p:grpSpPr bwMode="auto">
            <a:xfrm>
              <a:off x="5184" y="1440"/>
              <a:ext cx="192" cy="288"/>
              <a:chOff x="3264" y="1824"/>
              <a:chExt cx="192" cy="288"/>
            </a:xfrm>
          </p:grpSpPr>
          <p:sp>
            <p:nvSpPr>
              <p:cNvPr id="892103" name="Rectangle 19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04" name="Text Box 20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d</a:t>
                </a:r>
              </a:p>
            </p:txBody>
          </p:sp>
        </p:grpSp>
        <p:grpSp>
          <p:nvGrpSpPr>
            <p:cNvPr id="892135" name="Group 201"/>
            <p:cNvGrpSpPr>
              <a:grpSpLocks/>
            </p:cNvGrpSpPr>
            <p:nvPr/>
          </p:nvGrpSpPr>
          <p:grpSpPr bwMode="auto">
            <a:xfrm>
              <a:off x="4992" y="1440"/>
              <a:ext cx="192" cy="288"/>
              <a:chOff x="3264" y="1824"/>
              <a:chExt cx="192" cy="288"/>
            </a:xfrm>
          </p:grpSpPr>
          <p:sp>
            <p:nvSpPr>
              <p:cNvPr id="892106" name="Rectangle 20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07" name="Text Box 20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e</a:t>
                </a:r>
              </a:p>
            </p:txBody>
          </p:sp>
        </p:grpSp>
        <p:grpSp>
          <p:nvGrpSpPr>
            <p:cNvPr id="892136" name="Group 204"/>
            <p:cNvGrpSpPr>
              <a:grpSpLocks/>
            </p:cNvGrpSpPr>
            <p:nvPr/>
          </p:nvGrpSpPr>
          <p:grpSpPr bwMode="auto">
            <a:xfrm>
              <a:off x="4800" y="1440"/>
              <a:ext cx="192" cy="288"/>
              <a:chOff x="3264" y="1824"/>
              <a:chExt cx="192" cy="288"/>
            </a:xfrm>
          </p:grpSpPr>
          <p:sp>
            <p:nvSpPr>
              <p:cNvPr id="892109" name="Rectangle 20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10" name="Text Box 206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f</a:t>
                </a:r>
              </a:p>
            </p:txBody>
          </p:sp>
        </p:grpSp>
        <p:grpSp>
          <p:nvGrpSpPr>
            <p:cNvPr id="892139" name="Group 207"/>
            <p:cNvGrpSpPr>
              <a:grpSpLocks/>
            </p:cNvGrpSpPr>
            <p:nvPr/>
          </p:nvGrpSpPr>
          <p:grpSpPr bwMode="auto">
            <a:xfrm>
              <a:off x="4608" y="1440"/>
              <a:ext cx="192" cy="288"/>
              <a:chOff x="3264" y="1824"/>
              <a:chExt cx="192" cy="288"/>
            </a:xfrm>
          </p:grpSpPr>
          <p:sp>
            <p:nvSpPr>
              <p:cNvPr id="892112" name="Rectangle 20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13" name="Text Box 20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g</a:t>
                </a:r>
              </a:p>
            </p:txBody>
          </p:sp>
        </p:grpSp>
        <p:grpSp>
          <p:nvGrpSpPr>
            <p:cNvPr id="892142" name="Group 210"/>
            <p:cNvGrpSpPr>
              <a:grpSpLocks/>
            </p:cNvGrpSpPr>
            <p:nvPr/>
          </p:nvGrpSpPr>
          <p:grpSpPr bwMode="auto">
            <a:xfrm>
              <a:off x="4416" y="1440"/>
              <a:ext cx="192" cy="288"/>
              <a:chOff x="3264" y="1824"/>
              <a:chExt cx="192" cy="288"/>
            </a:xfrm>
          </p:grpSpPr>
          <p:sp>
            <p:nvSpPr>
              <p:cNvPr id="892115" name="Rectangle 211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16" name="Text Box 212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h</a:t>
                </a:r>
              </a:p>
            </p:txBody>
          </p:sp>
        </p:grpSp>
        <p:grpSp>
          <p:nvGrpSpPr>
            <p:cNvPr id="892145" name="Group 213"/>
            <p:cNvGrpSpPr>
              <a:grpSpLocks/>
            </p:cNvGrpSpPr>
            <p:nvPr/>
          </p:nvGrpSpPr>
          <p:grpSpPr bwMode="auto">
            <a:xfrm>
              <a:off x="4224" y="1440"/>
              <a:ext cx="192" cy="288"/>
              <a:chOff x="3264" y="1824"/>
              <a:chExt cx="192" cy="288"/>
            </a:xfrm>
          </p:grpSpPr>
          <p:sp>
            <p:nvSpPr>
              <p:cNvPr id="892118" name="Rectangle 214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19" name="Text Box 215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 err="1">
                    <a:latin typeface="Tahoma" pitchFamily="34" charset="0"/>
                    <a:ea typeface="宋体" pitchFamily="2" charset="-122"/>
                  </a:rPr>
                  <a:t>i</a:t>
                </a:r>
                <a:endParaRPr lang="en-US" altLang="zh-CN" sz="1700" dirty="0">
                  <a:latin typeface="Tahoma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892148" name="Group 216"/>
            <p:cNvGrpSpPr>
              <a:grpSpLocks/>
            </p:cNvGrpSpPr>
            <p:nvPr/>
          </p:nvGrpSpPr>
          <p:grpSpPr bwMode="auto">
            <a:xfrm>
              <a:off x="4032" y="1440"/>
              <a:ext cx="192" cy="288"/>
              <a:chOff x="3264" y="1824"/>
              <a:chExt cx="192" cy="288"/>
            </a:xfrm>
          </p:grpSpPr>
          <p:sp>
            <p:nvSpPr>
              <p:cNvPr id="892121" name="Rectangle 21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22" name="Text Box 21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j</a:t>
                </a:r>
              </a:p>
            </p:txBody>
          </p:sp>
        </p:grpSp>
        <p:grpSp>
          <p:nvGrpSpPr>
            <p:cNvPr id="892151" name="Group 219"/>
            <p:cNvGrpSpPr>
              <a:grpSpLocks/>
            </p:cNvGrpSpPr>
            <p:nvPr/>
          </p:nvGrpSpPr>
          <p:grpSpPr bwMode="auto">
            <a:xfrm>
              <a:off x="3456" y="1440"/>
              <a:ext cx="192" cy="288"/>
              <a:chOff x="3264" y="1824"/>
              <a:chExt cx="192" cy="288"/>
            </a:xfrm>
          </p:grpSpPr>
          <p:sp>
            <p:nvSpPr>
              <p:cNvPr id="892124" name="Rectangle 22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25" name="Text Box 22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892154" name="Group 222"/>
            <p:cNvGrpSpPr>
              <a:grpSpLocks/>
            </p:cNvGrpSpPr>
            <p:nvPr/>
          </p:nvGrpSpPr>
          <p:grpSpPr bwMode="auto">
            <a:xfrm>
              <a:off x="3264" y="1440"/>
              <a:ext cx="192" cy="288"/>
              <a:chOff x="3264" y="1824"/>
              <a:chExt cx="192" cy="288"/>
            </a:xfrm>
          </p:grpSpPr>
          <p:sp>
            <p:nvSpPr>
              <p:cNvPr id="892127" name="Rectangle 22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28" name="Text Box 22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157" name="Group 225"/>
            <p:cNvGrpSpPr>
              <a:grpSpLocks/>
            </p:cNvGrpSpPr>
            <p:nvPr/>
          </p:nvGrpSpPr>
          <p:grpSpPr bwMode="auto">
            <a:xfrm>
              <a:off x="3054" y="1440"/>
              <a:ext cx="210" cy="288"/>
              <a:chOff x="942" y="1824"/>
              <a:chExt cx="210" cy="288"/>
            </a:xfrm>
          </p:grpSpPr>
          <p:sp>
            <p:nvSpPr>
              <p:cNvPr id="892130" name="Rectangle 226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31" name="Text Box 227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</p:grpSp>
      <p:grpSp>
        <p:nvGrpSpPr>
          <p:cNvPr id="892160" name="Group 228"/>
          <p:cNvGrpSpPr>
            <a:grpSpLocks/>
          </p:cNvGrpSpPr>
          <p:nvPr/>
        </p:nvGrpSpPr>
        <p:grpSpPr bwMode="auto">
          <a:xfrm>
            <a:off x="2455333" y="2202657"/>
            <a:ext cx="303389" cy="457540"/>
            <a:chOff x="3264" y="1824"/>
            <a:chExt cx="192" cy="288"/>
          </a:xfrm>
        </p:grpSpPr>
        <p:sp>
          <p:nvSpPr>
            <p:cNvPr id="892133" name="Rectangle 229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134" name="Text Box 230" descr="White marble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n</a:t>
              </a:r>
            </a:p>
          </p:txBody>
        </p:sp>
      </p:grpSp>
      <p:grpSp>
        <p:nvGrpSpPr>
          <p:cNvPr id="892163" name="Group 231"/>
          <p:cNvGrpSpPr>
            <a:grpSpLocks/>
          </p:cNvGrpSpPr>
          <p:nvPr/>
        </p:nvGrpSpPr>
        <p:grpSpPr bwMode="auto">
          <a:xfrm>
            <a:off x="1234722" y="2202657"/>
            <a:ext cx="4268611" cy="457540"/>
            <a:chOff x="3072" y="1440"/>
            <a:chExt cx="2688" cy="288"/>
          </a:xfrm>
        </p:grpSpPr>
        <p:grpSp>
          <p:nvGrpSpPr>
            <p:cNvPr id="892166" name="Group 232"/>
            <p:cNvGrpSpPr>
              <a:grpSpLocks/>
            </p:cNvGrpSpPr>
            <p:nvPr/>
          </p:nvGrpSpPr>
          <p:grpSpPr bwMode="auto">
            <a:xfrm>
              <a:off x="5568" y="1440"/>
              <a:ext cx="192" cy="288"/>
              <a:chOff x="3264" y="1824"/>
              <a:chExt cx="192" cy="288"/>
            </a:xfrm>
          </p:grpSpPr>
          <p:sp>
            <p:nvSpPr>
              <p:cNvPr id="892137" name="Rectangle 23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38" name="Text Box 23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a</a:t>
                </a:r>
              </a:p>
            </p:txBody>
          </p:sp>
        </p:grpSp>
        <p:grpSp>
          <p:nvGrpSpPr>
            <p:cNvPr id="892169" name="Group 235"/>
            <p:cNvGrpSpPr>
              <a:grpSpLocks/>
            </p:cNvGrpSpPr>
            <p:nvPr/>
          </p:nvGrpSpPr>
          <p:grpSpPr bwMode="auto">
            <a:xfrm>
              <a:off x="5376" y="1440"/>
              <a:ext cx="192" cy="288"/>
              <a:chOff x="3264" y="1824"/>
              <a:chExt cx="192" cy="288"/>
            </a:xfrm>
          </p:grpSpPr>
          <p:sp>
            <p:nvSpPr>
              <p:cNvPr id="892140" name="Rectangle 23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41" name="Text Box 23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b</a:t>
                </a:r>
              </a:p>
            </p:txBody>
          </p:sp>
        </p:grpSp>
        <p:grpSp>
          <p:nvGrpSpPr>
            <p:cNvPr id="892172" name="Group 238"/>
            <p:cNvGrpSpPr>
              <a:grpSpLocks/>
            </p:cNvGrpSpPr>
            <p:nvPr/>
          </p:nvGrpSpPr>
          <p:grpSpPr bwMode="auto">
            <a:xfrm>
              <a:off x="5184" y="1440"/>
              <a:ext cx="192" cy="288"/>
              <a:chOff x="3264" y="1824"/>
              <a:chExt cx="192" cy="288"/>
            </a:xfrm>
          </p:grpSpPr>
          <p:sp>
            <p:nvSpPr>
              <p:cNvPr id="892143" name="Rectangle 23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44" name="Text Box 24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d</a:t>
                </a:r>
              </a:p>
            </p:txBody>
          </p:sp>
        </p:grpSp>
        <p:grpSp>
          <p:nvGrpSpPr>
            <p:cNvPr id="892175" name="Group 241"/>
            <p:cNvGrpSpPr>
              <a:grpSpLocks/>
            </p:cNvGrpSpPr>
            <p:nvPr/>
          </p:nvGrpSpPr>
          <p:grpSpPr bwMode="auto">
            <a:xfrm>
              <a:off x="4992" y="1440"/>
              <a:ext cx="192" cy="288"/>
              <a:chOff x="3264" y="1824"/>
              <a:chExt cx="192" cy="288"/>
            </a:xfrm>
          </p:grpSpPr>
          <p:sp>
            <p:nvSpPr>
              <p:cNvPr id="892146" name="Rectangle 24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47" name="Text Box 24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e</a:t>
                </a:r>
              </a:p>
            </p:txBody>
          </p:sp>
        </p:grpSp>
        <p:grpSp>
          <p:nvGrpSpPr>
            <p:cNvPr id="892178" name="Group 244"/>
            <p:cNvGrpSpPr>
              <a:grpSpLocks/>
            </p:cNvGrpSpPr>
            <p:nvPr/>
          </p:nvGrpSpPr>
          <p:grpSpPr bwMode="auto">
            <a:xfrm>
              <a:off x="4800" y="1440"/>
              <a:ext cx="192" cy="288"/>
              <a:chOff x="3264" y="1824"/>
              <a:chExt cx="192" cy="288"/>
            </a:xfrm>
          </p:grpSpPr>
          <p:sp>
            <p:nvSpPr>
              <p:cNvPr id="892149" name="Rectangle 24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50" name="Text Box 246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f</a:t>
                </a:r>
              </a:p>
            </p:txBody>
          </p:sp>
        </p:grpSp>
        <p:grpSp>
          <p:nvGrpSpPr>
            <p:cNvPr id="892179" name="Group 247"/>
            <p:cNvGrpSpPr>
              <a:grpSpLocks/>
            </p:cNvGrpSpPr>
            <p:nvPr/>
          </p:nvGrpSpPr>
          <p:grpSpPr bwMode="auto">
            <a:xfrm>
              <a:off x="4608" y="1440"/>
              <a:ext cx="192" cy="288"/>
              <a:chOff x="3264" y="1824"/>
              <a:chExt cx="192" cy="288"/>
            </a:xfrm>
          </p:grpSpPr>
          <p:sp>
            <p:nvSpPr>
              <p:cNvPr id="892152" name="Rectangle 24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53" name="Text Box 24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g</a:t>
                </a:r>
              </a:p>
            </p:txBody>
          </p:sp>
        </p:grpSp>
        <p:grpSp>
          <p:nvGrpSpPr>
            <p:cNvPr id="892182" name="Group 250"/>
            <p:cNvGrpSpPr>
              <a:grpSpLocks/>
            </p:cNvGrpSpPr>
            <p:nvPr/>
          </p:nvGrpSpPr>
          <p:grpSpPr bwMode="auto">
            <a:xfrm>
              <a:off x="4416" y="1440"/>
              <a:ext cx="192" cy="288"/>
              <a:chOff x="3264" y="1824"/>
              <a:chExt cx="192" cy="288"/>
            </a:xfrm>
          </p:grpSpPr>
          <p:sp>
            <p:nvSpPr>
              <p:cNvPr id="892155" name="Rectangle 251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56" name="Text Box 252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h</a:t>
                </a:r>
              </a:p>
            </p:txBody>
          </p:sp>
        </p:grpSp>
        <p:grpSp>
          <p:nvGrpSpPr>
            <p:cNvPr id="892185" name="Group 253"/>
            <p:cNvGrpSpPr>
              <a:grpSpLocks/>
            </p:cNvGrpSpPr>
            <p:nvPr/>
          </p:nvGrpSpPr>
          <p:grpSpPr bwMode="auto">
            <a:xfrm>
              <a:off x="4224" y="1440"/>
              <a:ext cx="192" cy="288"/>
              <a:chOff x="3264" y="1824"/>
              <a:chExt cx="192" cy="288"/>
            </a:xfrm>
          </p:grpSpPr>
          <p:sp>
            <p:nvSpPr>
              <p:cNvPr id="892158" name="Rectangle 254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59" name="Text Box 255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 err="1">
                    <a:latin typeface="Tahoma" pitchFamily="34" charset="0"/>
                    <a:ea typeface="宋体" pitchFamily="2" charset="-122"/>
                  </a:rPr>
                  <a:t>i</a:t>
                </a:r>
                <a:endParaRPr lang="en-US" altLang="zh-CN" sz="1700" dirty="0">
                  <a:latin typeface="Tahoma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892188" name="Group 256"/>
            <p:cNvGrpSpPr>
              <a:grpSpLocks/>
            </p:cNvGrpSpPr>
            <p:nvPr/>
          </p:nvGrpSpPr>
          <p:grpSpPr bwMode="auto">
            <a:xfrm>
              <a:off x="4032" y="1440"/>
              <a:ext cx="192" cy="288"/>
              <a:chOff x="3264" y="1824"/>
              <a:chExt cx="192" cy="288"/>
            </a:xfrm>
          </p:grpSpPr>
          <p:sp>
            <p:nvSpPr>
              <p:cNvPr id="892161" name="Rectangle 25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62" name="Text Box 25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j</a:t>
                </a:r>
              </a:p>
            </p:txBody>
          </p:sp>
        </p:grpSp>
        <p:grpSp>
          <p:nvGrpSpPr>
            <p:cNvPr id="892191" name="Group 259"/>
            <p:cNvGrpSpPr>
              <a:grpSpLocks/>
            </p:cNvGrpSpPr>
            <p:nvPr/>
          </p:nvGrpSpPr>
          <p:grpSpPr bwMode="auto">
            <a:xfrm>
              <a:off x="3456" y="1440"/>
              <a:ext cx="192" cy="288"/>
              <a:chOff x="3264" y="1824"/>
              <a:chExt cx="192" cy="288"/>
            </a:xfrm>
          </p:grpSpPr>
          <p:sp>
            <p:nvSpPr>
              <p:cNvPr id="892164" name="Rectangle 26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65" name="Text Box 26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  <p:grpSp>
          <p:nvGrpSpPr>
            <p:cNvPr id="892194" name="Group 262"/>
            <p:cNvGrpSpPr>
              <a:grpSpLocks/>
            </p:cNvGrpSpPr>
            <p:nvPr/>
          </p:nvGrpSpPr>
          <p:grpSpPr bwMode="auto">
            <a:xfrm>
              <a:off x="3264" y="1440"/>
              <a:ext cx="192" cy="288"/>
              <a:chOff x="3264" y="1824"/>
              <a:chExt cx="192" cy="288"/>
            </a:xfrm>
          </p:grpSpPr>
          <p:sp>
            <p:nvSpPr>
              <p:cNvPr id="892167" name="Rectangle 26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68" name="Text Box 26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892197" name="Group 265"/>
            <p:cNvGrpSpPr>
              <a:grpSpLocks/>
            </p:cNvGrpSpPr>
            <p:nvPr/>
          </p:nvGrpSpPr>
          <p:grpSpPr bwMode="auto">
            <a:xfrm>
              <a:off x="3072" y="1440"/>
              <a:ext cx="192" cy="288"/>
              <a:chOff x="3264" y="1824"/>
              <a:chExt cx="192" cy="288"/>
            </a:xfrm>
          </p:grpSpPr>
          <p:sp>
            <p:nvSpPr>
              <p:cNvPr id="892170" name="Rectangle 26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71" name="Text Box 26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200" name="Group 268"/>
            <p:cNvGrpSpPr>
              <a:grpSpLocks/>
            </p:cNvGrpSpPr>
            <p:nvPr/>
          </p:nvGrpSpPr>
          <p:grpSpPr bwMode="auto">
            <a:xfrm>
              <a:off x="3648" y="1440"/>
              <a:ext cx="192" cy="288"/>
              <a:chOff x="3264" y="1824"/>
              <a:chExt cx="192" cy="288"/>
            </a:xfrm>
          </p:grpSpPr>
          <p:sp>
            <p:nvSpPr>
              <p:cNvPr id="892173" name="Rectangle 26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74" name="Text Box 27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</p:grpSp>
      <p:grpSp>
        <p:nvGrpSpPr>
          <p:cNvPr id="892203" name="Group 271"/>
          <p:cNvGrpSpPr>
            <a:grpSpLocks/>
          </p:cNvGrpSpPr>
          <p:nvPr/>
        </p:nvGrpSpPr>
        <p:grpSpPr bwMode="auto">
          <a:xfrm>
            <a:off x="2425349" y="2202657"/>
            <a:ext cx="333374" cy="457540"/>
            <a:chOff x="942" y="1824"/>
            <a:chExt cx="210" cy="288"/>
          </a:xfrm>
        </p:grpSpPr>
        <p:sp>
          <p:nvSpPr>
            <p:cNvPr id="892176" name="Rectangle 272"/>
            <p:cNvSpPr>
              <a:spLocks noChangeArrowheads="1"/>
            </p:cNvSpPr>
            <p:nvPr/>
          </p:nvSpPr>
          <p:spPr bwMode="auto">
            <a:xfrm>
              <a:off x="960" y="1824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177" name="Text Box 273" descr="White marble"/>
            <p:cNvSpPr txBox="1">
              <a:spLocks noChangeArrowheads="1"/>
            </p:cNvSpPr>
            <p:nvPr/>
          </p:nvSpPr>
          <p:spPr bwMode="auto">
            <a:xfrm>
              <a:off x="942" y="1848"/>
              <a:ext cx="192" cy="2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m</a:t>
              </a:r>
            </a:p>
          </p:txBody>
        </p:sp>
      </p:grpSp>
      <p:grpSp>
        <p:nvGrpSpPr>
          <p:cNvPr id="892206" name="Group 274"/>
          <p:cNvGrpSpPr>
            <a:grpSpLocks/>
          </p:cNvGrpSpPr>
          <p:nvPr/>
        </p:nvGrpSpPr>
        <p:grpSpPr bwMode="auto">
          <a:xfrm>
            <a:off x="1234722" y="2202657"/>
            <a:ext cx="4268611" cy="457540"/>
            <a:chOff x="3072" y="864"/>
            <a:chExt cx="2688" cy="288"/>
          </a:xfrm>
        </p:grpSpPr>
        <p:grpSp>
          <p:nvGrpSpPr>
            <p:cNvPr id="892209" name="Group 275"/>
            <p:cNvGrpSpPr>
              <a:grpSpLocks/>
            </p:cNvGrpSpPr>
            <p:nvPr/>
          </p:nvGrpSpPr>
          <p:grpSpPr bwMode="auto">
            <a:xfrm>
              <a:off x="5568" y="864"/>
              <a:ext cx="192" cy="288"/>
              <a:chOff x="3264" y="1824"/>
              <a:chExt cx="192" cy="288"/>
            </a:xfrm>
          </p:grpSpPr>
          <p:sp>
            <p:nvSpPr>
              <p:cNvPr id="892180" name="Rectangle 27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81" name="Text Box 27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a</a:t>
                </a:r>
              </a:p>
            </p:txBody>
          </p:sp>
        </p:grpSp>
        <p:grpSp>
          <p:nvGrpSpPr>
            <p:cNvPr id="892212" name="Group 278"/>
            <p:cNvGrpSpPr>
              <a:grpSpLocks/>
            </p:cNvGrpSpPr>
            <p:nvPr/>
          </p:nvGrpSpPr>
          <p:grpSpPr bwMode="auto">
            <a:xfrm>
              <a:off x="5376" y="864"/>
              <a:ext cx="192" cy="288"/>
              <a:chOff x="3264" y="1824"/>
              <a:chExt cx="192" cy="288"/>
            </a:xfrm>
          </p:grpSpPr>
          <p:sp>
            <p:nvSpPr>
              <p:cNvPr id="892183" name="Rectangle 27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84" name="Text Box 28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b</a:t>
                </a:r>
              </a:p>
            </p:txBody>
          </p:sp>
        </p:grpSp>
        <p:grpSp>
          <p:nvGrpSpPr>
            <p:cNvPr id="892215" name="Group 281"/>
            <p:cNvGrpSpPr>
              <a:grpSpLocks/>
            </p:cNvGrpSpPr>
            <p:nvPr/>
          </p:nvGrpSpPr>
          <p:grpSpPr bwMode="auto">
            <a:xfrm>
              <a:off x="3264" y="864"/>
              <a:ext cx="192" cy="288"/>
              <a:chOff x="3264" y="1824"/>
              <a:chExt cx="192" cy="288"/>
            </a:xfrm>
          </p:grpSpPr>
          <p:sp>
            <p:nvSpPr>
              <p:cNvPr id="892186" name="Rectangle 28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87" name="Text Box 28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  <p:grpSp>
          <p:nvGrpSpPr>
            <p:cNvPr id="892218" name="Group 284"/>
            <p:cNvGrpSpPr>
              <a:grpSpLocks/>
            </p:cNvGrpSpPr>
            <p:nvPr/>
          </p:nvGrpSpPr>
          <p:grpSpPr bwMode="auto">
            <a:xfrm>
              <a:off x="5184" y="864"/>
              <a:ext cx="192" cy="288"/>
              <a:chOff x="3264" y="1824"/>
              <a:chExt cx="192" cy="288"/>
            </a:xfrm>
          </p:grpSpPr>
          <p:sp>
            <p:nvSpPr>
              <p:cNvPr id="892189" name="Rectangle 28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90" name="Text Box 286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d</a:t>
                </a:r>
              </a:p>
            </p:txBody>
          </p:sp>
        </p:grpSp>
        <p:grpSp>
          <p:nvGrpSpPr>
            <p:cNvPr id="892221" name="Group 287"/>
            <p:cNvGrpSpPr>
              <a:grpSpLocks/>
            </p:cNvGrpSpPr>
            <p:nvPr/>
          </p:nvGrpSpPr>
          <p:grpSpPr bwMode="auto">
            <a:xfrm>
              <a:off x="4992" y="864"/>
              <a:ext cx="192" cy="288"/>
              <a:chOff x="3264" y="1824"/>
              <a:chExt cx="192" cy="288"/>
            </a:xfrm>
          </p:grpSpPr>
          <p:sp>
            <p:nvSpPr>
              <p:cNvPr id="892192" name="Rectangle 28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93" name="Text Box 28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e</a:t>
                </a:r>
              </a:p>
            </p:txBody>
          </p:sp>
        </p:grpSp>
        <p:grpSp>
          <p:nvGrpSpPr>
            <p:cNvPr id="892222" name="Group 290"/>
            <p:cNvGrpSpPr>
              <a:grpSpLocks/>
            </p:cNvGrpSpPr>
            <p:nvPr/>
          </p:nvGrpSpPr>
          <p:grpSpPr bwMode="auto">
            <a:xfrm>
              <a:off x="4800" y="864"/>
              <a:ext cx="192" cy="288"/>
              <a:chOff x="3264" y="1824"/>
              <a:chExt cx="192" cy="288"/>
            </a:xfrm>
          </p:grpSpPr>
          <p:sp>
            <p:nvSpPr>
              <p:cNvPr id="892195" name="Rectangle 291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96" name="Text Box 292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f</a:t>
                </a:r>
              </a:p>
            </p:txBody>
          </p:sp>
        </p:grpSp>
        <p:grpSp>
          <p:nvGrpSpPr>
            <p:cNvPr id="892225" name="Group 293"/>
            <p:cNvGrpSpPr>
              <a:grpSpLocks/>
            </p:cNvGrpSpPr>
            <p:nvPr/>
          </p:nvGrpSpPr>
          <p:grpSpPr bwMode="auto">
            <a:xfrm>
              <a:off x="4608" y="864"/>
              <a:ext cx="192" cy="288"/>
              <a:chOff x="3264" y="1824"/>
              <a:chExt cx="192" cy="288"/>
            </a:xfrm>
          </p:grpSpPr>
          <p:sp>
            <p:nvSpPr>
              <p:cNvPr id="892198" name="Rectangle 294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199" name="Text Box 295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g</a:t>
                </a:r>
              </a:p>
            </p:txBody>
          </p:sp>
        </p:grpSp>
        <p:grpSp>
          <p:nvGrpSpPr>
            <p:cNvPr id="892228" name="Group 296"/>
            <p:cNvGrpSpPr>
              <a:grpSpLocks/>
            </p:cNvGrpSpPr>
            <p:nvPr/>
          </p:nvGrpSpPr>
          <p:grpSpPr bwMode="auto">
            <a:xfrm>
              <a:off x="4416" y="864"/>
              <a:ext cx="192" cy="288"/>
              <a:chOff x="3264" y="1824"/>
              <a:chExt cx="192" cy="288"/>
            </a:xfrm>
          </p:grpSpPr>
          <p:sp>
            <p:nvSpPr>
              <p:cNvPr id="892201" name="Rectangle 29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02" name="Text Box 29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h</a:t>
                </a:r>
              </a:p>
            </p:txBody>
          </p:sp>
        </p:grpSp>
        <p:grpSp>
          <p:nvGrpSpPr>
            <p:cNvPr id="892231" name="Group 299"/>
            <p:cNvGrpSpPr>
              <a:grpSpLocks/>
            </p:cNvGrpSpPr>
            <p:nvPr/>
          </p:nvGrpSpPr>
          <p:grpSpPr bwMode="auto">
            <a:xfrm>
              <a:off x="4224" y="864"/>
              <a:ext cx="192" cy="288"/>
              <a:chOff x="3264" y="1824"/>
              <a:chExt cx="192" cy="288"/>
            </a:xfrm>
          </p:grpSpPr>
          <p:sp>
            <p:nvSpPr>
              <p:cNvPr id="892204" name="Rectangle 30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05" name="Text Box 30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 err="1">
                    <a:latin typeface="Tahoma" pitchFamily="34" charset="0"/>
                    <a:ea typeface="宋体" pitchFamily="2" charset="-122"/>
                  </a:rPr>
                  <a:t>i</a:t>
                </a:r>
                <a:endParaRPr lang="en-US" altLang="zh-CN" sz="1700" dirty="0">
                  <a:latin typeface="Tahoma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892234" name="Group 302"/>
            <p:cNvGrpSpPr>
              <a:grpSpLocks/>
            </p:cNvGrpSpPr>
            <p:nvPr/>
          </p:nvGrpSpPr>
          <p:grpSpPr bwMode="auto">
            <a:xfrm>
              <a:off x="4032" y="864"/>
              <a:ext cx="192" cy="288"/>
              <a:chOff x="3264" y="1824"/>
              <a:chExt cx="192" cy="288"/>
            </a:xfrm>
          </p:grpSpPr>
          <p:sp>
            <p:nvSpPr>
              <p:cNvPr id="892207" name="Rectangle 30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08" name="Text Box 30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j</a:t>
                </a:r>
              </a:p>
            </p:txBody>
          </p:sp>
        </p:grpSp>
        <p:grpSp>
          <p:nvGrpSpPr>
            <p:cNvPr id="892237" name="Group 305"/>
            <p:cNvGrpSpPr>
              <a:grpSpLocks/>
            </p:cNvGrpSpPr>
            <p:nvPr/>
          </p:nvGrpSpPr>
          <p:grpSpPr bwMode="auto">
            <a:xfrm>
              <a:off x="3072" y="864"/>
              <a:ext cx="192" cy="288"/>
              <a:chOff x="3264" y="1824"/>
              <a:chExt cx="192" cy="288"/>
            </a:xfrm>
          </p:grpSpPr>
          <p:sp>
            <p:nvSpPr>
              <p:cNvPr id="892210" name="Rectangle 30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11" name="Text Box 30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892240" name="Group 308"/>
            <p:cNvGrpSpPr>
              <a:grpSpLocks/>
            </p:cNvGrpSpPr>
            <p:nvPr/>
          </p:nvGrpSpPr>
          <p:grpSpPr bwMode="auto">
            <a:xfrm>
              <a:off x="3630" y="864"/>
              <a:ext cx="210" cy="288"/>
              <a:chOff x="942" y="1824"/>
              <a:chExt cx="210" cy="288"/>
            </a:xfrm>
          </p:grpSpPr>
          <p:sp>
            <p:nvSpPr>
              <p:cNvPr id="892213" name="Rectangle 309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14" name="Text Box 310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243" name="Group 311"/>
            <p:cNvGrpSpPr>
              <a:grpSpLocks/>
            </p:cNvGrpSpPr>
            <p:nvPr/>
          </p:nvGrpSpPr>
          <p:grpSpPr bwMode="auto">
            <a:xfrm>
              <a:off x="3456" y="864"/>
              <a:ext cx="192" cy="288"/>
              <a:chOff x="3264" y="1824"/>
              <a:chExt cx="192" cy="288"/>
            </a:xfrm>
          </p:grpSpPr>
          <p:sp>
            <p:nvSpPr>
              <p:cNvPr id="892216" name="Rectangle 31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17" name="Text Box 31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</p:grpSp>
      <p:grpSp>
        <p:nvGrpSpPr>
          <p:cNvPr id="892246" name="Group 314"/>
          <p:cNvGrpSpPr>
            <a:grpSpLocks/>
          </p:cNvGrpSpPr>
          <p:nvPr/>
        </p:nvGrpSpPr>
        <p:grpSpPr bwMode="auto">
          <a:xfrm>
            <a:off x="2455333" y="2202657"/>
            <a:ext cx="303389" cy="457540"/>
            <a:chOff x="3264" y="1824"/>
            <a:chExt cx="192" cy="288"/>
          </a:xfrm>
        </p:grpSpPr>
        <p:sp>
          <p:nvSpPr>
            <p:cNvPr id="892219" name="Rectangle 315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220" name="Text Box 316" descr="White marble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l</a:t>
              </a:r>
            </a:p>
          </p:txBody>
        </p:sp>
      </p:grpSp>
      <p:grpSp>
        <p:nvGrpSpPr>
          <p:cNvPr id="892249" name="Group 317"/>
          <p:cNvGrpSpPr>
            <a:grpSpLocks/>
          </p:cNvGrpSpPr>
          <p:nvPr/>
        </p:nvGrpSpPr>
        <p:grpSpPr bwMode="auto">
          <a:xfrm>
            <a:off x="1234722" y="2202657"/>
            <a:ext cx="4268611" cy="457540"/>
            <a:chOff x="3216" y="1776"/>
            <a:chExt cx="2688" cy="288"/>
          </a:xfrm>
        </p:grpSpPr>
        <p:grpSp>
          <p:nvGrpSpPr>
            <p:cNvPr id="892252" name="Group 318"/>
            <p:cNvGrpSpPr>
              <a:grpSpLocks/>
            </p:cNvGrpSpPr>
            <p:nvPr/>
          </p:nvGrpSpPr>
          <p:grpSpPr bwMode="auto">
            <a:xfrm>
              <a:off x="5712" y="1776"/>
              <a:ext cx="192" cy="288"/>
              <a:chOff x="3264" y="1824"/>
              <a:chExt cx="192" cy="288"/>
            </a:xfrm>
          </p:grpSpPr>
          <p:sp>
            <p:nvSpPr>
              <p:cNvPr id="892223" name="Rectangle 31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24" name="Text Box 32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a</a:t>
                </a:r>
              </a:p>
            </p:txBody>
          </p:sp>
        </p:grpSp>
        <p:grpSp>
          <p:nvGrpSpPr>
            <p:cNvPr id="892255" name="Group 321"/>
            <p:cNvGrpSpPr>
              <a:grpSpLocks/>
            </p:cNvGrpSpPr>
            <p:nvPr/>
          </p:nvGrpSpPr>
          <p:grpSpPr bwMode="auto">
            <a:xfrm>
              <a:off x="5520" y="1776"/>
              <a:ext cx="192" cy="288"/>
              <a:chOff x="3264" y="1824"/>
              <a:chExt cx="192" cy="288"/>
            </a:xfrm>
          </p:grpSpPr>
          <p:sp>
            <p:nvSpPr>
              <p:cNvPr id="892226" name="Rectangle 32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27" name="Text Box 32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b</a:t>
                </a:r>
              </a:p>
            </p:txBody>
          </p:sp>
        </p:grpSp>
        <p:grpSp>
          <p:nvGrpSpPr>
            <p:cNvPr id="892258" name="Group 324"/>
            <p:cNvGrpSpPr>
              <a:grpSpLocks/>
            </p:cNvGrpSpPr>
            <p:nvPr/>
          </p:nvGrpSpPr>
          <p:grpSpPr bwMode="auto">
            <a:xfrm>
              <a:off x="3216" y="1776"/>
              <a:ext cx="192" cy="288"/>
              <a:chOff x="3264" y="1824"/>
              <a:chExt cx="192" cy="288"/>
            </a:xfrm>
          </p:grpSpPr>
          <p:sp>
            <p:nvSpPr>
              <p:cNvPr id="892229" name="Rectangle 32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30" name="Text Box 326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  <p:grpSp>
          <p:nvGrpSpPr>
            <p:cNvPr id="892261" name="Group 327"/>
            <p:cNvGrpSpPr>
              <a:grpSpLocks/>
            </p:cNvGrpSpPr>
            <p:nvPr/>
          </p:nvGrpSpPr>
          <p:grpSpPr bwMode="auto">
            <a:xfrm>
              <a:off x="5328" y="1776"/>
              <a:ext cx="192" cy="288"/>
              <a:chOff x="3264" y="1824"/>
              <a:chExt cx="192" cy="288"/>
            </a:xfrm>
          </p:grpSpPr>
          <p:sp>
            <p:nvSpPr>
              <p:cNvPr id="892232" name="Rectangle 32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33" name="Text Box 32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d</a:t>
                </a:r>
              </a:p>
            </p:txBody>
          </p:sp>
        </p:grpSp>
        <p:grpSp>
          <p:nvGrpSpPr>
            <p:cNvPr id="892264" name="Group 330"/>
            <p:cNvGrpSpPr>
              <a:grpSpLocks/>
            </p:cNvGrpSpPr>
            <p:nvPr/>
          </p:nvGrpSpPr>
          <p:grpSpPr bwMode="auto">
            <a:xfrm>
              <a:off x="5136" y="1776"/>
              <a:ext cx="192" cy="288"/>
              <a:chOff x="3264" y="1824"/>
              <a:chExt cx="192" cy="288"/>
            </a:xfrm>
          </p:grpSpPr>
          <p:sp>
            <p:nvSpPr>
              <p:cNvPr id="892235" name="Rectangle 331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36" name="Text Box 332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e</a:t>
                </a:r>
              </a:p>
            </p:txBody>
          </p:sp>
        </p:grpSp>
        <p:grpSp>
          <p:nvGrpSpPr>
            <p:cNvPr id="892265" name="Group 333"/>
            <p:cNvGrpSpPr>
              <a:grpSpLocks/>
            </p:cNvGrpSpPr>
            <p:nvPr/>
          </p:nvGrpSpPr>
          <p:grpSpPr bwMode="auto">
            <a:xfrm>
              <a:off x="4944" y="1776"/>
              <a:ext cx="192" cy="288"/>
              <a:chOff x="3264" y="1824"/>
              <a:chExt cx="192" cy="288"/>
            </a:xfrm>
          </p:grpSpPr>
          <p:sp>
            <p:nvSpPr>
              <p:cNvPr id="892238" name="Rectangle 334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39" name="Text Box 335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f</a:t>
                </a:r>
              </a:p>
            </p:txBody>
          </p:sp>
        </p:grpSp>
        <p:grpSp>
          <p:nvGrpSpPr>
            <p:cNvPr id="892268" name="Group 336"/>
            <p:cNvGrpSpPr>
              <a:grpSpLocks/>
            </p:cNvGrpSpPr>
            <p:nvPr/>
          </p:nvGrpSpPr>
          <p:grpSpPr bwMode="auto">
            <a:xfrm>
              <a:off x="4752" y="1776"/>
              <a:ext cx="192" cy="288"/>
              <a:chOff x="3264" y="1824"/>
              <a:chExt cx="192" cy="288"/>
            </a:xfrm>
          </p:grpSpPr>
          <p:sp>
            <p:nvSpPr>
              <p:cNvPr id="892241" name="Rectangle 33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42" name="Text Box 33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g</a:t>
                </a:r>
              </a:p>
            </p:txBody>
          </p:sp>
        </p:grpSp>
        <p:grpSp>
          <p:nvGrpSpPr>
            <p:cNvPr id="892271" name="Group 339"/>
            <p:cNvGrpSpPr>
              <a:grpSpLocks/>
            </p:cNvGrpSpPr>
            <p:nvPr/>
          </p:nvGrpSpPr>
          <p:grpSpPr bwMode="auto">
            <a:xfrm>
              <a:off x="4560" y="1776"/>
              <a:ext cx="192" cy="288"/>
              <a:chOff x="3264" y="1824"/>
              <a:chExt cx="192" cy="288"/>
            </a:xfrm>
          </p:grpSpPr>
          <p:sp>
            <p:nvSpPr>
              <p:cNvPr id="892244" name="Rectangle 34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45" name="Text Box 34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h</a:t>
                </a:r>
              </a:p>
            </p:txBody>
          </p:sp>
        </p:grpSp>
        <p:grpSp>
          <p:nvGrpSpPr>
            <p:cNvPr id="892274" name="Group 342"/>
            <p:cNvGrpSpPr>
              <a:grpSpLocks/>
            </p:cNvGrpSpPr>
            <p:nvPr/>
          </p:nvGrpSpPr>
          <p:grpSpPr bwMode="auto">
            <a:xfrm>
              <a:off x="4368" y="1776"/>
              <a:ext cx="192" cy="288"/>
              <a:chOff x="3264" y="1824"/>
              <a:chExt cx="192" cy="288"/>
            </a:xfrm>
          </p:grpSpPr>
          <p:sp>
            <p:nvSpPr>
              <p:cNvPr id="892247" name="Rectangle 34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48" name="Text Box 34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 err="1">
                    <a:latin typeface="Tahoma" pitchFamily="34" charset="0"/>
                    <a:ea typeface="宋体" pitchFamily="2" charset="-122"/>
                  </a:rPr>
                  <a:t>i</a:t>
                </a:r>
                <a:endParaRPr lang="en-US" altLang="zh-CN" sz="1700" dirty="0">
                  <a:latin typeface="Tahoma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892277" name="Group 345"/>
            <p:cNvGrpSpPr>
              <a:grpSpLocks/>
            </p:cNvGrpSpPr>
            <p:nvPr/>
          </p:nvGrpSpPr>
          <p:grpSpPr bwMode="auto">
            <a:xfrm>
              <a:off x="4176" y="1776"/>
              <a:ext cx="192" cy="288"/>
              <a:chOff x="3264" y="1824"/>
              <a:chExt cx="192" cy="288"/>
            </a:xfrm>
          </p:grpSpPr>
          <p:sp>
            <p:nvSpPr>
              <p:cNvPr id="892250" name="Rectangle 34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51" name="Text Box 34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j</a:t>
                </a:r>
              </a:p>
            </p:txBody>
          </p:sp>
        </p:grpSp>
        <p:grpSp>
          <p:nvGrpSpPr>
            <p:cNvPr id="892280" name="Group 348"/>
            <p:cNvGrpSpPr>
              <a:grpSpLocks/>
            </p:cNvGrpSpPr>
            <p:nvPr/>
          </p:nvGrpSpPr>
          <p:grpSpPr bwMode="auto">
            <a:xfrm>
              <a:off x="3792" y="1776"/>
              <a:ext cx="192" cy="288"/>
              <a:chOff x="3264" y="1824"/>
              <a:chExt cx="192" cy="288"/>
            </a:xfrm>
          </p:grpSpPr>
          <p:sp>
            <p:nvSpPr>
              <p:cNvPr id="892253" name="Rectangle 34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54" name="Text Box 35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283" name="Group 351"/>
            <p:cNvGrpSpPr>
              <a:grpSpLocks/>
            </p:cNvGrpSpPr>
            <p:nvPr/>
          </p:nvGrpSpPr>
          <p:grpSpPr bwMode="auto">
            <a:xfrm>
              <a:off x="3582" y="1776"/>
              <a:ext cx="210" cy="288"/>
              <a:chOff x="942" y="1824"/>
              <a:chExt cx="210" cy="288"/>
            </a:xfrm>
          </p:grpSpPr>
          <p:sp>
            <p:nvSpPr>
              <p:cNvPr id="892256" name="Rectangle 352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57" name="Text Box 353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286" name="Group 354"/>
            <p:cNvGrpSpPr>
              <a:grpSpLocks/>
            </p:cNvGrpSpPr>
            <p:nvPr/>
          </p:nvGrpSpPr>
          <p:grpSpPr bwMode="auto">
            <a:xfrm>
              <a:off x="3408" y="1776"/>
              <a:ext cx="192" cy="288"/>
              <a:chOff x="3264" y="1824"/>
              <a:chExt cx="192" cy="288"/>
            </a:xfrm>
          </p:grpSpPr>
          <p:sp>
            <p:nvSpPr>
              <p:cNvPr id="892259" name="Rectangle 35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60" name="Text Box 356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</p:grpSp>
      <p:grpSp>
        <p:nvGrpSpPr>
          <p:cNvPr id="892289" name="Group 357"/>
          <p:cNvGrpSpPr>
            <a:grpSpLocks/>
          </p:cNvGrpSpPr>
          <p:nvPr/>
        </p:nvGrpSpPr>
        <p:grpSpPr bwMode="auto">
          <a:xfrm>
            <a:off x="2455333" y="2202657"/>
            <a:ext cx="303389" cy="457540"/>
            <a:chOff x="3264" y="1824"/>
            <a:chExt cx="192" cy="288"/>
          </a:xfrm>
        </p:grpSpPr>
        <p:sp>
          <p:nvSpPr>
            <p:cNvPr id="892262" name="Rectangle 358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263" name="Text Box 359" descr="White marble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k</a:t>
              </a:r>
            </a:p>
          </p:txBody>
        </p:sp>
      </p:grpSp>
      <p:grpSp>
        <p:nvGrpSpPr>
          <p:cNvPr id="892292" name="Group 360"/>
          <p:cNvGrpSpPr>
            <a:grpSpLocks/>
          </p:cNvGrpSpPr>
          <p:nvPr/>
        </p:nvGrpSpPr>
        <p:grpSpPr bwMode="auto">
          <a:xfrm>
            <a:off x="1234722" y="2202657"/>
            <a:ext cx="4268611" cy="457540"/>
            <a:chOff x="816" y="2112"/>
            <a:chExt cx="2688" cy="288"/>
          </a:xfrm>
        </p:grpSpPr>
        <p:grpSp>
          <p:nvGrpSpPr>
            <p:cNvPr id="892295" name="Group 361"/>
            <p:cNvGrpSpPr>
              <a:grpSpLocks/>
            </p:cNvGrpSpPr>
            <p:nvPr/>
          </p:nvGrpSpPr>
          <p:grpSpPr bwMode="auto">
            <a:xfrm>
              <a:off x="3312" y="2112"/>
              <a:ext cx="192" cy="288"/>
              <a:chOff x="3264" y="1824"/>
              <a:chExt cx="192" cy="288"/>
            </a:xfrm>
          </p:grpSpPr>
          <p:sp>
            <p:nvSpPr>
              <p:cNvPr id="892266" name="Rectangle 36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67" name="Text Box 36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a</a:t>
                </a:r>
              </a:p>
            </p:txBody>
          </p:sp>
        </p:grpSp>
        <p:grpSp>
          <p:nvGrpSpPr>
            <p:cNvPr id="892298" name="Group 364"/>
            <p:cNvGrpSpPr>
              <a:grpSpLocks/>
            </p:cNvGrpSpPr>
            <p:nvPr/>
          </p:nvGrpSpPr>
          <p:grpSpPr bwMode="auto">
            <a:xfrm>
              <a:off x="3120" y="2112"/>
              <a:ext cx="192" cy="288"/>
              <a:chOff x="3264" y="1824"/>
              <a:chExt cx="192" cy="288"/>
            </a:xfrm>
          </p:grpSpPr>
          <p:sp>
            <p:nvSpPr>
              <p:cNvPr id="892269" name="Rectangle 36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70" name="Text Box 366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b</a:t>
                </a:r>
              </a:p>
            </p:txBody>
          </p:sp>
        </p:grpSp>
        <p:grpSp>
          <p:nvGrpSpPr>
            <p:cNvPr id="892301" name="Group 367"/>
            <p:cNvGrpSpPr>
              <a:grpSpLocks/>
            </p:cNvGrpSpPr>
            <p:nvPr/>
          </p:nvGrpSpPr>
          <p:grpSpPr bwMode="auto">
            <a:xfrm>
              <a:off x="2736" y="2112"/>
              <a:ext cx="192" cy="288"/>
              <a:chOff x="3264" y="1824"/>
              <a:chExt cx="192" cy="288"/>
            </a:xfrm>
          </p:grpSpPr>
          <p:sp>
            <p:nvSpPr>
              <p:cNvPr id="892272" name="Rectangle 36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73" name="Text Box 36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d</a:t>
                </a:r>
              </a:p>
            </p:txBody>
          </p:sp>
        </p:grpSp>
        <p:grpSp>
          <p:nvGrpSpPr>
            <p:cNvPr id="892304" name="Group 370"/>
            <p:cNvGrpSpPr>
              <a:grpSpLocks/>
            </p:cNvGrpSpPr>
            <p:nvPr/>
          </p:nvGrpSpPr>
          <p:grpSpPr bwMode="auto">
            <a:xfrm>
              <a:off x="2544" y="2112"/>
              <a:ext cx="192" cy="288"/>
              <a:chOff x="3264" y="1824"/>
              <a:chExt cx="192" cy="288"/>
            </a:xfrm>
          </p:grpSpPr>
          <p:sp>
            <p:nvSpPr>
              <p:cNvPr id="892275" name="Rectangle 371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76" name="Text Box 372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e</a:t>
                </a:r>
              </a:p>
            </p:txBody>
          </p:sp>
        </p:grpSp>
        <p:grpSp>
          <p:nvGrpSpPr>
            <p:cNvPr id="892307" name="Group 373"/>
            <p:cNvGrpSpPr>
              <a:grpSpLocks/>
            </p:cNvGrpSpPr>
            <p:nvPr/>
          </p:nvGrpSpPr>
          <p:grpSpPr bwMode="auto">
            <a:xfrm>
              <a:off x="2352" y="2112"/>
              <a:ext cx="192" cy="288"/>
              <a:chOff x="3264" y="1824"/>
              <a:chExt cx="192" cy="288"/>
            </a:xfrm>
          </p:grpSpPr>
          <p:sp>
            <p:nvSpPr>
              <p:cNvPr id="892278" name="Rectangle 374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79" name="Text Box 375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f</a:t>
                </a:r>
              </a:p>
            </p:txBody>
          </p:sp>
        </p:grpSp>
        <p:grpSp>
          <p:nvGrpSpPr>
            <p:cNvPr id="892310" name="Group 376"/>
            <p:cNvGrpSpPr>
              <a:grpSpLocks/>
            </p:cNvGrpSpPr>
            <p:nvPr/>
          </p:nvGrpSpPr>
          <p:grpSpPr bwMode="auto">
            <a:xfrm>
              <a:off x="2160" y="2112"/>
              <a:ext cx="192" cy="288"/>
              <a:chOff x="3264" y="1824"/>
              <a:chExt cx="192" cy="288"/>
            </a:xfrm>
          </p:grpSpPr>
          <p:sp>
            <p:nvSpPr>
              <p:cNvPr id="892281" name="Rectangle 37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82" name="Text Box 37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g</a:t>
                </a:r>
              </a:p>
            </p:txBody>
          </p:sp>
        </p:grpSp>
        <p:grpSp>
          <p:nvGrpSpPr>
            <p:cNvPr id="892313" name="Group 379"/>
            <p:cNvGrpSpPr>
              <a:grpSpLocks/>
            </p:cNvGrpSpPr>
            <p:nvPr/>
          </p:nvGrpSpPr>
          <p:grpSpPr bwMode="auto">
            <a:xfrm>
              <a:off x="1968" y="2112"/>
              <a:ext cx="192" cy="288"/>
              <a:chOff x="3264" y="1824"/>
              <a:chExt cx="192" cy="288"/>
            </a:xfrm>
          </p:grpSpPr>
          <p:sp>
            <p:nvSpPr>
              <p:cNvPr id="892284" name="Rectangle 38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85" name="Text Box 38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h</a:t>
                </a:r>
              </a:p>
            </p:txBody>
          </p:sp>
        </p:grpSp>
        <p:grpSp>
          <p:nvGrpSpPr>
            <p:cNvPr id="892316" name="Group 382"/>
            <p:cNvGrpSpPr>
              <a:grpSpLocks/>
            </p:cNvGrpSpPr>
            <p:nvPr/>
          </p:nvGrpSpPr>
          <p:grpSpPr bwMode="auto">
            <a:xfrm>
              <a:off x="1776" y="2112"/>
              <a:ext cx="192" cy="288"/>
              <a:chOff x="3264" y="1824"/>
              <a:chExt cx="192" cy="288"/>
            </a:xfrm>
          </p:grpSpPr>
          <p:sp>
            <p:nvSpPr>
              <p:cNvPr id="892287" name="Rectangle 38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88" name="Text Box 38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 err="1">
                    <a:latin typeface="Tahoma" pitchFamily="34" charset="0"/>
                    <a:ea typeface="宋体" pitchFamily="2" charset="-122"/>
                  </a:rPr>
                  <a:t>i</a:t>
                </a:r>
                <a:endParaRPr lang="en-US" altLang="zh-CN" sz="1700" dirty="0">
                  <a:latin typeface="Tahoma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892319" name="Group 385"/>
            <p:cNvGrpSpPr>
              <a:grpSpLocks/>
            </p:cNvGrpSpPr>
            <p:nvPr/>
          </p:nvGrpSpPr>
          <p:grpSpPr bwMode="auto">
            <a:xfrm>
              <a:off x="1584" y="2112"/>
              <a:ext cx="192" cy="288"/>
              <a:chOff x="3264" y="1824"/>
              <a:chExt cx="192" cy="288"/>
            </a:xfrm>
          </p:grpSpPr>
          <p:sp>
            <p:nvSpPr>
              <p:cNvPr id="892290" name="Rectangle 38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91" name="Text Box 38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j</a:t>
                </a:r>
              </a:p>
            </p:txBody>
          </p:sp>
        </p:grpSp>
        <p:grpSp>
          <p:nvGrpSpPr>
            <p:cNvPr id="892322" name="Group 388"/>
            <p:cNvGrpSpPr>
              <a:grpSpLocks/>
            </p:cNvGrpSpPr>
            <p:nvPr/>
          </p:nvGrpSpPr>
          <p:grpSpPr bwMode="auto">
            <a:xfrm>
              <a:off x="1392" y="2112"/>
              <a:ext cx="192" cy="288"/>
              <a:chOff x="3264" y="1824"/>
              <a:chExt cx="192" cy="288"/>
            </a:xfrm>
          </p:grpSpPr>
          <p:sp>
            <p:nvSpPr>
              <p:cNvPr id="892293" name="Rectangle 38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94" name="Text Box 39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892334" name="Group 391"/>
            <p:cNvGrpSpPr>
              <a:grpSpLocks/>
            </p:cNvGrpSpPr>
            <p:nvPr/>
          </p:nvGrpSpPr>
          <p:grpSpPr bwMode="auto">
            <a:xfrm>
              <a:off x="1200" y="2112"/>
              <a:ext cx="192" cy="288"/>
              <a:chOff x="3264" y="1824"/>
              <a:chExt cx="192" cy="288"/>
            </a:xfrm>
          </p:grpSpPr>
          <p:sp>
            <p:nvSpPr>
              <p:cNvPr id="892296" name="Rectangle 39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297" name="Text Box 39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337" name="Group 394"/>
            <p:cNvGrpSpPr>
              <a:grpSpLocks/>
            </p:cNvGrpSpPr>
            <p:nvPr/>
          </p:nvGrpSpPr>
          <p:grpSpPr bwMode="auto">
            <a:xfrm>
              <a:off x="990" y="2112"/>
              <a:ext cx="210" cy="288"/>
              <a:chOff x="942" y="1824"/>
              <a:chExt cx="210" cy="288"/>
            </a:xfrm>
          </p:grpSpPr>
          <p:sp>
            <p:nvSpPr>
              <p:cNvPr id="892299" name="Rectangle 395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300" name="Text Box 396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340" name="Group 397"/>
            <p:cNvGrpSpPr>
              <a:grpSpLocks/>
            </p:cNvGrpSpPr>
            <p:nvPr/>
          </p:nvGrpSpPr>
          <p:grpSpPr bwMode="auto">
            <a:xfrm>
              <a:off x="816" y="2112"/>
              <a:ext cx="192" cy="288"/>
              <a:chOff x="3264" y="1824"/>
              <a:chExt cx="192" cy="288"/>
            </a:xfrm>
          </p:grpSpPr>
          <p:sp>
            <p:nvSpPr>
              <p:cNvPr id="892302" name="Rectangle 39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303" name="Text Box 39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</p:grpSp>
      <p:grpSp>
        <p:nvGrpSpPr>
          <p:cNvPr id="892343" name="Group 400"/>
          <p:cNvGrpSpPr>
            <a:grpSpLocks/>
          </p:cNvGrpSpPr>
          <p:nvPr/>
        </p:nvGrpSpPr>
        <p:grpSpPr bwMode="auto">
          <a:xfrm>
            <a:off x="4587876" y="2202657"/>
            <a:ext cx="305152" cy="457540"/>
            <a:chOff x="3264" y="1824"/>
            <a:chExt cx="192" cy="288"/>
          </a:xfrm>
        </p:grpSpPr>
        <p:sp>
          <p:nvSpPr>
            <p:cNvPr id="892305" name="Rectangle 401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06" name="Text Box 402" descr="White marble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c</a:t>
              </a:r>
            </a:p>
          </p:txBody>
        </p:sp>
      </p:grpSp>
      <p:grpSp>
        <p:nvGrpSpPr>
          <p:cNvPr id="892346" name="Group 403"/>
          <p:cNvGrpSpPr>
            <a:grpSpLocks/>
          </p:cNvGrpSpPr>
          <p:nvPr/>
        </p:nvGrpSpPr>
        <p:grpSpPr bwMode="auto">
          <a:xfrm>
            <a:off x="2455333" y="3053104"/>
            <a:ext cx="303389" cy="457540"/>
            <a:chOff x="3264" y="1824"/>
            <a:chExt cx="192" cy="288"/>
          </a:xfrm>
        </p:grpSpPr>
        <p:sp>
          <p:nvSpPr>
            <p:cNvPr id="892308" name="Rectangle 404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09" name="Text Box 405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4</a:t>
              </a:r>
            </a:p>
          </p:txBody>
        </p:sp>
      </p:grpSp>
      <p:grpSp>
        <p:nvGrpSpPr>
          <p:cNvPr id="892349" name="Group 406"/>
          <p:cNvGrpSpPr>
            <a:grpSpLocks/>
          </p:cNvGrpSpPr>
          <p:nvPr/>
        </p:nvGrpSpPr>
        <p:grpSpPr bwMode="auto">
          <a:xfrm>
            <a:off x="2455333" y="1438955"/>
            <a:ext cx="303389" cy="457541"/>
            <a:chOff x="3264" y="1824"/>
            <a:chExt cx="192" cy="288"/>
          </a:xfrm>
        </p:grpSpPr>
        <p:sp>
          <p:nvSpPr>
            <p:cNvPr id="892311" name="Rectangle 407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12" name="Text Box 408" descr="White marble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n</a:t>
              </a:r>
            </a:p>
          </p:txBody>
        </p:sp>
      </p:grpSp>
      <p:grpSp>
        <p:nvGrpSpPr>
          <p:cNvPr id="892352" name="Group 409"/>
          <p:cNvGrpSpPr>
            <a:grpSpLocks/>
          </p:cNvGrpSpPr>
          <p:nvPr/>
        </p:nvGrpSpPr>
        <p:grpSpPr bwMode="auto">
          <a:xfrm>
            <a:off x="2455333" y="3053104"/>
            <a:ext cx="303389" cy="457540"/>
            <a:chOff x="3264" y="1824"/>
            <a:chExt cx="192" cy="288"/>
          </a:xfrm>
        </p:grpSpPr>
        <p:sp>
          <p:nvSpPr>
            <p:cNvPr id="892314" name="Rectangle 410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15" name="Text Box 411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3</a:t>
              </a:r>
            </a:p>
          </p:txBody>
        </p:sp>
      </p:grpSp>
      <p:grpSp>
        <p:nvGrpSpPr>
          <p:cNvPr id="892355" name="Group 412"/>
          <p:cNvGrpSpPr>
            <a:grpSpLocks/>
          </p:cNvGrpSpPr>
          <p:nvPr/>
        </p:nvGrpSpPr>
        <p:grpSpPr bwMode="auto">
          <a:xfrm>
            <a:off x="2455333" y="3053104"/>
            <a:ext cx="303389" cy="457540"/>
            <a:chOff x="3264" y="1824"/>
            <a:chExt cx="192" cy="288"/>
          </a:xfrm>
        </p:grpSpPr>
        <p:sp>
          <p:nvSpPr>
            <p:cNvPr id="892317" name="Rectangle 413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18" name="Text Box 414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2</a:t>
              </a:r>
            </a:p>
          </p:txBody>
        </p:sp>
      </p:grpSp>
      <p:grpSp>
        <p:nvGrpSpPr>
          <p:cNvPr id="892358" name="Group 415"/>
          <p:cNvGrpSpPr>
            <a:grpSpLocks/>
          </p:cNvGrpSpPr>
          <p:nvPr/>
        </p:nvGrpSpPr>
        <p:grpSpPr bwMode="auto">
          <a:xfrm>
            <a:off x="2455333" y="3053104"/>
            <a:ext cx="303389" cy="457540"/>
            <a:chOff x="3264" y="1824"/>
            <a:chExt cx="192" cy="288"/>
          </a:xfrm>
        </p:grpSpPr>
        <p:sp>
          <p:nvSpPr>
            <p:cNvPr id="892320" name="Rectangle 416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21" name="Text Box 417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1</a:t>
              </a:r>
            </a:p>
          </p:txBody>
        </p:sp>
      </p:grpSp>
      <p:grpSp>
        <p:nvGrpSpPr>
          <p:cNvPr id="892361" name="Group 418"/>
          <p:cNvGrpSpPr>
            <a:grpSpLocks/>
          </p:cNvGrpSpPr>
          <p:nvPr/>
        </p:nvGrpSpPr>
        <p:grpSpPr bwMode="auto">
          <a:xfrm>
            <a:off x="4587876" y="3053104"/>
            <a:ext cx="305152" cy="457540"/>
            <a:chOff x="3264" y="1824"/>
            <a:chExt cx="192" cy="288"/>
          </a:xfrm>
        </p:grpSpPr>
        <p:sp>
          <p:nvSpPr>
            <p:cNvPr id="892323" name="Rectangle 419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24" name="Text Box 420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1</a:t>
              </a:r>
            </a:p>
          </p:txBody>
        </p:sp>
      </p:grpSp>
      <p:sp>
        <p:nvSpPr>
          <p:cNvPr id="892325" name="Rectangle 421"/>
          <p:cNvSpPr>
            <a:spLocks noGrp="1" noChangeArrowheads="1"/>
          </p:cNvSpPr>
          <p:nvPr>
            <p:ph type="title"/>
          </p:nvPr>
        </p:nvSpPr>
        <p:spPr>
          <a:xfrm>
            <a:off x="254000" y="0"/>
            <a:ext cx="8636000" cy="816429"/>
          </a:xfrm>
        </p:spPr>
        <p:txBody>
          <a:bodyPr/>
          <a:lstStyle/>
          <a:p>
            <a:pPr defTabSz="1000079"/>
            <a:r>
              <a:rPr lang="en-US" altLang="zh-CN" sz="4400" dirty="0">
                <a:ea typeface="宋体" pitchFamily="2" charset="-122"/>
              </a:rPr>
              <a:t>Calculating WSS </a:t>
            </a:r>
            <a:r>
              <a:rPr lang="en-US" altLang="zh-CN" sz="4400" dirty="0" err="1">
                <a:ea typeface="宋体" pitchFamily="2" charset="-122"/>
              </a:rPr>
              <a:t>w.r.t</a:t>
            </a:r>
            <a:r>
              <a:rPr lang="en-US" altLang="zh-CN" sz="4400" dirty="0">
                <a:ea typeface="宋体" pitchFamily="2" charset="-122"/>
              </a:rPr>
              <a:t> 5%</a:t>
            </a:r>
          </a:p>
        </p:txBody>
      </p:sp>
      <p:sp>
        <p:nvSpPr>
          <p:cNvPr id="892326" name="Line 422"/>
          <p:cNvSpPr>
            <a:spLocks noChangeShapeType="1"/>
          </p:cNvSpPr>
          <p:nvPr/>
        </p:nvSpPr>
        <p:spPr bwMode="auto">
          <a:xfrm>
            <a:off x="1234723" y="5021036"/>
            <a:ext cx="4344459" cy="170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92327" name="Line 423"/>
          <p:cNvSpPr>
            <a:spLocks noChangeShapeType="1"/>
          </p:cNvSpPr>
          <p:nvPr/>
        </p:nvSpPr>
        <p:spPr bwMode="auto">
          <a:xfrm flipV="1">
            <a:off x="1234722" y="3726657"/>
            <a:ext cx="0" cy="129437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92328" name="Line 424"/>
          <p:cNvSpPr>
            <a:spLocks noChangeShapeType="1"/>
          </p:cNvSpPr>
          <p:nvPr/>
        </p:nvSpPr>
        <p:spPr bwMode="auto">
          <a:xfrm>
            <a:off x="2301876" y="1438956"/>
            <a:ext cx="6096000" cy="170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92329" name="Line 425"/>
          <p:cNvSpPr>
            <a:spLocks noChangeShapeType="1"/>
          </p:cNvSpPr>
          <p:nvPr/>
        </p:nvSpPr>
        <p:spPr bwMode="auto">
          <a:xfrm>
            <a:off x="2301876" y="1896497"/>
            <a:ext cx="6096000" cy="17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92330" name="Text Box 426" descr="White marble"/>
          <p:cNvSpPr txBox="1">
            <a:spLocks noChangeArrowheads="1"/>
          </p:cNvSpPr>
          <p:nvPr/>
        </p:nvSpPr>
        <p:spPr bwMode="auto">
          <a:xfrm>
            <a:off x="3293182" y="1042649"/>
            <a:ext cx="3961694" cy="4000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000" dirty="0">
                <a:latin typeface="Tahoma" pitchFamily="34" charset="0"/>
                <a:ea typeface="宋体" pitchFamily="2" charset="-122"/>
              </a:rPr>
              <a:t>Memory reference sequence</a:t>
            </a:r>
          </a:p>
        </p:txBody>
      </p:sp>
      <p:sp>
        <p:nvSpPr>
          <p:cNvPr id="892331" name="Text Box 427" descr="White marble"/>
          <p:cNvSpPr txBox="1">
            <a:spLocks noChangeArrowheads="1"/>
          </p:cNvSpPr>
          <p:nvPr/>
        </p:nvSpPr>
        <p:spPr bwMode="auto">
          <a:xfrm>
            <a:off x="5884333" y="1988345"/>
            <a:ext cx="2513542" cy="105408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000" u="sng" dirty="0">
                <a:solidFill>
                  <a:schemeClr val="folHlink"/>
                </a:solidFill>
                <a:latin typeface="Tahoma" pitchFamily="34" charset="0"/>
                <a:ea typeface="宋体" pitchFamily="2" charset="-122"/>
              </a:rPr>
              <a:t>LRU Queue</a:t>
            </a:r>
          </a:p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Tahoma" pitchFamily="34" charset="0"/>
                <a:ea typeface="宋体" pitchFamily="2" charset="-122"/>
              </a:rPr>
              <a:t>Pages in Least Recently Used order</a:t>
            </a:r>
          </a:p>
        </p:txBody>
      </p:sp>
      <p:sp>
        <p:nvSpPr>
          <p:cNvPr id="892332" name="Text Box 428" descr="White marble"/>
          <p:cNvSpPr txBox="1">
            <a:spLocks noChangeArrowheads="1"/>
          </p:cNvSpPr>
          <p:nvPr/>
        </p:nvSpPr>
        <p:spPr bwMode="auto">
          <a:xfrm>
            <a:off x="6265333" y="3024188"/>
            <a:ext cx="1751542" cy="4000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000" u="sng" dirty="0">
                <a:solidFill>
                  <a:schemeClr val="folHlink"/>
                </a:solidFill>
                <a:latin typeface="Tahoma" pitchFamily="34" charset="0"/>
                <a:ea typeface="宋体" pitchFamily="2" charset="-122"/>
              </a:rPr>
              <a:t>Hit Histogram</a:t>
            </a:r>
          </a:p>
        </p:txBody>
      </p:sp>
      <p:sp>
        <p:nvSpPr>
          <p:cNvPr id="892333" name="Text Box 429" descr="White marble"/>
          <p:cNvSpPr txBox="1">
            <a:spLocks noChangeArrowheads="1"/>
          </p:cNvSpPr>
          <p:nvPr/>
        </p:nvSpPr>
        <p:spPr bwMode="auto">
          <a:xfrm>
            <a:off x="6364111" y="4046425"/>
            <a:ext cx="1524000" cy="4000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000" u="sng" dirty="0">
                <a:solidFill>
                  <a:schemeClr val="folHlink"/>
                </a:solidFill>
                <a:latin typeface="Tahoma" pitchFamily="34" charset="0"/>
                <a:ea typeface="宋体" pitchFamily="2" charset="-122"/>
              </a:rPr>
              <a:t>Fault Curve</a:t>
            </a:r>
          </a:p>
        </p:txBody>
      </p:sp>
      <p:grpSp>
        <p:nvGrpSpPr>
          <p:cNvPr id="892364" name="Group 430"/>
          <p:cNvGrpSpPr>
            <a:grpSpLocks/>
          </p:cNvGrpSpPr>
          <p:nvPr/>
        </p:nvGrpSpPr>
        <p:grpSpPr bwMode="auto">
          <a:xfrm>
            <a:off x="5198182" y="3053104"/>
            <a:ext cx="305152" cy="457540"/>
            <a:chOff x="3264" y="1824"/>
            <a:chExt cx="192" cy="288"/>
          </a:xfrm>
        </p:grpSpPr>
        <p:sp>
          <p:nvSpPr>
            <p:cNvPr id="892335" name="Rectangle 431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36" name="Text Box 432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67" name="Group 433"/>
          <p:cNvGrpSpPr>
            <a:grpSpLocks/>
          </p:cNvGrpSpPr>
          <p:nvPr/>
        </p:nvGrpSpPr>
        <p:grpSpPr bwMode="auto">
          <a:xfrm>
            <a:off x="4893028" y="3053104"/>
            <a:ext cx="305153" cy="457540"/>
            <a:chOff x="3264" y="1824"/>
            <a:chExt cx="192" cy="288"/>
          </a:xfrm>
        </p:grpSpPr>
        <p:sp>
          <p:nvSpPr>
            <p:cNvPr id="892338" name="Rectangle 434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39" name="Text Box 435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70" name="Group 436"/>
          <p:cNvGrpSpPr>
            <a:grpSpLocks/>
          </p:cNvGrpSpPr>
          <p:nvPr/>
        </p:nvGrpSpPr>
        <p:grpSpPr bwMode="auto">
          <a:xfrm>
            <a:off x="4587876" y="3053104"/>
            <a:ext cx="305152" cy="457540"/>
            <a:chOff x="3264" y="1824"/>
            <a:chExt cx="192" cy="288"/>
          </a:xfrm>
        </p:grpSpPr>
        <p:sp>
          <p:nvSpPr>
            <p:cNvPr id="892341" name="Rectangle 437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42" name="Text Box 438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73" name="Group 439"/>
          <p:cNvGrpSpPr>
            <a:grpSpLocks/>
          </p:cNvGrpSpPr>
          <p:nvPr/>
        </p:nvGrpSpPr>
        <p:grpSpPr bwMode="auto">
          <a:xfrm>
            <a:off x="4282722" y="3053104"/>
            <a:ext cx="305153" cy="457540"/>
            <a:chOff x="3264" y="1824"/>
            <a:chExt cx="192" cy="288"/>
          </a:xfrm>
        </p:grpSpPr>
        <p:sp>
          <p:nvSpPr>
            <p:cNvPr id="892344" name="Rectangle 440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45" name="Text Box 441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76" name="Group 442"/>
          <p:cNvGrpSpPr>
            <a:grpSpLocks/>
          </p:cNvGrpSpPr>
          <p:nvPr/>
        </p:nvGrpSpPr>
        <p:grpSpPr bwMode="auto">
          <a:xfrm>
            <a:off x="3979333" y="3053104"/>
            <a:ext cx="303389" cy="457540"/>
            <a:chOff x="3264" y="1824"/>
            <a:chExt cx="192" cy="288"/>
          </a:xfrm>
        </p:grpSpPr>
        <p:sp>
          <p:nvSpPr>
            <p:cNvPr id="892347" name="Rectangle 443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48" name="Text Box 444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77" name="Group 445"/>
          <p:cNvGrpSpPr>
            <a:grpSpLocks/>
          </p:cNvGrpSpPr>
          <p:nvPr/>
        </p:nvGrpSpPr>
        <p:grpSpPr bwMode="auto">
          <a:xfrm>
            <a:off x="3674182" y="3053104"/>
            <a:ext cx="305152" cy="457540"/>
            <a:chOff x="3264" y="1824"/>
            <a:chExt cx="192" cy="288"/>
          </a:xfrm>
        </p:grpSpPr>
        <p:sp>
          <p:nvSpPr>
            <p:cNvPr id="892350" name="Rectangle 446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51" name="Text Box 447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80" name="Group 448"/>
          <p:cNvGrpSpPr>
            <a:grpSpLocks/>
          </p:cNvGrpSpPr>
          <p:nvPr/>
        </p:nvGrpSpPr>
        <p:grpSpPr bwMode="auto">
          <a:xfrm>
            <a:off x="3369028" y="3053104"/>
            <a:ext cx="305153" cy="457540"/>
            <a:chOff x="3264" y="1824"/>
            <a:chExt cx="192" cy="288"/>
          </a:xfrm>
        </p:grpSpPr>
        <p:sp>
          <p:nvSpPr>
            <p:cNvPr id="892353" name="Rectangle 449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54" name="Text Box 450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85" name="Group 451"/>
          <p:cNvGrpSpPr>
            <a:grpSpLocks/>
          </p:cNvGrpSpPr>
          <p:nvPr/>
        </p:nvGrpSpPr>
        <p:grpSpPr bwMode="auto">
          <a:xfrm>
            <a:off x="3063876" y="3053104"/>
            <a:ext cx="305152" cy="457540"/>
            <a:chOff x="3264" y="1824"/>
            <a:chExt cx="192" cy="288"/>
          </a:xfrm>
        </p:grpSpPr>
        <p:sp>
          <p:nvSpPr>
            <p:cNvPr id="892356" name="Rectangle 452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57" name="Text Box 453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86" name="Group 454"/>
          <p:cNvGrpSpPr>
            <a:grpSpLocks/>
          </p:cNvGrpSpPr>
          <p:nvPr/>
        </p:nvGrpSpPr>
        <p:grpSpPr bwMode="auto">
          <a:xfrm>
            <a:off x="2758722" y="3053104"/>
            <a:ext cx="305153" cy="457540"/>
            <a:chOff x="3264" y="1824"/>
            <a:chExt cx="192" cy="288"/>
          </a:xfrm>
        </p:grpSpPr>
        <p:sp>
          <p:nvSpPr>
            <p:cNvPr id="892359" name="Rectangle 455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60" name="Text Box 456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89" name="Group 457"/>
          <p:cNvGrpSpPr>
            <a:grpSpLocks/>
          </p:cNvGrpSpPr>
          <p:nvPr/>
        </p:nvGrpSpPr>
        <p:grpSpPr bwMode="auto">
          <a:xfrm>
            <a:off x="2150182" y="3053104"/>
            <a:ext cx="305152" cy="457540"/>
            <a:chOff x="3264" y="1824"/>
            <a:chExt cx="192" cy="288"/>
          </a:xfrm>
        </p:grpSpPr>
        <p:sp>
          <p:nvSpPr>
            <p:cNvPr id="892362" name="Rectangle 458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63" name="Text Box 459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92" name="Group 460"/>
          <p:cNvGrpSpPr>
            <a:grpSpLocks/>
          </p:cNvGrpSpPr>
          <p:nvPr/>
        </p:nvGrpSpPr>
        <p:grpSpPr bwMode="auto">
          <a:xfrm>
            <a:off x="2455333" y="3053104"/>
            <a:ext cx="303389" cy="457540"/>
            <a:chOff x="3264" y="1824"/>
            <a:chExt cx="192" cy="288"/>
          </a:xfrm>
        </p:grpSpPr>
        <p:sp>
          <p:nvSpPr>
            <p:cNvPr id="892365" name="Rectangle 461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66" name="Text Box 462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95" name="Group 463"/>
          <p:cNvGrpSpPr>
            <a:grpSpLocks/>
          </p:cNvGrpSpPr>
          <p:nvPr/>
        </p:nvGrpSpPr>
        <p:grpSpPr bwMode="auto">
          <a:xfrm>
            <a:off x="1845028" y="3053104"/>
            <a:ext cx="305153" cy="457540"/>
            <a:chOff x="3264" y="1824"/>
            <a:chExt cx="192" cy="288"/>
          </a:xfrm>
        </p:grpSpPr>
        <p:sp>
          <p:nvSpPr>
            <p:cNvPr id="892368" name="Rectangle 464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69" name="Text Box 465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96" name="Group 466"/>
          <p:cNvGrpSpPr>
            <a:grpSpLocks/>
          </p:cNvGrpSpPr>
          <p:nvPr/>
        </p:nvGrpSpPr>
        <p:grpSpPr bwMode="auto">
          <a:xfrm>
            <a:off x="1539876" y="3053104"/>
            <a:ext cx="305152" cy="457540"/>
            <a:chOff x="3264" y="1824"/>
            <a:chExt cx="192" cy="288"/>
          </a:xfrm>
        </p:grpSpPr>
        <p:sp>
          <p:nvSpPr>
            <p:cNvPr id="892371" name="Rectangle 467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72" name="Text Box 468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399" name="Group 469"/>
          <p:cNvGrpSpPr>
            <a:grpSpLocks/>
          </p:cNvGrpSpPr>
          <p:nvPr/>
        </p:nvGrpSpPr>
        <p:grpSpPr bwMode="auto">
          <a:xfrm>
            <a:off x="1234722" y="3053104"/>
            <a:ext cx="305153" cy="457540"/>
            <a:chOff x="3264" y="1824"/>
            <a:chExt cx="192" cy="288"/>
          </a:xfrm>
        </p:grpSpPr>
        <p:sp>
          <p:nvSpPr>
            <p:cNvPr id="892374" name="Rectangle 470"/>
            <p:cNvSpPr>
              <a:spLocks noChangeArrowheads="1"/>
            </p:cNvSpPr>
            <p:nvPr/>
          </p:nvSpPr>
          <p:spPr bwMode="auto">
            <a:xfrm>
              <a:off x="3264" y="1824"/>
              <a:ext cx="192" cy="288"/>
            </a:xfrm>
            <a:prstGeom prst="rect">
              <a:avLst/>
            </a:prstGeom>
            <a:solidFill>
              <a:srgbClr val="00CCFF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375" name="Text Box 471"/>
            <p:cNvSpPr txBox="1">
              <a:spLocks noChangeArrowheads="1"/>
            </p:cNvSpPr>
            <p:nvPr/>
          </p:nvSpPr>
          <p:spPr bwMode="auto">
            <a:xfrm>
              <a:off x="3264" y="1848"/>
              <a:ext cx="192" cy="220"/>
            </a:xfrm>
            <a:prstGeom prst="rect">
              <a:avLst/>
            </a:prstGeom>
            <a:solidFill>
              <a:srgbClr val="00CCFF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lIns="83561" tIns="41779" rIns="83561" bIns="41779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700" dirty="0">
                  <a:latin typeface="Tahoma" pitchFamily="34" charset="0"/>
                  <a:ea typeface="宋体" pitchFamily="2" charset="-122"/>
                </a:rPr>
                <a:t>0</a:t>
              </a:r>
            </a:p>
          </p:txBody>
        </p:sp>
      </p:grpSp>
      <p:grpSp>
        <p:nvGrpSpPr>
          <p:cNvPr id="892402" name="Group 472"/>
          <p:cNvGrpSpPr>
            <a:grpSpLocks/>
          </p:cNvGrpSpPr>
          <p:nvPr/>
        </p:nvGrpSpPr>
        <p:grpSpPr bwMode="auto">
          <a:xfrm>
            <a:off x="2425348" y="1438955"/>
            <a:ext cx="638528" cy="457541"/>
            <a:chOff x="4656" y="1008"/>
            <a:chExt cx="402" cy="288"/>
          </a:xfrm>
        </p:grpSpPr>
        <p:grpSp>
          <p:nvGrpSpPr>
            <p:cNvPr id="892405" name="Group 473"/>
            <p:cNvGrpSpPr>
              <a:grpSpLocks/>
            </p:cNvGrpSpPr>
            <p:nvPr/>
          </p:nvGrpSpPr>
          <p:grpSpPr bwMode="auto">
            <a:xfrm>
              <a:off x="4656" y="1008"/>
              <a:ext cx="210" cy="288"/>
              <a:chOff x="942" y="1824"/>
              <a:chExt cx="210" cy="288"/>
            </a:xfrm>
          </p:grpSpPr>
          <p:sp>
            <p:nvSpPr>
              <p:cNvPr id="892378" name="Rectangle 474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379" name="Text Box 475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408" name="Group 476"/>
            <p:cNvGrpSpPr>
              <a:grpSpLocks/>
            </p:cNvGrpSpPr>
            <p:nvPr/>
          </p:nvGrpSpPr>
          <p:grpSpPr bwMode="auto">
            <a:xfrm>
              <a:off x="4866" y="1008"/>
              <a:ext cx="192" cy="288"/>
              <a:chOff x="3264" y="1824"/>
              <a:chExt cx="192" cy="288"/>
            </a:xfrm>
          </p:grpSpPr>
          <p:sp>
            <p:nvSpPr>
              <p:cNvPr id="892381" name="Rectangle 47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382" name="Text Box 47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</p:grpSp>
      <p:sp>
        <p:nvSpPr>
          <p:cNvPr id="892383" name="Text Box 479" descr="White marble"/>
          <p:cNvSpPr txBox="1">
            <a:spLocks noChangeArrowheads="1"/>
          </p:cNvSpPr>
          <p:nvPr/>
        </p:nvSpPr>
        <p:spPr bwMode="auto">
          <a:xfrm>
            <a:off x="1158875" y="2660197"/>
            <a:ext cx="456847" cy="2769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200" dirty="0">
                <a:latin typeface="Tahoma" pitchFamily="34" charset="0"/>
                <a:ea typeface="宋体" pitchFamily="2" charset="-122"/>
              </a:rPr>
              <a:t>1</a:t>
            </a:r>
          </a:p>
        </p:txBody>
      </p:sp>
      <p:sp>
        <p:nvSpPr>
          <p:cNvPr id="892384" name="Text Box 480" descr="White marble"/>
          <p:cNvSpPr txBox="1">
            <a:spLocks noChangeArrowheads="1"/>
          </p:cNvSpPr>
          <p:nvPr/>
        </p:nvSpPr>
        <p:spPr bwMode="auto">
          <a:xfrm>
            <a:off x="5122334" y="2660197"/>
            <a:ext cx="456848" cy="2769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200" dirty="0">
                <a:latin typeface="Tahoma" pitchFamily="34" charset="0"/>
                <a:ea typeface="宋体" pitchFamily="2" charset="-122"/>
              </a:rPr>
              <a:t>14</a:t>
            </a:r>
          </a:p>
        </p:txBody>
      </p:sp>
      <p:grpSp>
        <p:nvGrpSpPr>
          <p:cNvPr id="892409" name="Group 481"/>
          <p:cNvGrpSpPr>
            <a:grpSpLocks/>
          </p:cNvGrpSpPr>
          <p:nvPr/>
        </p:nvGrpSpPr>
        <p:grpSpPr bwMode="auto">
          <a:xfrm>
            <a:off x="2455334" y="1438955"/>
            <a:ext cx="913694" cy="457541"/>
            <a:chOff x="4578" y="1104"/>
            <a:chExt cx="576" cy="288"/>
          </a:xfrm>
        </p:grpSpPr>
        <p:grpSp>
          <p:nvGrpSpPr>
            <p:cNvPr id="892412" name="Group 482"/>
            <p:cNvGrpSpPr>
              <a:grpSpLocks/>
            </p:cNvGrpSpPr>
            <p:nvPr/>
          </p:nvGrpSpPr>
          <p:grpSpPr bwMode="auto">
            <a:xfrm>
              <a:off x="4578" y="1104"/>
              <a:ext cx="192" cy="288"/>
              <a:chOff x="3264" y="1824"/>
              <a:chExt cx="192" cy="288"/>
            </a:xfrm>
          </p:grpSpPr>
          <p:sp>
            <p:nvSpPr>
              <p:cNvPr id="892387" name="Rectangle 48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388" name="Text Box 48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415" name="Group 485"/>
            <p:cNvGrpSpPr>
              <a:grpSpLocks/>
            </p:cNvGrpSpPr>
            <p:nvPr/>
          </p:nvGrpSpPr>
          <p:grpSpPr bwMode="auto">
            <a:xfrm>
              <a:off x="4752" y="1104"/>
              <a:ext cx="210" cy="288"/>
              <a:chOff x="942" y="1824"/>
              <a:chExt cx="210" cy="288"/>
            </a:xfrm>
          </p:grpSpPr>
          <p:sp>
            <p:nvSpPr>
              <p:cNvPr id="892390" name="Rectangle 486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391" name="Text Box 487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418" name="Group 488"/>
            <p:cNvGrpSpPr>
              <a:grpSpLocks/>
            </p:cNvGrpSpPr>
            <p:nvPr/>
          </p:nvGrpSpPr>
          <p:grpSpPr bwMode="auto">
            <a:xfrm>
              <a:off x="4962" y="1104"/>
              <a:ext cx="192" cy="288"/>
              <a:chOff x="3264" y="1824"/>
              <a:chExt cx="192" cy="288"/>
            </a:xfrm>
          </p:grpSpPr>
          <p:sp>
            <p:nvSpPr>
              <p:cNvPr id="892393" name="Rectangle 48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394" name="Text Box 49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</p:grpSp>
      <p:grpSp>
        <p:nvGrpSpPr>
          <p:cNvPr id="892421" name="Group 491"/>
          <p:cNvGrpSpPr>
            <a:grpSpLocks/>
          </p:cNvGrpSpPr>
          <p:nvPr/>
        </p:nvGrpSpPr>
        <p:grpSpPr bwMode="auto">
          <a:xfrm>
            <a:off x="2455334" y="1438955"/>
            <a:ext cx="1218848" cy="457541"/>
            <a:chOff x="4386" y="1104"/>
            <a:chExt cx="768" cy="288"/>
          </a:xfrm>
        </p:grpSpPr>
        <p:grpSp>
          <p:nvGrpSpPr>
            <p:cNvPr id="892424" name="Group 492"/>
            <p:cNvGrpSpPr>
              <a:grpSpLocks/>
            </p:cNvGrpSpPr>
            <p:nvPr/>
          </p:nvGrpSpPr>
          <p:grpSpPr bwMode="auto">
            <a:xfrm>
              <a:off x="4386" y="1104"/>
              <a:ext cx="192" cy="288"/>
              <a:chOff x="3264" y="1824"/>
              <a:chExt cx="192" cy="288"/>
            </a:xfrm>
          </p:grpSpPr>
          <p:sp>
            <p:nvSpPr>
              <p:cNvPr id="892397" name="Rectangle 49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398" name="Text Box 49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892425" name="Group 495"/>
            <p:cNvGrpSpPr>
              <a:grpSpLocks/>
            </p:cNvGrpSpPr>
            <p:nvPr/>
          </p:nvGrpSpPr>
          <p:grpSpPr bwMode="auto">
            <a:xfrm>
              <a:off x="4578" y="1104"/>
              <a:ext cx="192" cy="288"/>
              <a:chOff x="3264" y="1824"/>
              <a:chExt cx="192" cy="288"/>
            </a:xfrm>
          </p:grpSpPr>
          <p:sp>
            <p:nvSpPr>
              <p:cNvPr id="892400" name="Rectangle 49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01" name="Text Box 49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428" name="Group 498"/>
            <p:cNvGrpSpPr>
              <a:grpSpLocks/>
            </p:cNvGrpSpPr>
            <p:nvPr/>
          </p:nvGrpSpPr>
          <p:grpSpPr bwMode="auto">
            <a:xfrm>
              <a:off x="4752" y="1104"/>
              <a:ext cx="210" cy="288"/>
              <a:chOff x="942" y="1824"/>
              <a:chExt cx="210" cy="288"/>
            </a:xfrm>
          </p:grpSpPr>
          <p:sp>
            <p:nvSpPr>
              <p:cNvPr id="892403" name="Rectangle 499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04" name="Text Box 500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431" name="Group 501"/>
            <p:cNvGrpSpPr>
              <a:grpSpLocks/>
            </p:cNvGrpSpPr>
            <p:nvPr/>
          </p:nvGrpSpPr>
          <p:grpSpPr bwMode="auto">
            <a:xfrm>
              <a:off x="4962" y="1104"/>
              <a:ext cx="192" cy="288"/>
              <a:chOff x="3264" y="1824"/>
              <a:chExt cx="192" cy="288"/>
            </a:xfrm>
          </p:grpSpPr>
          <p:sp>
            <p:nvSpPr>
              <p:cNvPr id="892406" name="Rectangle 50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07" name="Text Box 50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</p:grpSp>
      <p:grpSp>
        <p:nvGrpSpPr>
          <p:cNvPr id="892434" name="Group 504"/>
          <p:cNvGrpSpPr>
            <a:grpSpLocks/>
          </p:cNvGrpSpPr>
          <p:nvPr/>
        </p:nvGrpSpPr>
        <p:grpSpPr bwMode="auto">
          <a:xfrm>
            <a:off x="2455333" y="1438955"/>
            <a:ext cx="1524000" cy="457541"/>
            <a:chOff x="4194" y="1104"/>
            <a:chExt cx="960" cy="288"/>
          </a:xfrm>
        </p:grpSpPr>
        <p:grpSp>
          <p:nvGrpSpPr>
            <p:cNvPr id="892437" name="Group 505"/>
            <p:cNvGrpSpPr>
              <a:grpSpLocks/>
            </p:cNvGrpSpPr>
            <p:nvPr/>
          </p:nvGrpSpPr>
          <p:grpSpPr bwMode="auto">
            <a:xfrm>
              <a:off x="4194" y="1104"/>
              <a:ext cx="192" cy="288"/>
              <a:chOff x="3264" y="1824"/>
              <a:chExt cx="192" cy="288"/>
            </a:xfrm>
          </p:grpSpPr>
          <p:sp>
            <p:nvSpPr>
              <p:cNvPr id="892410" name="Rectangle 50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11" name="Text Box 50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  <p:grpSp>
          <p:nvGrpSpPr>
            <p:cNvPr id="892440" name="Group 508"/>
            <p:cNvGrpSpPr>
              <a:grpSpLocks/>
            </p:cNvGrpSpPr>
            <p:nvPr/>
          </p:nvGrpSpPr>
          <p:grpSpPr bwMode="auto">
            <a:xfrm>
              <a:off x="4386" y="1104"/>
              <a:ext cx="192" cy="288"/>
              <a:chOff x="3264" y="1824"/>
              <a:chExt cx="192" cy="288"/>
            </a:xfrm>
          </p:grpSpPr>
          <p:sp>
            <p:nvSpPr>
              <p:cNvPr id="892413" name="Rectangle 50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14" name="Text Box 51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892443" name="Group 511"/>
            <p:cNvGrpSpPr>
              <a:grpSpLocks/>
            </p:cNvGrpSpPr>
            <p:nvPr/>
          </p:nvGrpSpPr>
          <p:grpSpPr bwMode="auto">
            <a:xfrm>
              <a:off x="4578" y="1104"/>
              <a:ext cx="192" cy="288"/>
              <a:chOff x="3264" y="1824"/>
              <a:chExt cx="192" cy="288"/>
            </a:xfrm>
          </p:grpSpPr>
          <p:sp>
            <p:nvSpPr>
              <p:cNvPr id="892416" name="Rectangle 51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17" name="Text Box 51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446" name="Group 514"/>
            <p:cNvGrpSpPr>
              <a:grpSpLocks/>
            </p:cNvGrpSpPr>
            <p:nvPr/>
          </p:nvGrpSpPr>
          <p:grpSpPr bwMode="auto">
            <a:xfrm>
              <a:off x="4752" y="1104"/>
              <a:ext cx="210" cy="288"/>
              <a:chOff x="942" y="1824"/>
              <a:chExt cx="210" cy="288"/>
            </a:xfrm>
          </p:grpSpPr>
          <p:sp>
            <p:nvSpPr>
              <p:cNvPr id="892419" name="Rectangle 515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20" name="Text Box 516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449" name="Group 517"/>
            <p:cNvGrpSpPr>
              <a:grpSpLocks/>
            </p:cNvGrpSpPr>
            <p:nvPr/>
          </p:nvGrpSpPr>
          <p:grpSpPr bwMode="auto">
            <a:xfrm>
              <a:off x="4962" y="1104"/>
              <a:ext cx="192" cy="288"/>
              <a:chOff x="3264" y="1824"/>
              <a:chExt cx="192" cy="288"/>
            </a:xfrm>
          </p:grpSpPr>
          <p:sp>
            <p:nvSpPr>
              <p:cNvPr id="892422" name="Rectangle 51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23" name="Text Box 51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</p:grpSp>
      <p:grpSp>
        <p:nvGrpSpPr>
          <p:cNvPr id="892452" name="Group 520"/>
          <p:cNvGrpSpPr>
            <a:grpSpLocks/>
          </p:cNvGrpSpPr>
          <p:nvPr/>
        </p:nvGrpSpPr>
        <p:grpSpPr bwMode="auto">
          <a:xfrm>
            <a:off x="2455334" y="1438955"/>
            <a:ext cx="5790848" cy="457541"/>
            <a:chOff x="1248" y="1488"/>
            <a:chExt cx="3648" cy="288"/>
          </a:xfrm>
        </p:grpSpPr>
        <p:grpSp>
          <p:nvGrpSpPr>
            <p:cNvPr id="892455" name="Group 521"/>
            <p:cNvGrpSpPr>
              <a:grpSpLocks/>
            </p:cNvGrpSpPr>
            <p:nvPr/>
          </p:nvGrpSpPr>
          <p:grpSpPr bwMode="auto">
            <a:xfrm>
              <a:off x="1248" y="1488"/>
              <a:ext cx="192" cy="288"/>
              <a:chOff x="3264" y="1824"/>
              <a:chExt cx="192" cy="288"/>
            </a:xfrm>
          </p:grpSpPr>
          <p:sp>
            <p:nvSpPr>
              <p:cNvPr id="892426" name="Rectangle 52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27" name="Text Box 52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a</a:t>
                </a:r>
              </a:p>
            </p:txBody>
          </p:sp>
        </p:grpSp>
        <p:grpSp>
          <p:nvGrpSpPr>
            <p:cNvPr id="892458" name="Group 524"/>
            <p:cNvGrpSpPr>
              <a:grpSpLocks/>
            </p:cNvGrpSpPr>
            <p:nvPr/>
          </p:nvGrpSpPr>
          <p:grpSpPr bwMode="auto">
            <a:xfrm>
              <a:off x="1440" y="1488"/>
              <a:ext cx="192" cy="288"/>
              <a:chOff x="3264" y="1824"/>
              <a:chExt cx="192" cy="288"/>
            </a:xfrm>
          </p:grpSpPr>
          <p:sp>
            <p:nvSpPr>
              <p:cNvPr id="892429" name="Rectangle 52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30" name="Text Box 526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b</a:t>
                </a:r>
              </a:p>
            </p:txBody>
          </p:sp>
        </p:grpSp>
        <p:grpSp>
          <p:nvGrpSpPr>
            <p:cNvPr id="892461" name="Group 527"/>
            <p:cNvGrpSpPr>
              <a:grpSpLocks/>
            </p:cNvGrpSpPr>
            <p:nvPr/>
          </p:nvGrpSpPr>
          <p:grpSpPr bwMode="auto">
            <a:xfrm>
              <a:off x="1632" y="1488"/>
              <a:ext cx="192" cy="288"/>
              <a:chOff x="3264" y="1824"/>
              <a:chExt cx="192" cy="288"/>
            </a:xfrm>
          </p:grpSpPr>
          <p:sp>
            <p:nvSpPr>
              <p:cNvPr id="892432" name="Rectangle 528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33" name="Text Box 529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  <p:grpSp>
          <p:nvGrpSpPr>
            <p:cNvPr id="892464" name="Group 530"/>
            <p:cNvGrpSpPr>
              <a:grpSpLocks/>
            </p:cNvGrpSpPr>
            <p:nvPr/>
          </p:nvGrpSpPr>
          <p:grpSpPr bwMode="auto">
            <a:xfrm>
              <a:off x="1824" y="1488"/>
              <a:ext cx="192" cy="288"/>
              <a:chOff x="3264" y="1824"/>
              <a:chExt cx="192" cy="288"/>
            </a:xfrm>
          </p:grpSpPr>
          <p:sp>
            <p:nvSpPr>
              <p:cNvPr id="892435" name="Rectangle 531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36" name="Text Box 532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d</a:t>
                </a:r>
              </a:p>
            </p:txBody>
          </p:sp>
        </p:grpSp>
        <p:grpSp>
          <p:nvGrpSpPr>
            <p:cNvPr id="892467" name="Group 533"/>
            <p:cNvGrpSpPr>
              <a:grpSpLocks/>
            </p:cNvGrpSpPr>
            <p:nvPr/>
          </p:nvGrpSpPr>
          <p:grpSpPr bwMode="auto">
            <a:xfrm>
              <a:off x="2016" y="1488"/>
              <a:ext cx="192" cy="288"/>
              <a:chOff x="3264" y="1824"/>
              <a:chExt cx="192" cy="288"/>
            </a:xfrm>
          </p:grpSpPr>
          <p:sp>
            <p:nvSpPr>
              <p:cNvPr id="892438" name="Rectangle 534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39" name="Text Box 535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e</a:t>
                </a:r>
              </a:p>
            </p:txBody>
          </p:sp>
        </p:grpSp>
        <p:grpSp>
          <p:nvGrpSpPr>
            <p:cNvPr id="892470" name="Group 536"/>
            <p:cNvGrpSpPr>
              <a:grpSpLocks/>
            </p:cNvGrpSpPr>
            <p:nvPr/>
          </p:nvGrpSpPr>
          <p:grpSpPr bwMode="auto">
            <a:xfrm>
              <a:off x="2208" y="1488"/>
              <a:ext cx="192" cy="288"/>
              <a:chOff x="3264" y="1824"/>
              <a:chExt cx="192" cy="288"/>
            </a:xfrm>
          </p:grpSpPr>
          <p:sp>
            <p:nvSpPr>
              <p:cNvPr id="892441" name="Rectangle 53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42" name="Text Box 53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f</a:t>
                </a:r>
              </a:p>
            </p:txBody>
          </p:sp>
        </p:grpSp>
        <p:grpSp>
          <p:nvGrpSpPr>
            <p:cNvPr id="892473" name="Group 539"/>
            <p:cNvGrpSpPr>
              <a:grpSpLocks/>
            </p:cNvGrpSpPr>
            <p:nvPr/>
          </p:nvGrpSpPr>
          <p:grpSpPr bwMode="auto">
            <a:xfrm>
              <a:off x="2400" y="1488"/>
              <a:ext cx="192" cy="288"/>
              <a:chOff x="3264" y="1824"/>
              <a:chExt cx="192" cy="288"/>
            </a:xfrm>
          </p:grpSpPr>
          <p:sp>
            <p:nvSpPr>
              <p:cNvPr id="892444" name="Rectangle 54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45" name="Text Box 54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g</a:t>
                </a:r>
              </a:p>
            </p:txBody>
          </p:sp>
        </p:grpSp>
        <p:grpSp>
          <p:nvGrpSpPr>
            <p:cNvPr id="892476" name="Group 542"/>
            <p:cNvGrpSpPr>
              <a:grpSpLocks/>
            </p:cNvGrpSpPr>
            <p:nvPr/>
          </p:nvGrpSpPr>
          <p:grpSpPr bwMode="auto">
            <a:xfrm>
              <a:off x="2592" y="1488"/>
              <a:ext cx="192" cy="288"/>
              <a:chOff x="3264" y="1824"/>
              <a:chExt cx="192" cy="288"/>
            </a:xfrm>
          </p:grpSpPr>
          <p:sp>
            <p:nvSpPr>
              <p:cNvPr id="892447" name="Rectangle 543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48" name="Text Box 544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h</a:t>
                </a:r>
              </a:p>
            </p:txBody>
          </p:sp>
        </p:grpSp>
        <p:grpSp>
          <p:nvGrpSpPr>
            <p:cNvPr id="892479" name="Group 545"/>
            <p:cNvGrpSpPr>
              <a:grpSpLocks/>
            </p:cNvGrpSpPr>
            <p:nvPr/>
          </p:nvGrpSpPr>
          <p:grpSpPr bwMode="auto">
            <a:xfrm>
              <a:off x="2784" y="1488"/>
              <a:ext cx="192" cy="288"/>
              <a:chOff x="3264" y="1824"/>
              <a:chExt cx="192" cy="288"/>
            </a:xfrm>
          </p:grpSpPr>
          <p:sp>
            <p:nvSpPr>
              <p:cNvPr id="892450" name="Rectangle 54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51" name="Text Box 54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 err="1">
                    <a:latin typeface="Tahoma" pitchFamily="34" charset="0"/>
                    <a:ea typeface="宋体" pitchFamily="2" charset="-122"/>
                  </a:rPr>
                  <a:t>i</a:t>
                </a:r>
                <a:endParaRPr lang="en-US" altLang="zh-CN" sz="1700" dirty="0">
                  <a:latin typeface="Tahoma" pitchFamily="34" charset="0"/>
                  <a:ea typeface="宋体" pitchFamily="2" charset="-122"/>
                </a:endParaRPr>
              </a:p>
            </p:txBody>
          </p:sp>
        </p:grpSp>
        <p:grpSp>
          <p:nvGrpSpPr>
            <p:cNvPr id="892483" name="Group 548"/>
            <p:cNvGrpSpPr>
              <a:grpSpLocks/>
            </p:cNvGrpSpPr>
            <p:nvPr/>
          </p:nvGrpSpPr>
          <p:grpSpPr bwMode="auto">
            <a:xfrm>
              <a:off x="2976" y="1488"/>
              <a:ext cx="192" cy="288"/>
              <a:chOff x="3264" y="1824"/>
              <a:chExt cx="192" cy="288"/>
            </a:xfrm>
          </p:grpSpPr>
          <p:sp>
            <p:nvSpPr>
              <p:cNvPr id="892453" name="Rectangle 549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54" name="Text Box 550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j</a:t>
                </a:r>
              </a:p>
            </p:txBody>
          </p:sp>
        </p:grpSp>
        <p:grpSp>
          <p:nvGrpSpPr>
            <p:cNvPr id="892496" name="Group 551"/>
            <p:cNvGrpSpPr>
              <a:grpSpLocks/>
            </p:cNvGrpSpPr>
            <p:nvPr/>
          </p:nvGrpSpPr>
          <p:grpSpPr bwMode="auto">
            <a:xfrm>
              <a:off x="3168" y="1488"/>
              <a:ext cx="192" cy="288"/>
              <a:chOff x="3264" y="1824"/>
              <a:chExt cx="192" cy="288"/>
            </a:xfrm>
          </p:grpSpPr>
          <p:sp>
            <p:nvSpPr>
              <p:cNvPr id="892456" name="Rectangle 552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57" name="Text Box 553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892511" name="Group 554"/>
            <p:cNvGrpSpPr>
              <a:grpSpLocks/>
            </p:cNvGrpSpPr>
            <p:nvPr/>
          </p:nvGrpSpPr>
          <p:grpSpPr bwMode="auto">
            <a:xfrm>
              <a:off x="3360" y="1488"/>
              <a:ext cx="192" cy="288"/>
              <a:chOff x="3264" y="1824"/>
              <a:chExt cx="192" cy="288"/>
            </a:xfrm>
          </p:grpSpPr>
          <p:sp>
            <p:nvSpPr>
              <p:cNvPr id="892459" name="Rectangle 555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60" name="Text Box 556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512" name="Group 557"/>
            <p:cNvGrpSpPr>
              <a:grpSpLocks/>
            </p:cNvGrpSpPr>
            <p:nvPr/>
          </p:nvGrpSpPr>
          <p:grpSpPr bwMode="auto">
            <a:xfrm>
              <a:off x="3534" y="1488"/>
              <a:ext cx="210" cy="288"/>
              <a:chOff x="942" y="1824"/>
              <a:chExt cx="210" cy="288"/>
            </a:xfrm>
          </p:grpSpPr>
          <p:sp>
            <p:nvSpPr>
              <p:cNvPr id="892462" name="Rectangle 558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63" name="Text Box 559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513" name="Group 560"/>
            <p:cNvGrpSpPr>
              <a:grpSpLocks/>
            </p:cNvGrpSpPr>
            <p:nvPr/>
          </p:nvGrpSpPr>
          <p:grpSpPr bwMode="auto">
            <a:xfrm>
              <a:off x="3744" y="1488"/>
              <a:ext cx="192" cy="288"/>
              <a:chOff x="3264" y="1824"/>
              <a:chExt cx="192" cy="288"/>
            </a:xfrm>
          </p:grpSpPr>
          <p:sp>
            <p:nvSpPr>
              <p:cNvPr id="892465" name="Rectangle 561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66" name="Text Box 562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  <p:grpSp>
          <p:nvGrpSpPr>
            <p:cNvPr id="892514" name="Group 563"/>
            <p:cNvGrpSpPr>
              <a:grpSpLocks/>
            </p:cNvGrpSpPr>
            <p:nvPr/>
          </p:nvGrpSpPr>
          <p:grpSpPr bwMode="auto">
            <a:xfrm>
              <a:off x="3936" y="1488"/>
              <a:ext cx="192" cy="288"/>
              <a:chOff x="3264" y="1824"/>
              <a:chExt cx="192" cy="288"/>
            </a:xfrm>
          </p:grpSpPr>
          <p:sp>
            <p:nvSpPr>
              <p:cNvPr id="892468" name="Rectangle 564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69" name="Text Box 565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c</a:t>
                </a:r>
              </a:p>
            </p:txBody>
          </p:sp>
        </p:grpSp>
        <p:grpSp>
          <p:nvGrpSpPr>
            <p:cNvPr id="892516" name="Group 566"/>
            <p:cNvGrpSpPr>
              <a:grpSpLocks/>
            </p:cNvGrpSpPr>
            <p:nvPr/>
          </p:nvGrpSpPr>
          <p:grpSpPr bwMode="auto">
            <a:xfrm>
              <a:off x="4128" y="1488"/>
              <a:ext cx="192" cy="288"/>
              <a:chOff x="3264" y="1824"/>
              <a:chExt cx="192" cy="288"/>
            </a:xfrm>
          </p:grpSpPr>
          <p:sp>
            <p:nvSpPr>
              <p:cNvPr id="892471" name="Rectangle 567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72" name="Text Box 568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k</a:t>
                </a:r>
              </a:p>
            </p:txBody>
          </p:sp>
        </p:grpSp>
        <p:grpSp>
          <p:nvGrpSpPr>
            <p:cNvPr id="892517" name="Group 569"/>
            <p:cNvGrpSpPr>
              <a:grpSpLocks/>
            </p:cNvGrpSpPr>
            <p:nvPr/>
          </p:nvGrpSpPr>
          <p:grpSpPr bwMode="auto">
            <a:xfrm>
              <a:off x="4320" y="1488"/>
              <a:ext cx="192" cy="288"/>
              <a:chOff x="3264" y="1824"/>
              <a:chExt cx="192" cy="288"/>
            </a:xfrm>
          </p:grpSpPr>
          <p:sp>
            <p:nvSpPr>
              <p:cNvPr id="892474" name="Rectangle 570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75" name="Text Box 571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l</a:t>
                </a:r>
              </a:p>
            </p:txBody>
          </p:sp>
        </p:grpSp>
        <p:grpSp>
          <p:nvGrpSpPr>
            <p:cNvPr id="892518" name="Group 572"/>
            <p:cNvGrpSpPr>
              <a:grpSpLocks/>
            </p:cNvGrpSpPr>
            <p:nvPr/>
          </p:nvGrpSpPr>
          <p:grpSpPr bwMode="auto">
            <a:xfrm>
              <a:off x="4494" y="1488"/>
              <a:ext cx="210" cy="288"/>
              <a:chOff x="942" y="1824"/>
              <a:chExt cx="210" cy="288"/>
            </a:xfrm>
          </p:grpSpPr>
          <p:sp>
            <p:nvSpPr>
              <p:cNvPr id="892477" name="Rectangle 573"/>
              <p:cNvSpPr>
                <a:spLocks noChangeArrowheads="1"/>
              </p:cNvSpPr>
              <p:nvPr/>
            </p:nvSpPr>
            <p:spPr bwMode="auto">
              <a:xfrm>
                <a:off x="960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78" name="Text Box 574" descr="White marble"/>
              <p:cNvSpPr txBox="1">
                <a:spLocks noChangeArrowheads="1"/>
              </p:cNvSpPr>
              <p:nvPr/>
            </p:nvSpPr>
            <p:spPr bwMode="auto">
              <a:xfrm>
                <a:off x="942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m</a:t>
                </a:r>
              </a:p>
            </p:txBody>
          </p:sp>
        </p:grpSp>
        <p:grpSp>
          <p:nvGrpSpPr>
            <p:cNvPr id="892519" name="Group 575"/>
            <p:cNvGrpSpPr>
              <a:grpSpLocks/>
            </p:cNvGrpSpPr>
            <p:nvPr/>
          </p:nvGrpSpPr>
          <p:grpSpPr bwMode="auto">
            <a:xfrm>
              <a:off x="4704" y="1488"/>
              <a:ext cx="192" cy="288"/>
              <a:chOff x="3264" y="1824"/>
              <a:chExt cx="192" cy="288"/>
            </a:xfrm>
          </p:grpSpPr>
          <p:sp>
            <p:nvSpPr>
              <p:cNvPr id="892480" name="Rectangle 576"/>
              <p:cNvSpPr>
                <a:spLocks noChangeArrowheads="1"/>
              </p:cNvSpPr>
              <p:nvPr/>
            </p:nvSpPr>
            <p:spPr bwMode="auto">
              <a:xfrm>
                <a:off x="3264" y="1824"/>
                <a:ext cx="192" cy="288"/>
              </a:xfrm>
              <a:prstGeom prst="rect">
                <a:avLst/>
              </a:prstGeom>
              <a:solidFill>
                <a:schemeClr val="bg1"/>
              </a:solidFill>
              <a:ln w="15875" algn="ctr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2481" name="Text Box 577" descr="White marble"/>
              <p:cNvSpPr txBox="1">
                <a:spLocks noChangeArrowheads="1"/>
              </p:cNvSpPr>
              <p:nvPr/>
            </p:nvSpPr>
            <p:spPr bwMode="auto">
              <a:xfrm>
                <a:off x="3264" y="1848"/>
                <a:ext cx="192" cy="22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 lIns="83561" tIns="41779" rIns="83561" bIns="41779">
                <a:spAutoFit/>
              </a:bodyPr>
              <a:lstStyle/>
              <a:p>
                <a:pPr defTabSz="915004">
                  <a:spcBef>
                    <a:spcPct val="50000"/>
                  </a:spcBef>
                </a:pPr>
                <a:r>
                  <a:rPr lang="en-US" altLang="zh-CN" sz="1700" dirty="0">
                    <a:latin typeface="Tahoma" pitchFamily="34" charset="0"/>
                    <a:ea typeface="宋体" pitchFamily="2" charset="-122"/>
                  </a:rPr>
                  <a:t>n</a:t>
                </a:r>
              </a:p>
            </p:txBody>
          </p:sp>
        </p:grpSp>
      </p:grpSp>
      <p:sp>
        <p:nvSpPr>
          <p:cNvPr id="892482" name="AutoShape 578"/>
          <p:cNvSpPr>
            <a:spLocks noChangeArrowheads="1"/>
          </p:cNvSpPr>
          <p:nvPr/>
        </p:nvSpPr>
        <p:spPr bwMode="auto">
          <a:xfrm>
            <a:off x="1285876" y="5527902"/>
            <a:ext cx="4268611" cy="76541"/>
          </a:xfrm>
          <a:prstGeom prst="leftArrow">
            <a:avLst>
              <a:gd name="adj1" fmla="val 50000"/>
              <a:gd name="adj2" fmla="val 1344435"/>
            </a:avLst>
          </a:prstGeom>
          <a:solidFill>
            <a:schemeClr val="hlink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grpSp>
        <p:nvGrpSpPr>
          <p:cNvPr id="892520" name="Group 579"/>
          <p:cNvGrpSpPr>
            <a:grpSpLocks/>
          </p:cNvGrpSpPr>
          <p:nvPr/>
        </p:nvGrpSpPr>
        <p:grpSpPr bwMode="auto">
          <a:xfrm>
            <a:off x="1234722" y="4031116"/>
            <a:ext cx="4115153" cy="989920"/>
            <a:chOff x="816" y="3120"/>
            <a:chExt cx="2592" cy="624"/>
          </a:xfrm>
        </p:grpSpPr>
        <p:sp>
          <p:nvSpPr>
            <p:cNvPr id="892484" name="Line 580"/>
            <p:cNvSpPr>
              <a:spLocks noChangeShapeType="1"/>
            </p:cNvSpPr>
            <p:nvPr/>
          </p:nvSpPr>
          <p:spPr bwMode="auto">
            <a:xfrm>
              <a:off x="1584" y="3600"/>
              <a:ext cx="1344" cy="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892485" name="Line 581"/>
            <p:cNvSpPr>
              <a:spLocks noChangeShapeType="1"/>
            </p:cNvSpPr>
            <p:nvPr/>
          </p:nvSpPr>
          <p:spPr bwMode="auto">
            <a:xfrm>
              <a:off x="816" y="3120"/>
              <a:ext cx="768" cy="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892486" name="Line 582"/>
            <p:cNvSpPr>
              <a:spLocks noChangeShapeType="1"/>
            </p:cNvSpPr>
            <p:nvPr/>
          </p:nvSpPr>
          <p:spPr bwMode="auto">
            <a:xfrm>
              <a:off x="1584" y="3120"/>
              <a:ext cx="0" cy="48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892487" name="Line 583"/>
            <p:cNvSpPr>
              <a:spLocks noChangeShapeType="1"/>
            </p:cNvSpPr>
            <p:nvPr/>
          </p:nvSpPr>
          <p:spPr bwMode="auto">
            <a:xfrm>
              <a:off x="2928" y="3600"/>
              <a:ext cx="0" cy="144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892488" name="Line 584"/>
            <p:cNvSpPr>
              <a:spLocks noChangeShapeType="1"/>
            </p:cNvSpPr>
            <p:nvPr/>
          </p:nvSpPr>
          <p:spPr bwMode="auto">
            <a:xfrm>
              <a:off x="2928" y="3744"/>
              <a:ext cx="480" cy="0"/>
            </a:xfrm>
            <a:prstGeom prst="line">
              <a:avLst/>
            </a:prstGeom>
            <a:noFill/>
            <a:ln w="12700">
              <a:solidFill>
                <a:schemeClr val="folHlink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892489" name="Text Box 585" descr="White marble"/>
          <p:cNvSpPr txBox="1">
            <a:spLocks noChangeArrowheads="1"/>
          </p:cNvSpPr>
          <p:nvPr/>
        </p:nvSpPr>
        <p:spPr bwMode="auto">
          <a:xfrm>
            <a:off x="931333" y="3878036"/>
            <a:ext cx="381000" cy="2769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200" dirty="0">
                <a:latin typeface="Tahoma" pitchFamily="34" charset="0"/>
                <a:ea typeface="宋体" pitchFamily="2" charset="-122"/>
              </a:rPr>
              <a:t>5</a:t>
            </a:r>
          </a:p>
        </p:txBody>
      </p:sp>
      <p:sp>
        <p:nvSpPr>
          <p:cNvPr id="892490" name="Text Box 586" descr="White marble"/>
          <p:cNvSpPr txBox="1">
            <a:spLocks noChangeArrowheads="1"/>
          </p:cNvSpPr>
          <p:nvPr/>
        </p:nvSpPr>
        <p:spPr bwMode="auto">
          <a:xfrm>
            <a:off x="931333" y="4640036"/>
            <a:ext cx="381000" cy="2769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200" dirty="0">
                <a:latin typeface="Tahoma" pitchFamily="34" charset="0"/>
                <a:ea typeface="宋体" pitchFamily="2" charset="-122"/>
              </a:rPr>
              <a:t>1</a:t>
            </a:r>
          </a:p>
        </p:txBody>
      </p:sp>
      <p:sp>
        <p:nvSpPr>
          <p:cNvPr id="892491" name="Text Box 587" descr="White marble"/>
          <p:cNvSpPr txBox="1">
            <a:spLocks noChangeArrowheads="1"/>
          </p:cNvSpPr>
          <p:nvPr/>
        </p:nvSpPr>
        <p:spPr bwMode="auto">
          <a:xfrm>
            <a:off x="1158875" y="5021036"/>
            <a:ext cx="456847" cy="2769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200" dirty="0">
                <a:latin typeface="Tahoma" pitchFamily="34" charset="0"/>
                <a:ea typeface="宋体" pitchFamily="2" charset="-122"/>
              </a:rPr>
              <a:t>1</a:t>
            </a:r>
          </a:p>
        </p:txBody>
      </p:sp>
      <p:sp>
        <p:nvSpPr>
          <p:cNvPr id="892492" name="Text Box 588" descr="White marble"/>
          <p:cNvSpPr txBox="1">
            <a:spLocks noChangeArrowheads="1"/>
          </p:cNvSpPr>
          <p:nvPr/>
        </p:nvSpPr>
        <p:spPr bwMode="auto">
          <a:xfrm>
            <a:off x="5122334" y="5021036"/>
            <a:ext cx="456848" cy="2769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200" dirty="0">
                <a:latin typeface="Tahoma" pitchFamily="34" charset="0"/>
                <a:ea typeface="宋体" pitchFamily="2" charset="-122"/>
              </a:rPr>
              <a:t>14</a:t>
            </a:r>
          </a:p>
        </p:txBody>
      </p:sp>
      <p:sp>
        <p:nvSpPr>
          <p:cNvPr id="892493" name="Text Box 589" descr="White marble"/>
          <p:cNvSpPr txBox="1">
            <a:spLocks noChangeArrowheads="1"/>
          </p:cNvSpPr>
          <p:nvPr/>
        </p:nvSpPr>
        <p:spPr bwMode="auto">
          <a:xfrm>
            <a:off x="4206875" y="5021036"/>
            <a:ext cx="456847" cy="2769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200" dirty="0">
                <a:latin typeface="Tahoma" pitchFamily="34" charset="0"/>
                <a:ea typeface="宋体" pitchFamily="2" charset="-122"/>
              </a:rPr>
              <a:t>11</a:t>
            </a:r>
          </a:p>
        </p:txBody>
      </p:sp>
      <p:sp>
        <p:nvSpPr>
          <p:cNvPr id="892494" name="Text Box 590" descr="White marble"/>
          <p:cNvSpPr txBox="1">
            <a:spLocks noChangeArrowheads="1"/>
          </p:cNvSpPr>
          <p:nvPr/>
        </p:nvSpPr>
        <p:spPr bwMode="auto">
          <a:xfrm>
            <a:off x="2074334" y="5021036"/>
            <a:ext cx="456848" cy="27694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200" dirty="0">
                <a:latin typeface="Tahoma" pitchFamily="34" charset="0"/>
                <a:ea typeface="宋体" pitchFamily="2" charset="-122"/>
              </a:rPr>
              <a:t>4</a:t>
            </a:r>
          </a:p>
        </p:txBody>
      </p:sp>
      <p:graphicFrame>
        <p:nvGraphicFramePr>
          <p:cNvPr id="892495" name="Object 591"/>
          <p:cNvGraphicFramePr>
            <a:graphicFrameLocks noChangeAspect="1"/>
          </p:cNvGraphicFramePr>
          <p:nvPr>
            <p:ph idx="1"/>
          </p:nvPr>
        </p:nvGraphicFramePr>
        <p:xfrm>
          <a:off x="6150682" y="4407015"/>
          <a:ext cx="2218972" cy="649741"/>
        </p:xfrm>
        <a:graphic>
          <a:graphicData uri="http://schemas.openxmlformats.org/presentationml/2006/ole">
            <p:oleObj spid="_x0000_s4098" name="公式" r:id="rId5" imgW="1422360" imgH="431640" progId="Equation.3">
              <p:embed/>
            </p:oleObj>
          </a:graphicData>
        </a:graphic>
      </p:graphicFrame>
      <p:grpSp>
        <p:nvGrpSpPr>
          <p:cNvPr id="892521" name="Group 592"/>
          <p:cNvGrpSpPr>
            <a:grpSpLocks/>
          </p:cNvGrpSpPr>
          <p:nvPr/>
        </p:nvGrpSpPr>
        <p:grpSpPr bwMode="auto">
          <a:xfrm>
            <a:off x="1234722" y="2202657"/>
            <a:ext cx="4268611" cy="457540"/>
            <a:chOff x="864" y="2496"/>
            <a:chExt cx="2688" cy="288"/>
          </a:xfrm>
        </p:grpSpPr>
        <p:sp>
          <p:nvSpPr>
            <p:cNvPr id="892497" name="Rectangle 593"/>
            <p:cNvSpPr>
              <a:spLocks noChangeArrowheads="1"/>
            </p:cNvSpPr>
            <p:nvPr/>
          </p:nvSpPr>
          <p:spPr bwMode="auto">
            <a:xfrm>
              <a:off x="864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498" name="Rectangle 594"/>
            <p:cNvSpPr>
              <a:spLocks noChangeArrowheads="1"/>
            </p:cNvSpPr>
            <p:nvPr/>
          </p:nvSpPr>
          <p:spPr bwMode="auto">
            <a:xfrm>
              <a:off x="1056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499" name="Rectangle 595"/>
            <p:cNvSpPr>
              <a:spLocks noChangeArrowheads="1"/>
            </p:cNvSpPr>
            <p:nvPr/>
          </p:nvSpPr>
          <p:spPr bwMode="auto">
            <a:xfrm>
              <a:off x="1248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500" name="Rectangle 596"/>
            <p:cNvSpPr>
              <a:spLocks noChangeArrowheads="1"/>
            </p:cNvSpPr>
            <p:nvPr/>
          </p:nvSpPr>
          <p:spPr bwMode="auto">
            <a:xfrm>
              <a:off x="1440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501" name="Rectangle 597"/>
            <p:cNvSpPr>
              <a:spLocks noChangeArrowheads="1"/>
            </p:cNvSpPr>
            <p:nvPr/>
          </p:nvSpPr>
          <p:spPr bwMode="auto">
            <a:xfrm>
              <a:off x="1632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502" name="Rectangle 598"/>
            <p:cNvSpPr>
              <a:spLocks noChangeArrowheads="1"/>
            </p:cNvSpPr>
            <p:nvPr/>
          </p:nvSpPr>
          <p:spPr bwMode="auto">
            <a:xfrm>
              <a:off x="1824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503" name="Rectangle 599"/>
            <p:cNvSpPr>
              <a:spLocks noChangeArrowheads="1"/>
            </p:cNvSpPr>
            <p:nvPr/>
          </p:nvSpPr>
          <p:spPr bwMode="auto">
            <a:xfrm>
              <a:off x="2016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504" name="Rectangle 600"/>
            <p:cNvSpPr>
              <a:spLocks noChangeArrowheads="1"/>
            </p:cNvSpPr>
            <p:nvPr/>
          </p:nvSpPr>
          <p:spPr bwMode="auto">
            <a:xfrm>
              <a:off x="2208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505" name="Rectangle 601"/>
            <p:cNvSpPr>
              <a:spLocks noChangeArrowheads="1"/>
            </p:cNvSpPr>
            <p:nvPr/>
          </p:nvSpPr>
          <p:spPr bwMode="auto">
            <a:xfrm>
              <a:off x="2400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506" name="Rectangle 602"/>
            <p:cNvSpPr>
              <a:spLocks noChangeArrowheads="1"/>
            </p:cNvSpPr>
            <p:nvPr/>
          </p:nvSpPr>
          <p:spPr bwMode="auto">
            <a:xfrm>
              <a:off x="2592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507" name="Rectangle 603"/>
            <p:cNvSpPr>
              <a:spLocks noChangeArrowheads="1"/>
            </p:cNvSpPr>
            <p:nvPr/>
          </p:nvSpPr>
          <p:spPr bwMode="auto">
            <a:xfrm>
              <a:off x="2784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508" name="Rectangle 604"/>
            <p:cNvSpPr>
              <a:spLocks noChangeArrowheads="1"/>
            </p:cNvSpPr>
            <p:nvPr/>
          </p:nvSpPr>
          <p:spPr bwMode="auto">
            <a:xfrm>
              <a:off x="2976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509" name="Rectangle 605"/>
            <p:cNvSpPr>
              <a:spLocks noChangeArrowheads="1"/>
            </p:cNvSpPr>
            <p:nvPr/>
          </p:nvSpPr>
          <p:spPr bwMode="auto">
            <a:xfrm>
              <a:off x="3168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92510" name="Rectangle 606"/>
            <p:cNvSpPr>
              <a:spLocks noChangeArrowheads="1"/>
            </p:cNvSpPr>
            <p:nvPr/>
          </p:nvSpPr>
          <p:spPr bwMode="auto">
            <a:xfrm>
              <a:off x="3360" y="2496"/>
              <a:ext cx="192" cy="288"/>
            </a:xfrm>
            <a:prstGeom prst="rect">
              <a:avLst/>
            </a:prstGeom>
            <a:solidFill>
              <a:schemeClr val="bg1"/>
            </a:solidFill>
            <a:ln w="1587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892515" name="Rectangle 611" descr="White marble"/>
          <p:cNvSpPr>
            <a:spLocks noChangeArrowheads="1"/>
          </p:cNvSpPr>
          <p:nvPr/>
        </p:nvSpPr>
        <p:spPr bwMode="auto">
          <a:xfrm>
            <a:off x="5951362" y="3345657"/>
            <a:ext cx="2446514" cy="61232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91391" tIns="45694" rIns="91391" bIns="45694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Tahoma" pitchFamily="34" charset="0"/>
                <a:ea typeface="宋体" pitchFamily="2" charset="-122"/>
              </a:rPr>
              <a:t>Associated with each LRU position</a:t>
            </a:r>
          </a:p>
        </p:txBody>
      </p:sp>
      <p:sp>
        <p:nvSpPr>
          <p:cNvPr id="892551" name="Text Box 647" descr="White marble"/>
          <p:cNvSpPr txBox="1">
            <a:spLocks noChangeArrowheads="1"/>
          </p:cNvSpPr>
          <p:nvPr/>
        </p:nvSpPr>
        <p:spPr bwMode="auto">
          <a:xfrm>
            <a:off x="4743098" y="5157107"/>
            <a:ext cx="811389" cy="36058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700" dirty="0">
                <a:latin typeface="Tahoma" pitchFamily="34" charset="0"/>
                <a:ea typeface="宋体" pitchFamily="2" charset="-122"/>
              </a:rPr>
              <a:t>pages</a:t>
            </a:r>
            <a:endParaRPr lang="en-US" sz="1700" dirty="0">
              <a:latin typeface="Tahoma" pitchFamily="34" charset="0"/>
            </a:endParaRPr>
          </a:p>
        </p:txBody>
      </p:sp>
      <p:sp>
        <p:nvSpPr>
          <p:cNvPr id="892552" name="Text Box 648" descr="White marble"/>
          <p:cNvSpPr txBox="1">
            <a:spLocks noChangeArrowheads="1"/>
          </p:cNvSpPr>
          <p:nvPr/>
        </p:nvSpPr>
        <p:spPr bwMode="auto">
          <a:xfrm>
            <a:off x="432153" y="4168889"/>
            <a:ext cx="811389" cy="36058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700" dirty="0">
                <a:latin typeface="Tahoma" pitchFamily="34" charset="0"/>
                <a:ea typeface="宋体" pitchFamily="2" charset="-122"/>
              </a:rPr>
              <a:t>faults</a:t>
            </a:r>
            <a:endParaRPr lang="en-US" sz="1700" dirty="0">
              <a:latin typeface="Tahoma" pitchFamily="34" charset="0"/>
            </a:endParaRPr>
          </a:p>
        </p:txBody>
      </p:sp>
      <p:pic>
        <p:nvPicPr>
          <p:cNvPr id="892553" name="Picture 649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065389" y="5876586"/>
            <a:ext cx="7212542" cy="38950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4" dur="500" fill="hold"/>
                                        <p:tgtEl>
                                          <p:spTgt spid="89234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6" dur="500" fill="hold"/>
                                        <p:tgtEl>
                                          <p:spTgt spid="89228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8" dur="500" fill="hold"/>
                                        <p:tgtEl>
                                          <p:spTgt spid="89224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0" dur="500" fill="hold"/>
                                        <p:tgtEl>
                                          <p:spTgt spid="89220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0" dur="500" fill="hold"/>
                                        <p:tgtEl>
                                          <p:spTgt spid="89216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7" dur="500"/>
                                        <p:tgtEl>
                                          <p:spTgt spid="892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892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8924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8924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8924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892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892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8924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8924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8924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8924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8924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8924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8924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892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8924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fill="hold"/>
                                        <p:tgtEl>
                                          <p:spTgt spid="8924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8924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8924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500" fill="hold"/>
                                        <p:tgtEl>
                                          <p:spTgt spid="8924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8924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8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892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fill="hold"/>
                                        <p:tgtEl>
                                          <p:spTgt spid="892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fill="hold"/>
                                        <p:tgtEl>
                                          <p:spTgt spid="8924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8924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17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8" dur="500" fill="hold"/>
                                        <p:tgtEl>
                                          <p:spTgt spid="892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892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892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fill="hold"/>
                                        <p:tgtEl>
                                          <p:spTgt spid="892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2482" grpId="0" animBg="1"/>
      <p:bldP spid="892489" grpId="0"/>
      <p:bldP spid="892490" grpId="0"/>
      <p:bldP spid="892491" grpId="0"/>
      <p:bldP spid="892492" grpId="0"/>
      <p:bldP spid="892493" grpId="0"/>
      <p:bldP spid="89249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285B73-C36D-4BB9-A252-4F5521C147B3}" type="slidenum">
              <a:rPr lang="en-US"/>
              <a:pPr/>
              <a:t>25</a:t>
            </a:fld>
            <a:endParaRPr lang="en-US"/>
          </a:p>
        </p:txBody>
      </p:sp>
      <p:sp>
        <p:nvSpPr>
          <p:cNvPr id="793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0" y="13607"/>
            <a:ext cx="8030987" cy="816429"/>
          </a:xfrm>
        </p:spPr>
        <p:txBody>
          <a:bodyPr/>
          <a:lstStyle/>
          <a:p>
            <a:r>
              <a:rPr lang="en-US" altLang="zh-CN" sz="4400" dirty="0">
                <a:ea typeface="宋体" pitchFamily="2" charset="-122"/>
              </a:rPr>
              <a:t>Computing hit histogram</a:t>
            </a:r>
            <a:endParaRPr lang="en-US" sz="4400" dirty="0"/>
          </a:p>
        </p:txBody>
      </p:sp>
      <p:sp>
        <p:nvSpPr>
          <p:cNvPr id="793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3500" dirty="0">
                <a:ea typeface="宋体" pitchFamily="2" charset="-122"/>
              </a:rPr>
              <a:t>Not possible in standard VM:</a:t>
            </a:r>
          </a:p>
          <a:p>
            <a:pPr lvl="1"/>
            <a:r>
              <a:rPr lang="en-US" altLang="zh-CN" sz="2600" dirty="0">
                <a:ea typeface="宋体" pitchFamily="2" charset="-122"/>
              </a:rPr>
              <a:t>Global LRU queues</a:t>
            </a:r>
          </a:p>
          <a:p>
            <a:pPr lvl="1"/>
            <a:r>
              <a:rPr lang="en-US" altLang="zh-CN" sz="2600" dirty="0">
                <a:ea typeface="宋体" pitchFamily="2" charset="-122"/>
              </a:rPr>
              <a:t>No per process/file information or control</a:t>
            </a:r>
          </a:p>
          <a:p>
            <a:pPr lvl="2">
              <a:buSzPct val="85000"/>
              <a:buFont typeface="Wingdings" pitchFamily="2" charset="2"/>
              <a:buChar char="ð"/>
            </a:pPr>
            <a:r>
              <a:rPr lang="en-US" altLang="zh-CN" sz="2200" dirty="0">
                <a:ea typeface="宋体" pitchFamily="2" charset="-122"/>
              </a:rPr>
              <a:t>Difficult to estimate app’s WSS / available memory</a:t>
            </a:r>
          </a:p>
          <a:p>
            <a:pPr lvl="2"/>
            <a:endParaRPr lang="en-US" altLang="zh-CN" sz="1000" dirty="0">
              <a:ea typeface="宋体" pitchFamily="2" charset="-122"/>
            </a:endParaRPr>
          </a:p>
          <a:p>
            <a:r>
              <a:rPr lang="en-US" altLang="zh-CN" sz="3500" dirty="0">
                <a:ea typeface="宋体" pitchFamily="2" charset="-122"/>
              </a:rPr>
              <a:t>CRAMM VM:</a:t>
            </a:r>
          </a:p>
          <a:p>
            <a:pPr lvl="1"/>
            <a:r>
              <a:rPr lang="en-US" altLang="zh-CN" sz="2600" dirty="0">
                <a:ea typeface="宋体" pitchFamily="2" charset="-122"/>
              </a:rPr>
              <a:t>Per process/file page management: </a:t>
            </a:r>
            <a:r>
              <a:rPr lang="en-US" altLang="zh-CN" sz="3100" dirty="0">
                <a:ea typeface="宋体" pitchFamily="2" charset="-122"/>
              </a:rPr>
              <a:t> </a:t>
            </a:r>
          </a:p>
          <a:p>
            <a:pPr lvl="2"/>
            <a:r>
              <a:rPr lang="en-US" altLang="zh-CN" sz="2200" dirty="0">
                <a:ea typeface="宋体" pitchFamily="2" charset="-122"/>
              </a:rPr>
              <a:t>Page list: </a:t>
            </a:r>
            <a:r>
              <a:rPr lang="en-US" altLang="zh-CN" sz="2200" i="1" dirty="0">
                <a:ea typeface="宋体" pitchFamily="2" charset="-122"/>
              </a:rPr>
              <a:t>Active</a:t>
            </a:r>
            <a:r>
              <a:rPr lang="en-US" altLang="zh-CN" sz="2200" dirty="0">
                <a:ea typeface="宋体" pitchFamily="2" charset="-122"/>
              </a:rPr>
              <a:t>, </a:t>
            </a:r>
            <a:r>
              <a:rPr lang="en-US" altLang="zh-CN" sz="2200" i="1" dirty="0">
                <a:ea typeface="宋体" pitchFamily="2" charset="-122"/>
              </a:rPr>
              <a:t>Inactive</a:t>
            </a:r>
            <a:r>
              <a:rPr lang="en-US" altLang="zh-CN" sz="2200" dirty="0">
                <a:ea typeface="宋体" pitchFamily="2" charset="-122"/>
              </a:rPr>
              <a:t>, </a:t>
            </a:r>
            <a:r>
              <a:rPr lang="en-US" altLang="zh-CN" sz="2200" i="1" dirty="0">
                <a:ea typeface="宋体" pitchFamily="2" charset="-122"/>
              </a:rPr>
              <a:t>Evicted</a:t>
            </a:r>
          </a:p>
          <a:p>
            <a:pPr lvl="2"/>
            <a:r>
              <a:rPr lang="en-US" altLang="zh-CN" sz="2200" dirty="0">
                <a:ea typeface="宋体" pitchFamily="2" charset="-122"/>
              </a:rPr>
              <a:t>Add &amp; maintain histogram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FF7F58-948C-491C-8C84-24C67927F144}" type="slidenum">
              <a:rPr lang="en-US"/>
              <a:pPr/>
              <a:t>26</a:t>
            </a:fld>
            <a:endParaRPr lang="en-US"/>
          </a:p>
        </p:txBody>
      </p:sp>
      <p:sp>
        <p:nvSpPr>
          <p:cNvPr id="795078" name="Rectangle 454" descr="White marble"/>
          <p:cNvSpPr>
            <a:spLocks noChangeArrowheads="1"/>
          </p:cNvSpPr>
          <p:nvPr/>
        </p:nvSpPr>
        <p:spPr bwMode="auto">
          <a:xfrm>
            <a:off x="0" y="819831"/>
            <a:ext cx="9144000" cy="485945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5047" name="Rectangle 423"/>
          <p:cNvSpPr>
            <a:spLocks noChangeArrowheads="1"/>
          </p:cNvSpPr>
          <p:nvPr/>
        </p:nvSpPr>
        <p:spPr bwMode="auto">
          <a:xfrm>
            <a:off x="4153959" y="4056630"/>
            <a:ext cx="174624" cy="362290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5046" name="Rectangle 422"/>
          <p:cNvSpPr>
            <a:spLocks noChangeArrowheads="1"/>
          </p:cNvSpPr>
          <p:nvPr/>
        </p:nvSpPr>
        <p:spPr bwMode="auto">
          <a:xfrm>
            <a:off x="3899960" y="4060032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626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0" y="13607"/>
            <a:ext cx="8397876" cy="816429"/>
          </a:xfrm>
        </p:spPr>
        <p:txBody>
          <a:bodyPr/>
          <a:lstStyle/>
          <a:p>
            <a:r>
              <a:rPr lang="en-US" altLang="zh-CN" sz="4400" dirty="0">
                <a:ea typeface="宋体" pitchFamily="2" charset="-122"/>
              </a:rPr>
              <a:t>Managing pages for a process</a:t>
            </a:r>
            <a:endParaRPr lang="en-US" sz="4400" dirty="0"/>
          </a:p>
        </p:txBody>
      </p:sp>
      <p:sp>
        <p:nvSpPr>
          <p:cNvPr id="794917" name="Rectangle 293"/>
          <p:cNvSpPr>
            <a:spLocks noChangeArrowheads="1"/>
          </p:cNvSpPr>
          <p:nvPr/>
        </p:nvSpPr>
        <p:spPr bwMode="auto">
          <a:xfrm>
            <a:off x="412751" y="3966483"/>
            <a:ext cx="349250" cy="542585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18" name="Rectangle 294"/>
          <p:cNvSpPr>
            <a:spLocks noChangeArrowheads="1"/>
          </p:cNvSpPr>
          <p:nvPr/>
        </p:nvSpPr>
        <p:spPr bwMode="auto">
          <a:xfrm>
            <a:off x="2238376" y="3966483"/>
            <a:ext cx="349250" cy="542585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19" name="Rectangle 295"/>
          <p:cNvSpPr>
            <a:spLocks noChangeArrowheads="1"/>
          </p:cNvSpPr>
          <p:nvPr/>
        </p:nvSpPr>
        <p:spPr bwMode="auto">
          <a:xfrm>
            <a:off x="5632098" y="3966483"/>
            <a:ext cx="347486" cy="542585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20" name="Rectangle 296"/>
          <p:cNvSpPr>
            <a:spLocks noChangeArrowheads="1"/>
          </p:cNvSpPr>
          <p:nvPr/>
        </p:nvSpPr>
        <p:spPr bwMode="auto">
          <a:xfrm>
            <a:off x="1021292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21" name="Rectangle 297"/>
          <p:cNvSpPr>
            <a:spLocks noChangeArrowheads="1"/>
          </p:cNvSpPr>
          <p:nvPr/>
        </p:nvSpPr>
        <p:spPr bwMode="auto">
          <a:xfrm>
            <a:off x="1282348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22" name="Rectangle 298"/>
          <p:cNvSpPr>
            <a:spLocks noChangeArrowheads="1"/>
          </p:cNvSpPr>
          <p:nvPr/>
        </p:nvSpPr>
        <p:spPr bwMode="auto">
          <a:xfrm>
            <a:off x="1543404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23" name="Rectangle 299"/>
          <p:cNvSpPr>
            <a:spLocks noChangeArrowheads="1"/>
          </p:cNvSpPr>
          <p:nvPr/>
        </p:nvSpPr>
        <p:spPr bwMode="auto">
          <a:xfrm>
            <a:off x="1804459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24" name="Rectangle 300"/>
          <p:cNvSpPr>
            <a:spLocks noChangeArrowheads="1"/>
          </p:cNvSpPr>
          <p:nvPr/>
        </p:nvSpPr>
        <p:spPr bwMode="auto">
          <a:xfrm>
            <a:off x="2848682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25" name="Rectangle 301"/>
          <p:cNvSpPr>
            <a:spLocks noChangeArrowheads="1"/>
          </p:cNvSpPr>
          <p:nvPr/>
        </p:nvSpPr>
        <p:spPr bwMode="auto">
          <a:xfrm>
            <a:off x="3109737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26" name="Rectangle 302"/>
          <p:cNvSpPr>
            <a:spLocks noChangeArrowheads="1"/>
          </p:cNvSpPr>
          <p:nvPr/>
        </p:nvSpPr>
        <p:spPr bwMode="auto">
          <a:xfrm>
            <a:off x="3369028" y="4056630"/>
            <a:ext cx="174626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27" name="Rectangle 303"/>
          <p:cNvSpPr>
            <a:spLocks noChangeArrowheads="1"/>
          </p:cNvSpPr>
          <p:nvPr/>
        </p:nvSpPr>
        <p:spPr bwMode="auto">
          <a:xfrm>
            <a:off x="3631848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29" name="Rectangle 305"/>
          <p:cNvSpPr>
            <a:spLocks noChangeArrowheads="1"/>
          </p:cNvSpPr>
          <p:nvPr/>
        </p:nvSpPr>
        <p:spPr bwMode="auto">
          <a:xfrm>
            <a:off x="4153959" y="4056630"/>
            <a:ext cx="174624" cy="36229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30" name="Rectangle 306"/>
          <p:cNvSpPr>
            <a:spLocks noChangeArrowheads="1"/>
          </p:cNvSpPr>
          <p:nvPr/>
        </p:nvSpPr>
        <p:spPr bwMode="auto">
          <a:xfrm>
            <a:off x="4413250" y="4056630"/>
            <a:ext cx="174626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31" name="Rectangle 307"/>
          <p:cNvSpPr>
            <a:spLocks noChangeArrowheads="1"/>
          </p:cNvSpPr>
          <p:nvPr/>
        </p:nvSpPr>
        <p:spPr bwMode="auto">
          <a:xfrm>
            <a:off x="4674306" y="4056630"/>
            <a:ext cx="174626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32" name="Rectangle 308"/>
          <p:cNvSpPr>
            <a:spLocks noChangeArrowheads="1"/>
          </p:cNvSpPr>
          <p:nvPr/>
        </p:nvSpPr>
        <p:spPr bwMode="auto">
          <a:xfrm>
            <a:off x="4937126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33" name="Rectangle 309"/>
          <p:cNvSpPr>
            <a:spLocks noChangeArrowheads="1"/>
          </p:cNvSpPr>
          <p:nvPr/>
        </p:nvSpPr>
        <p:spPr bwMode="auto">
          <a:xfrm>
            <a:off x="5196417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34" name="Rectangle 310"/>
          <p:cNvSpPr>
            <a:spLocks noChangeArrowheads="1"/>
          </p:cNvSpPr>
          <p:nvPr/>
        </p:nvSpPr>
        <p:spPr bwMode="auto">
          <a:xfrm>
            <a:off x="6238876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35" name="Rectangle 311"/>
          <p:cNvSpPr>
            <a:spLocks noChangeArrowheads="1"/>
          </p:cNvSpPr>
          <p:nvPr/>
        </p:nvSpPr>
        <p:spPr bwMode="auto">
          <a:xfrm>
            <a:off x="6501695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36" name="Rectangle 312"/>
          <p:cNvSpPr>
            <a:spLocks noChangeArrowheads="1"/>
          </p:cNvSpPr>
          <p:nvPr/>
        </p:nvSpPr>
        <p:spPr bwMode="auto">
          <a:xfrm>
            <a:off x="6762750" y="4056630"/>
            <a:ext cx="174626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37" name="Rectangle 313"/>
          <p:cNvSpPr>
            <a:spLocks noChangeArrowheads="1"/>
          </p:cNvSpPr>
          <p:nvPr/>
        </p:nvSpPr>
        <p:spPr bwMode="auto">
          <a:xfrm>
            <a:off x="7022042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38" name="Rectangle 314"/>
          <p:cNvSpPr>
            <a:spLocks noChangeArrowheads="1"/>
          </p:cNvSpPr>
          <p:nvPr/>
        </p:nvSpPr>
        <p:spPr bwMode="auto">
          <a:xfrm>
            <a:off x="7284862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39" name="Rectangle 315"/>
          <p:cNvSpPr>
            <a:spLocks noChangeArrowheads="1"/>
          </p:cNvSpPr>
          <p:nvPr/>
        </p:nvSpPr>
        <p:spPr bwMode="auto">
          <a:xfrm>
            <a:off x="7544154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40" name="Rectangle 316"/>
          <p:cNvSpPr>
            <a:spLocks noChangeArrowheads="1"/>
          </p:cNvSpPr>
          <p:nvPr/>
        </p:nvSpPr>
        <p:spPr bwMode="auto">
          <a:xfrm>
            <a:off x="7806973" y="4056630"/>
            <a:ext cx="172861" cy="362290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41" name="Rectangle 317"/>
          <p:cNvSpPr>
            <a:spLocks noChangeArrowheads="1"/>
          </p:cNvSpPr>
          <p:nvPr/>
        </p:nvSpPr>
        <p:spPr bwMode="auto">
          <a:xfrm>
            <a:off x="8066265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42" name="Rectangle 318"/>
          <p:cNvSpPr>
            <a:spLocks noChangeArrowheads="1"/>
          </p:cNvSpPr>
          <p:nvPr/>
        </p:nvSpPr>
        <p:spPr bwMode="auto">
          <a:xfrm>
            <a:off x="8327320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43" name="Rectangle 319"/>
          <p:cNvSpPr>
            <a:spLocks noChangeArrowheads="1"/>
          </p:cNvSpPr>
          <p:nvPr/>
        </p:nvSpPr>
        <p:spPr bwMode="auto">
          <a:xfrm>
            <a:off x="8588376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4945" name="Line 321"/>
          <p:cNvSpPr>
            <a:spLocks noChangeShapeType="1"/>
          </p:cNvSpPr>
          <p:nvPr/>
        </p:nvSpPr>
        <p:spPr bwMode="auto">
          <a:xfrm>
            <a:off x="2587625" y="4148478"/>
            <a:ext cx="261056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46" name="Line 322"/>
          <p:cNvSpPr>
            <a:spLocks noChangeShapeType="1"/>
          </p:cNvSpPr>
          <p:nvPr/>
        </p:nvSpPr>
        <p:spPr bwMode="auto">
          <a:xfrm flipH="1">
            <a:off x="2587625" y="4328773"/>
            <a:ext cx="261056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47" name="Line 323"/>
          <p:cNvSpPr>
            <a:spLocks noChangeShapeType="1"/>
          </p:cNvSpPr>
          <p:nvPr/>
        </p:nvSpPr>
        <p:spPr bwMode="auto">
          <a:xfrm>
            <a:off x="5369278" y="4148478"/>
            <a:ext cx="26282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48" name="Line 324"/>
          <p:cNvSpPr>
            <a:spLocks noChangeShapeType="1"/>
          </p:cNvSpPr>
          <p:nvPr/>
        </p:nvSpPr>
        <p:spPr bwMode="auto">
          <a:xfrm flipH="1">
            <a:off x="5369278" y="4328773"/>
            <a:ext cx="26282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49" name="Line 325"/>
          <p:cNvSpPr>
            <a:spLocks noChangeShapeType="1"/>
          </p:cNvSpPr>
          <p:nvPr/>
        </p:nvSpPr>
        <p:spPr bwMode="auto">
          <a:xfrm>
            <a:off x="5979584" y="4148478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50" name="Line 326"/>
          <p:cNvSpPr>
            <a:spLocks noChangeShapeType="1"/>
          </p:cNvSpPr>
          <p:nvPr/>
        </p:nvSpPr>
        <p:spPr bwMode="auto">
          <a:xfrm flipH="1">
            <a:off x="5979584" y="4328773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51" name="Line 327"/>
          <p:cNvSpPr>
            <a:spLocks noChangeShapeType="1"/>
          </p:cNvSpPr>
          <p:nvPr/>
        </p:nvSpPr>
        <p:spPr bwMode="auto">
          <a:xfrm>
            <a:off x="1979084" y="4148478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52" name="Line 328"/>
          <p:cNvSpPr>
            <a:spLocks noChangeShapeType="1"/>
          </p:cNvSpPr>
          <p:nvPr/>
        </p:nvSpPr>
        <p:spPr bwMode="auto">
          <a:xfrm flipH="1">
            <a:off x="1979084" y="4328773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53" name="Line 329"/>
          <p:cNvSpPr>
            <a:spLocks noChangeShapeType="1"/>
          </p:cNvSpPr>
          <p:nvPr/>
        </p:nvSpPr>
        <p:spPr bwMode="auto">
          <a:xfrm>
            <a:off x="762001" y="4148478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54" name="Line 330"/>
          <p:cNvSpPr>
            <a:spLocks noChangeShapeType="1"/>
          </p:cNvSpPr>
          <p:nvPr/>
        </p:nvSpPr>
        <p:spPr bwMode="auto">
          <a:xfrm flipH="1">
            <a:off x="762001" y="4328773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55" name="Line 331"/>
          <p:cNvSpPr>
            <a:spLocks noChangeShapeType="1"/>
          </p:cNvSpPr>
          <p:nvPr/>
        </p:nvSpPr>
        <p:spPr bwMode="auto">
          <a:xfrm>
            <a:off x="2143126" y="1153206"/>
            <a:ext cx="0" cy="3525951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non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56" name="Line 332"/>
          <p:cNvSpPr>
            <a:spLocks noChangeShapeType="1"/>
          </p:cNvSpPr>
          <p:nvPr/>
        </p:nvSpPr>
        <p:spPr bwMode="auto">
          <a:xfrm flipH="1">
            <a:off x="5496278" y="1114086"/>
            <a:ext cx="0" cy="352595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non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58" name="Text Box 334"/>
          <p:cNvSpPr txBox="1">
            <a:spLocks noChangeArrowheads="1"/>
          </p:cNvSpPr>
          <p:nvPr/>
        </p:nvSpPr>
        <p:spPr bwMode="auto">
          <a:xfrm>
            <a:off x="252236" y="1491684"/>
            <a:ext cx="1839736" cy="769415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200" b="1" dirty="0">
                <a:latin typeface="Arial" charset="0"/>
                <a:ea typeface="宋体" pitchFamily="2" charset="-122"/>
              </a:rPr>
              <a:t>Active (CLOCK)</a:t>
            </a:r>
          </a:p>
        </p:txBody>
      </p:sp>
      <p:sp>
        <p:nvSpPr>
          <p:cNvPr id="794959" name="Text Box 335"/>
          <p:cNvSpPr txBox="1">
            <a:spLocks noChangeArrowheads="1"/>
          </p:cNvSpPr>
          <p:nvPr/>
        </p:nvSpPr>
        <p:spPr bwMode="auto">
          <a:xfrm>
            <a:off x="2732265" y="1818255"/>
            <a:ext cx="2261306" cy="430861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200" b="1" dirty="0">
                <a:latin typeface="Arial" charset="0"/>
                <a:ea typeface="宋体" pitchFamily="2" charset="-122"/>
              </a:rPr>
              <a:t>Inactive  (LRU)</a:t>
            </a:r>
          </a:p>
        </p:txBody>
      </p:sp>
      <p:sp>
        <p:nvSpPr>
          <p:cNvPr id="794960" name="Text Box 336"/>
          <p:cNvSpPr txBox="1">
            <a:spLocks noChangeArrowheads="1"/>
          </p:cNvSpPr>
          <p:nvPr/>
        </p:nvSpPr>
        <p:spPr bwMode="auto">
          <a:xfrm>
            <a:off x="6092472" y="1818255"/>
            <a:ext cx="2280709" cy="430861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200" b="1" dirty="0">
                <a:latin typeface="Arial" charset="0"/>
                <a:ea typeface="宋体" pitchFamily="2" charset="-122"/>
              </a:rPr>
              <a:t>Evicted  (LRU)</a:t>
            </a:r>
            <a:r>
              <a:rPr lang="en-US" altLang="zh-CN" sz="2200" dirty="0">
                <a:latin typeface="Arial" charset="0"/>
                <a:ea typeface="宋体" pitchFamily="2" charset="-122"/>
              </a:rPr>
              <a:t> </a:t>
            </a:r>
          </a:p>
        </p:txBody>
      </p:sp>
      <p:sp>
        <p:nvSpPr>
          <p:cNvPr id="794961" name="Line 337"/>
          <p:cNvSpPr>
            <a:spLocks noChangeShapeType="1"/>
          </p:cNvSpPr>
          <p:nvPr/>
        </p:nvSpPr>
        <p:spPr bwMode="auto">
          <a:xfrm>
            <a:off x="1716265" y="3082018"/>
            <a:ext cx="957791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stealth" w="lg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62" name="Line 338"/>
          <p:cNvSpPr>
            <a:spLocks noChangeShapeType="1"/>
          </p:cNvSpPr>
          <p:nvPr/>
        </p:nvSpPr>
        <p:spPr bwMode="auto">
          <a:xfrm>
            <a:off x="5196417" y="3082018"/>
            <a:ext cx="78316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stealth" w="lg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63" name="Line 339"/>
          <p:cNvSpPr>
            <a:spLocks noChangeShapeType="1"/>
          </p:cNvSpPr>
          <p:nvPr/>
        </p:nvSpPr>
        <p:spPr bwMode="auto">
          <a:xfrm flipH="1">
            <a:off x="1716265" y="2619375"/>
            <a:ext cx="4263319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stealth" w="lg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64" name="Line 340"/>
          <p:cNvSpPr>
            <a:spLocks noChangeShapeType="1"/>
          </p:cNvSpPr>
          <p:nvPr/>
        </p:nvSpPr>
        <p:spPr bwMode="auto">
          <a:xfrm flipH="1">
            <a:off x="1716265" y="3507241"/>
            <a:ext cx="957791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stealth" w="lg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794965" name="Text Box 341"/>
          <p:cNvSpPr txBox="1">
            <a:spLocks noChangeArrowheads="1"/>
          </p:cNvSpPr>
          <p:nvPr/>
        </p:nvSpPr>
        <p:spPr bwMode="auto">
          <a:xfrm>
            <a:off x="5531556" y="2268992"/>
            <a:ext cx="1456972" cy="353917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Major  fault</a:t>
            </a:r>
          </a:p>
        </p:txBody>
      </p:sp>
      <p:sp>
        <p:nvSpPr>
          <p:cNvPr id="794966" name="Text Box 342"/>
          <p:cNvSpPr txBox="1">
            <a:spLocks noChangeArrowheads="1"/>
          </p:cNvSpPr>
          <p:nvPr/>
        </p:nvSpPr>
        <p:spPr bwMode="auto">
          <a:xfrm>
            <a:off x="5503334" y="2731634"/>
            <a:ext cx="1130653" cy="353917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Evicted</a:t>
            </a:r>
          </a:p>
        </p:txBody>
      </p:sp>
      <p:sp>
        <p:nvSpPr>
          <p:cNvPr id="794967" name="Text Box 343"/>
          <p:cNvSpPr txBox="1">
            <a:spLocks noChangeArrowheads="1"/>
          </p:cNvSpPr>
          <p:nvPr/>
        </p:nvSpPr>
        <p:spPr bwMode="auto">
          <a:xfrm>
            <a:off x="1513417" y="2697617"/>
            <a:ext cx="2121959" cy="353917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Refill &amp; Adjustment</a:t>
            </a:r>
          </a:p>
        </p:txBody>
      </p:sp>
      <p:sp>
        <p:nvSpPr>
          <p:cNvPr id="794968" name="Text Box 344"/>
          <p:cNvSpPr txBox="1">
            <a:spLocks noChangeArrowheads="1"/>
          </p:cNvSpPr>
          <p:nvPr/>
        </p:nvSpPr>
        <p:spPr bwMode="auto">
          <a:xfrm>
            <a:off x="2113139" y="3160259"/>
            <a:ext cx="1361722" cy="353917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Minor fault</a:t>
            </a:r>
          </a:p>
        </p:txBody>
      </p:sp>
      <p:sp>
        <p:nvSpPr>
          <p:cNvPr id="794969" name="Text Box 345"/>
          <p:cNvSpPr txBox="1">
            <a:spLocks noChangeArrowheads="1"/>
          </p:cNvSpPr>
          <p:nvPr/>
        </p:nvSpPr>
        <p:spPr bwMode="auto">
          <a:xfrm>
            <a:off x="2331861" y="1153206"/>
            <a:ext cx="2998611" cy="622527"/>
          </a:xfrm>
          <a:prstGeom prst="rect">
            <a:avLst/>
          </a:prstGeom>
          <a:noFill/>
          <a:ln w="9525">
            <a:solidFill>
              <a:srgbClr val="969696"/>
            </a:solidFill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Pages protected by turning off permissions (minor fault)</a:t>
            </a:r>
          </a:p>
        </p:txBody>
      </p:sp>
      <p:sp>
        <p:nvSpPr>
          <p:cNvPr id="794970" name="Text Box 346"/>
          <p:cNvSpPr txBox="1">
            <a:spLocks noChangeArrowheads="1"/>
          </p:cNvSpPr>
          <p:nvPr/>
        </p:nvSpPr>
        <p:spPr bwMode="auto">
          <a:xfrm>
            <a:off x="5891390" y="1153206"/>
            <a:ext cx="2637014" cy="622527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Pages evicted to disk. (major fault)</a:t>
            </a:r>
            <a:endParaRPr lang="en-US" altLang="zh-CN" sz="1700" b="1" dirty="0">
              <a:latin typeface="Arial" charset="0"/>
              <a:ea typeface="宋体" pitchFamily="2" charset="-122"/>
            </a:endParaRPr>
          </a:p>
        </p:txBody>
      </p:sp>
      <p:grpSp>
        <p:nvGrpSpPr>
          <p:cNvPr id="2" name="Group 347"/>
          <p:cNvGrpSpPr>
            <a:grpSpLocks/>
          </p:cNvGrpSpPr>
          <p:nvPr/>
        </p:nvGrpSpPr>
        <p:grpSpPr bwMode="auto">
          <a:xfrm>
            <a:off x="391583" y="2469697"/>
            <a:ext cx="1044222" cy="991621"/>
            <a:chOff x="240" y="1680"/>
            <a:chExt cx="658" cy="624"/>
          </a:xfrm>
        </p:grpSpPr>
        <p:sp>
          <p:nvSpPr>
            <p:cNvPr id="794972" name="Oval 348"/>
            <p:cNvSpPr>
              <a:spLocks noChangeArrowheads="1"/>
            </p:cNvSpPr>
            <p:nvPr/>
          </p:nvSpPr>
          <p:spPr bwMode="auto">
            <a:xfrm>
              <a:off x="288" y="2160"/>
              <a:ext cx="102" cy="9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973" name="Rectangle 349"/>
            <p:cNvSpPr>
              <a:spLocks noChangeArrowheads="1"/>
            </p:cNvSpPr>
            <p:nvPr/>
          </p:nvSpPr>
          <p:spPr bwMode="auto">
            <a:xfrm>
              <a:off x="289" y="1714"/>
              <a:ext cx="95" cy="158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974" name="Rectangle 350"/>
            <p:cNvSpPr>
              <a:spLocks noChangeArrowheads="1"/>
            </p:cNvSpPr>
            <p:nvPr/>
          </p:nvSpPr>
          <p:spPr bwMode="auto">
            <a:xfrm>
              <a:off x="289" y="1920"/>
              <a:ext cx="95" cy="16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94975" name="Text Box 351"/>
            <p:cNvSpPr txBox="1">
              <a:spLocks noChangeArrowheads="1"/>
            </p:cNvSpPr>
            <p:nvPr/>
          </p:nvSpPr>
          <p:spPr bwMode="auto">
            <a:xfrm>
              <a:off x="371" y="1728"/>
              <a:ext cx="493" cy="1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lg"/>
            </a:ln>
            <a:effectLst/>
          </p:spPr>
          <p:txBody>
            <a:bodyPr lIns="83583" tIns="41791" rIns="83583" bIns="41791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000" dirty="0">
                  <a:latin typeface="Arial" charset="0"/>
                  <a:ea typeface="宋体" pitchFamily="2" charset="-122"/>
                </a:rPr>
                <a:t>Header</a:t>
              </a:r>
            </a:p>
          </p:txBody>
        </p:sp>
        <p:sp>
          <p:nvSpPr>
            <p:cNvPr id="794976" name="Text Box 352"/>
            <p:cNvSpPr txBox="1">
              <a:spLocks noChangeArrowheads="1"/>
            </p:cNvSpPr>
            <p:nvPr/>
          </p:nvSpPr>
          <p:spPr bwMode="auto">
            <a:xfrm>
              <a:off x="368" y="1920"/>
              <a:ext cx="466" cy="1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lg"/>
            </a:ln>
            <a:effectLst/>
          </p:spPr>
          <p:txBody>
            <a:bodyPr lIns="83583" tIns="41791" rIns="83583" bIns="41791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000" dirty="0">
                  <a:latin typeface="Arial" charset="0"/>
                  <a:ea typeface="宋体" pitchFamily="2" charset="-122"/>
                </a:rPr>
                <a:t>Page Des</a:t>
              </a:r>
            </a:p>
          </p:txBody>
        </p:sp>
        <p:sp>
          <p:nvSpPr>
            <p:cNvPr id="794977" name="Text Box 353"/>
            <p:cNvSpPr txBox="1">
              <a:spLocks noChangeArrowheads="1"/>
            </p:cNvSpPr>
            <p:nvPr/>
          </p:nvSpPr>
          <p:spPr bwMode="auto">
            <a:xfrm>
              <a:off x="384" y="2138"/>
              <a:ext cx="514" cy="1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lg"/>
            </a:ln>
            <a:effectLst/>
          </p:spPr>
          <p:txBody>
            <a:bodyPr lIns="83583" tIns="41791" rIns="83583" bIns="41791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000" dirty="0">
                  <a:latin typeface="Arial" charset="0"/>
                  <a:ea typeface="宋体" pitchFamily="2" charset="-122"/>
                </a:rPr>
                <a:t>AVL node</a:t>
              </a:r>
            </a:p>
          </p:txBody>
        </p:sp>
        <p:sp>
          <p:nvSpPr>
            <p:cNvPr id="794978" name="Rectangle 354"/>
            <p:cNvSpPr>
              <a:spLocks noChangeArrowheads="1"/>
            </p:cNvSpPr>
            <p:nvPr/>
          </p:nvSpPr>
          <p:spPr bwMode="auto">
            <a:xfrm>
              <a:off x="240" y="1680"/>
              <a:ext cx="576" cy="62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lgDashDot"/>
              <a:miter lim="800000"/>
              <a:headEnd/>
              <a:tailEnd type="none" w="sm" len="lg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95049" name="Rectangle 425"/>
          <p:cNvSpPr>
            <a:spLocks noChangeArrowheads="1"/>
          </p:cNvSpPr>
          <p:nvPr/>
        </p:nvSpPr>
        <p:spPr bwMode="auto">
          <a:xfrm>
            <a:off x="7808737" y="4060032"/>
            <a:ext cx="172861" cy="36229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795057" name="Text Box 433"/>
          <p:cNvSpPr txBox="1">
            <a:spLocks noChangeArrowheads="1"/>
          </p:cNvSpPr>
          <p:nvPr/>
        </p:nvSpPr>
        <p:spPr bwMode="auto">
          <a:xfrm>
            <a:off x="3931709" y="5980339"/>
            <a:ext cx="1762124" cy="430861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200" b="1" dirty="0">
                <a:latin typeface="Arial" charset="0"/>
                <a:ea typeface="宋体" pitchFamily="2" charset="-122"/>
              </a:rPr>
              <a:t>Histogram</a:t>
            </a:r>
          </a:p>
        </p:txBody>
      </p:sp>
      <p:sp>
        <p:nvSpPr>
          <p:cNvPr id="795064" name="Line 440"/>
          <p:cNvSpPr>
            <a:spLocks noChangeShapeType="1"/>
          </p:cNvSpPr>
          <p:nvPr/>
        </p:nvSpPr>
        <p:spPr bwMode="auto">
          <a:xfrm flipV="1">
            <a:off x="2139598" y="4786312"/>
            <a:ext cx="0" cy="111068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795065" name="Line 441"/>
          <p:cNvSpPr>
            <a:spLocks noChangeShapeType="1"/>
          </p:cNvSpPr>
          <p:nvPr/>
        </p:nvSpPr>
        <p:spPr bwMode="auto">
          <a:xfrm>
            <a:off x="2139599" y="5896996"/>
            <a:ext cx="661458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795067" name="Line 443"/>
          <p:cNvSpPr>
            <a:spLocks noChangeShapeType="1"/>
          </p:cNvSpPr>
          <p:nvPr/>
        </p:nvSpPr>
        <p:spPr bwMode="auto">
          <a:xfrm>
            <a:off x="2139599" y="5568723"/>
            <a:ext cx="1920874" cy="0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795068" name="Line 444"/>
          <p:cNvSpPr>
            <a:spLocks noChangeShapeType="1"/>
          </p:cNvSpPr>
          <p:nvPr/>
        </p:nvSpPr>
        <p:spPr bwMode="auto">
          <a:xfrm>
            <a:off x="4060472" y="5568723"/>
            <a:ext cx="0" cy="328273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795071" name="Line 447"/>
          <p:cNvSpPr>
            <a:spLocks noChangeShapeType="1"/>
          </p:cNvSpPr>
          <p:nvPr/>
        </p:nvSpPr>
        <p:spPr bwMode="auto">
          <a:xfrm>
            <a:off x="2139599" y="5240451"/>
            <a:ext cx="1920874" cy="0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795072" name="Line 448"/>
          <p:cNvSpPr>
            <a:spLocks noChangeShapeType="1"/>
          </p:cNvSpPr>
          <p:nvPr/>
        </p:nvSpPr>
        <p:spPr bwMode="auto">
          <a:xfrm>
            <a:off x="4060472" y="5240452"/>
            <a:ext cx="0" cy="328272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795073" name="Line 449"/>
          <p:cNvSpPr>
            <a:spLocks noChangeShapeType="1"/>
          </p:cNvSpPr>
          <p:nvPr/>
        </p:nvSpPr>
        <p:spPr bwMode="auto">
          <a:xfrm>
            <a:off x="4060472" y="5568723"/>
            <a:ext cx="3711222" cy="0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795075" name="Line 451"/>
          <p:cNvSpPr>
            <a:spLocks noChangeShapeType="1"/>
          </p:cNvSpPr>
          <p:nvPr/>
        </p:nvSpPr>
        <p:spPr bwMode="auto">
          <a:xfrm>
            <a:off x="7771694" y="5568723"/>
            <a:ext cx="0" cy="328273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795076" name="Text Box 452"/>
          <p:cNvSpPr txBox="1">
            <a:spLocks noChangeArrowheads="1"/>
          </p:cNvSpPr>
          <p:nvPr/>
        </p:nvSpPr>
        <p:spPr bwMode="auto">
          <a:xfrm>
            <a:off x="7858126" y="5876586"/>
            <a:ext cx="853722" cy="353917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Pages</a:t>
            </a:r>
          </a:p>
        </p:txBody>
      </p:sp>
      <p:sp>
        <p:nvSpPr>
          <p:cNvPr id="795077" name="Text Box 453"/>
          <p:cNvSpPr txBox="1">
            <a:spLocks noChangeArrowheads="1"/>
          </p:cNvSpPr>
          <p:nvPr/>
        </p:nvSpPr>
        <p:spPr bwMode="auto">
          <a:xfrm>
            <a:off x="1414639" y="4827134"/>
            <a:ext cx="811389" cy="353917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faults</a:t>
            </a:r>
          </a:p>
        </p:txBody>
      </p:sp>
      <p:grpSp>
        <p:nvGrpSpPr>
          <p:cNvPr id="3" name="Group 458"/>
          <p:cNvGrpSpPr>
            <a:grpSpLocks/>
          </p:cNvGrpSpPr>
          <p:nvPr/>
        </p:nvGrpSpPr>
        <p:grpSpPr bwMode="auto">
          <a:xfrm>
            <a:off x="859015" y="4580506"/>
            <a:ext cx="3286124" cy="164986"/>
            <a:chOff x="487" y="2693"/>
            <a:chExt cx="1863" cy="97"/>
          </a:xfrm>
        </p:grpSpPr>
        <p:sp>
          <p:nvSpPr>
            <p:cNvPr id="795079" name="Line 455"/>
            <p:cNvSpPr>
              <a:spLocks noChangeShapeType="1"/>
            </p:cNvSpPr>
            <p:nvPr/>
          </p:nvSpPr>
          <p:spPr bwMode="auto">
            <a:xfrm>
              <a:off x="487" y="2693"/>
              <a:ext cx="0" cy="97"/>
            </a:xfrm>
            <a:prstGeom prst="line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795080" name="Line 456"/>
            <p:cNvSpPr>
              <a:spLocks noChangeShapeType="1"/>
            </p:cNvSpPr>
            <p:nvPr/>
          </p:nvSpPr>
          <p:spPr bwMode="auto">
            <a:xfrm>
              <a:off x="2350" y="2693"/>
              <a:ext cx="0" cy="97"/>
            </a:xfrm>
            <a:prstGeom prst="line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795081" name="Line 457"/>
            <p:cNvSpPr>
              <a:spLocks noChangeShapeType="1"/>
            </p:cNvSpPr>
            <p:nvPr/>
          </p:nvSpPr>
          <p:spPr bwMode="auto">
            <a:xfrm>
              <a:off x="487" y="2742"/>
              <a:ext cx="1863" cy="0"/>
            </a:xfrm>
            <a:prstGeom prst="line">
              <a:avLst/>
            </a:prstGeom>
            <a:noFill/>
            <a:ln w="19050">
              <a:solidFill>
                <a:schemeClr val="hlink"/>
              </a:solidFill>
              <a:round/>
              <a:headEnd/>
              <a:tailEnd/>
            </a:ln>
            <a:effectLst/>
          </p:spPr>
          <p:txBody>
            <a:bodyPr wrap="none"/>
            <a:lstStyle/>
            <a:p>
              <a:endParaRPr lang="en-US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7949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7949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7949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7950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7950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7950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4961" grpId="0" animBg="1"/>
      <p:bldP spid="794962" grpId="0" animBg="1"/>
      <p:bldP spid="794963" grpId="0" animBg="1"/>
      <p:bldP spid="794964" grpId="0" animBg="1"/>
      <p:bldP spid="794965" grpId="0"/>
      <p:bldP spid="794966" grpId="0"/>
      <p:bldP spid="794967" grpId="0"/>
      <p:bldP spid="794968" grpId="0"/>
      <p:bldP spid="795067" grpId="0" animBg="1"/>
      <p:bldP spid="795067" grpId="1" animBg="1"/>
      <p:bldP spid="795068" grpId="0" animBg="1"/>
      <p:bldP spid="795068" grpId="1" animBg="1"/>
      <p:bldP spid="795071" grpId="0" animBg="1"/>
      <p:bldP spid="795072" grpId="0" animBg="1"/>
      <p:bldP spid="795073" grpId="0" animBg="1"/>
      <p:bldP spid="79507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808065-E3A8-4354-8FB8-608A04FF2BD4}" type="slidenum">
              <a:rPr lang="en-US"/>
              <a:pPr/>
              <a:t>27</a:t>
            </a:fld>
            <a:endParaRPr lang="en-US"/>
          </a:p>
        </p:txBody>
      </p:sp>
      <p:sp>
        <p:nvSpPr>
          <p:cNvPr id="879773" name="Rectangle 157" descr="White marble"/>
          <p:cNvSpPr>
            <a:spLocks noChangeArrowheads="1"/>
          </p:cNvSpPr>
          <p:nvPr/>
        </p:nvSpPr>
        <p:spPr bwMode="auto">
          <a:xfrm>
            <a:off x="0" y="819831"/>
            <a:ext cx="9144000" cy="4859451"/>
          </a:xfrm>
          <a:prstGeom prst="rect">
            <a:avLst/>
          </a:prstGeom>
          <a:solidFill>
            <a:schemeClr val="bg1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19" name="Rectangle 3"/>
          <p:cNvSpPr>
            <a:spLocks noChangeArrowheads="1"/>
          </p:cNvSpPr>
          <p:nvPr/>
        </p:nvSpPr>
        <p:spPr bwMode="auto">
          <a:xfrm>
            <a:off x="4153959" y="4056630"/>
            <a:ext cx="174624" cy="362290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20" name="Rectangle 4"/>
          <p:cNvSpPr>
            <a:spLocks noChangeArrowheads="1"/>
          </p:cNvSpPr>
          <p:nvPr/>
        </p:nvSpPr>
        <p:spPr bwMode="auto">
          <a:xfrm>
            <a:off x="3899960" y="4060032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21" name="Rectangle 5"/>
          <p:cNvSpPr>
            <a:spLocks noGrp="1" noChangeArrowheads="1"/>
          </p:cNvSpPr>
          <p:nvPr>
            <p:ph type="title"/>
          </p:nvPr>
        </p:nvSpPr>
        <p:spPr>
          <a:xfrm>
            <a:off x="254000" y="34018"/>
            <a:ext cx="8397876" cy="816429"/>
          </a:xfrm>
        </p:spPr>
        <p:txBody>
          <a:bodyPr/>
          <a:lstStyle/>
          <a:p>
            <a:r>
              <a:rPr lang="en-US" altLang="zh-CN" sz="4400" dirty="0">
                <a:ea typeface="宋体" pitchFamily="2" charset="-122"/>
              </a:rPr>
              <a:t>Controlling overhead</a:t>
            </a:r>
            <a:endParaRPr lang="en-US" sz="4400" dirty="0"/>
          </a:p>
        </p:txBody>
      </p:sp>
      <p:sp>
        <p:nvSpPr>
          <p:cNvPr id="879623" name="Rectangle 7"/>
          <p:cNvSpPr>
            <a:spLocks noChangeArrowheads="1"/>
          </p:cNvSpPr>
          <p:nvPr/>
        </p:nvSpPr>
        <p:spPr bwMode="auto">
          <a:xfrm>
            <a:off x="412751" y="3966483"/>
            <a:ext cx="349250" cy="542585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24" name="Rectangle 8"/>
          <p:cNvSpPr>
            <a:spLocks noChangeArrowheads="1"/>
          </p:cNvSpPr>
          <p:nvPr/>
        </p:nvSpPr>
        <p:spPr bwMode="auto">
          <a:xfrm>
            <a:off x="2238376" y="3966483"/>
            <a:ext cx="349250" cy="542585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25" name="Rectangle 9"/>
          <p:cNvSpPr>
            <a:spLocks noChangeArrowheads="1"/>
          </p:cNvSpPr>
          <p:nvPr/>
        </p:nvSpPr>
        <p:spPr bwMode="auto">
          <a:xfrm>
            <a:off x="5632098" y="3966483"/>
            <a:ext cx="347486" cy="542585"/>
          </a:xfrm>
          <a:prstGeom prst="rect">
            <a:avLst/>
          </a:prstGeom>
          <a:solidFill>
            <a:srgbClr val="C0C0C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26" name="Rectangle 10"/>
          <p:cNvSpPr>
            <a:spLocks noChangeArrowheads="1"/>
          </p:cNvSpPr>
          <p:nvPr/>
        </p:nvSpPr>
        <p:spPr bwMode="auto">
          <a:xfrm>
            <a:off x="1021292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27" name="Rectangle 11"/>
          <p:cNvSpPr>
            <a:spLocks noChangeArrowheads="1"/>
          </p:cNvSpPr>
          <p:nvPr/>
        </p:nvSpPr>
        <p:spPr bwMode="auto">
          <a:xfrm>
            <a:off x="1282348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28" name="Rectangle 12"/>
          <p:cNvSpPr>
            <a:spLocks noChangeArrowheads="1"/>
          </p:cNvSpPr>
          <p:nvPr/>
        </p:nvSpPr>
        <p:spPr bwMode="auto">
          <a:xfrm>
            <a:off x="1543404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29" name="Rectangle 13"/>
          <p:cNvSpPr>
            <a:spLocks noChangeArrowheads="1"/>
          </p:cNvSpPr>
          <p:nvPr/>
        </p:nvSpPr>
        <p:spPr bwMode="auto">
          <a:xfrm>
            <a:off x="1804459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30" name="Rectangle 14"/>
          <p:cNvSpPr>
            <a:spLocks noChangeArrowheads="1"/>
          </p:cNvSpPr>
          <p:nvPr/>
        </p:nvSpPr>
        <p:spPr bwMode="auto">
          <a:xfrm>
            <a:off x="2848682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31" name="Rectangle 15"/>
          <p:cNvSpPr>
            <a:spLocks noChangeArrowheads="1"/>
          </p:cNvSpPr>
          <p:nvPr/>
        </p:nvSpPr>
        <p:spPr bwMode="auto">
          <a:xfrm>
            <a:off x="3109737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32" name="Rectangle 16"/>
          <p:cNvSpPr>
            <a:spLocks noChangeArrowheads="1"/>
          </p:cNvSpPr>
          <p:nvPr/>
        </p:nvSpPr>
        <p:spPr bwMode="auto">
          <a:xfrm>
            <a:off x="3369028" y="4056630"/>
            <a:ext cx="174626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33" name="Rectangle 17"/>
          <p:cNvSpPr>
            <a:spLocks noChangeArrowheads="1"/>
          </p:cNvSpPr>
          <p:nvPr/>
        </p:nvSpPr>
        <p:spPr bwMode="auto">
          <a:xfrm>
            <a:off x="3631848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34" name="Rectangle 18"/>
          <p:cNvSpPr>
            <a:spLocks noChangeArrowheads="1"/>
          </p:cNvSpPr>
          <p:nvPr/>
        </p:nvSpPr>
        <p:spPr bwMode="auto">
          <a:xfrm>
            <a:off x="4153959" y="4056630"/>
            <a:ext cx="174624" cy="36229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35" name="Rectangle 19"/>
          <p:cNvSpPr>
            <a:spLocks noChangeArrowheads="1"/>
          </p:cNvSpPr>
          <p:nvPr/>
        </p:nvSpPr>
        <p:spPr bwMode="auto">
          <a:xfrm>
            <a:off x="4413250" y="4056630"/>
            <a:ext cx="174626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36" name="Rectangle 20"/>
          <p:cNvSpPr>
            <a:spLocks noChangeArrowheads="1"/>
          </p:cNvSpPr>
          <p:nvPr/>
        </p:nvSpPr>
        <p:spPr bwMode="auto">
          <a:xfrm>
            <a:off x="4674306" y="4056630"/>
            <a:ext cx="174626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37" name="Rectangle 21"/>
          <p:cNvSpPr>
            <a:spLocks noChangeArrowheads="1"/>
          </p:cNvSpPr>
          <p:nvPr/>
        </p:nvSpPr>
        <p:spPr bwMode="auto">
          <a:xfrm>
            <a:off x="4937126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38" name="Rectangle 22"/>
          <p:cNvSpPr>
            <a:spLocks noChangeArrowheads="1"/>
          </p:cNvSpPr>
          <p:nvPr/>
        </p:nvSpPr>
        <p:spPr bwMode="auto">
          <a:xfrm>
            <a:off x="5196417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39" name="Rectangle 23"/>
          <p:cNvSpPr>
            <a:spLocks noChangeArrowheads="1"/>
          </p:cNvSpPr>
          <p:nvPr/>
        </p:nvSpPr>
        <p:spPr bwMode="auto">
          <a:xfrm>
            <a:off x="6238876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40" name="Rectangle 24"/>
          <p:cNvSpPr>
            <a:spLocks noChangeArrowheads="1"/>
          </p:cNvSpPr>
          <p:nvPr/>
        </p:nvSpPr>
        <p:spPr bwMode="auto">
          <a:xfrm>
            <a:off x="6501695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41" name="Rectangle 25"/>
          <p:cNvSpPr>
            <a:spLocks noChangeArrowheads="1"/>
          </p:cNvSpPr>
          <p:nvPr/>
        </p:nvSpPr>
        <p:spPr bwMode="auto">
          <a:xfrm>
            <a:off x="6762750" y="4056630"/>
            <a:ext cx="174626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42" name="Rectangle 26"/>
          <p:cNvSpPr>
            <a:spLocks noChangeArrowheads="1"/>
          </p:cNvSpPr>
          <p:nvPr/>
        </p:nvSpPr>
        <p:spPr bwMode="auto">
          <a:xfrm>
            <a:off x="7022042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43" name="Rectangle 27"/>
          <p:cNvSpPr>
            <a:spLocks noChangeArrowheads="1"/>
          </p:cNvSpPr>
          <p:nvPr/>
        </p:nvSpPr>
        <p:spPr bwMode="auto">
          <a:xfrm>
            <a:off x="7284862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44" name="Rectangle 28"/>
          <p:cNvSpPr>
            <a:spLocks noChangeArrowheads="1"/>
          </p:cNvSpPr>
          <p:nvPr/>
        </p:nvSpPr>
        <p:spPr bwMode="auto">
          <a:xfrm>
            <a:off x="7544154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45" name="Rectangle 29"/>
          <p:cNvSpPr>
            <a:spLocks noChangeArrowheads="1"/>
          </p:cNvSpPr>
          <p:nvPr/>
        </p:nvSpPr>
        <p:spPr bwMode="auto">
          <a:xfrm>
            <a:off x="7806973" y="4056630"/>
            <a:ext cx="172861" cy="362290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46" name="Rectangle 30"/>
          <p:cNvSpPr>
            <a:spLocks noChangeArrowheads="1"/>
          </p:cNvSpPr>
          <p:nvPr/>
        </p:nvSpPr>
        <p:spPr bwMode="auto">
          <a:xfrm>
            <a:off x="8066265" y="4056630"/>
            <a:ext cx="172861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47" name="Rectangle 31"/>
          <p:cNvSpPr>
            <a:spLocks noChangeArrowheads="1"/>
          </p:cNvSpPr>
          <p:nvPr/>
        </p:nvSpPr>
        <p:spPr bwMode="auto">
          <a:xfrm>
            <a:off x="8327320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48" name="Rectangle 32"/>
          <p:cNvSpPr>
            <a:spLocks noChangeArrowheads="1"/>
          </p:cNvSpPr>
          <p:nvPr/>
        </p:nvSpPr>
        <p:spPr bwMode="auto">
          <a:xfrm>
            <a:off x="8588376" y="4056630"/>
            <a:ext cx="174624" cy="36229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49" name="Oval 33"/>
          <p:cNvSpPr>
            <a:spLocks noChangeArrowheads="1"/>
          </p:cNvSpPr>
          <p:nvPr/>
        </p:nvSpPr>
        <p:spPr bwMode="auto">
          <a:xfrm>
            <a:off x="1381126" y="3522550"/>
            <a:ext cx="254000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50" name="Line 34"/>
          <p:cNvSpPr>
            <a:spLocks noChangeShapeType="1"/>
          </p:cNvSpPr>
          <p:nvPr/>
        </p:nvSpPr>
        <p:spPr bwMode="auto">
          <a:xfrm>
            <a:off x="2587625" y="4148478"/>
            <a:ext cx="261056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51" name="Line 35"/>
          <p:cNvSpPr>
            <a:spLocks noChangeShapeType="1"/>
          </p:cNvSpPr>
          <p:nvPr/>
        </p:nvSpPr>
        <p:spPr bwMode="auto">
          <a:xfrm flipH="1">
            <a:off x="2587625" y="4328773"/>
            <a:ext cx="261056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52" name="Line 36"/>
          <p:cNvSpPr>
            <a:spLocks noChangeShapeType="1"/>
          </p:cNvSpPr>
          <p:nvPr/>
        </p:nvSpPr>
        <p:spPr bwMode="auto">
          <a:xfrm>
            <a:off x="5369278" y="4148478"/>
            <a:ext cx="26282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53" name="Line 37"/>
          <p:cNvSpPr>
            <a:spLocks noChangeShapeType="1"/>
          </p:cNvSpPr>
          <p:nvPr/>
        </p:nvSpPr>
        <p:spPr bwMode="auto">
          <a:xfrm flipH="1">
            <a:off x="5369278" y="4328773"/>
            <a:ext cx="26282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54" name="Line 38"/>
          <p:cNvSpPr>
            <a:spLocks noChangeShapeType="1"/>
          </p:cNvSpPr>
          <p:nvPr/>
        </p:nvSpPr>
        <p:spPr bwMode="auto">
          <a:xfrm>
            <a:off x="5979584" y="4148478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55" name="Line 39"/>
          <p:cNvSpPr>
            <a:spLocks noChangeShapeType="1"/>
          </p:cNvSpPr>
          <p:nvPr/>
        </p:nvSpPr>
        <p:spPr bwMode="auto">
          <a:xfrm flipH="1">
            <a:off x="5979584" y="4328773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56" name="Line 40"/>
          <p:cNvSpPr>
            <a:spLocks noChangeShapeType="1"/>
          </p:cNvSpPr>
          <p:nvPr/>
        </p:nvSpPr>
        <p:spPr bwMode="auto">
          <a:xfrm>
            <a:off x="1979084" y="4148478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57" name="Line 41"/>
          <p:cNvSpPr>
            <a:spLocks noChangeShapeType="1"/>
          </p:cNvSpPr>
          <p:nvPr/>
        </p:nvSpPr>
        <p:spPr bwMode="auto">
          <a:xfrm flipH="1">
            <a:off x="1979084" y="4328773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58" name="Line 42"/>
          <p:cNvSpPr>
            <a:spLocks noChangeShapeType="1"/>
          </p:cNvSpPr>
          <p:nvPr/>
        </p:nvSpPr>
        <p:spPr bwMode="auto">
          <a:xfrm>
            <a:off x="762001" y="4148478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59" name="Line 43"/>
          <p:cNvSpPr>
            <a:spLocks noChangeShapeType="1"/>
          </p:cNvSpPr>
          <p:nvPr/>
        </p:nvSpPr>
        <p:spPr bwMode="auto">
          <a:xfrm flipH="1">
            <a:off x="762001" y="4328773"/>
            <a:ext cx="25929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60" name="Line 44"/>
          <p:cNvSpPr>
            <a:spLocks noChangeShapeType="1"/>
          </p:cNvSpPr>
          <p:nvPr/>
        </p:nvSpPr>
        <p:spPr bwMode="auto">
          <a:xfrm>
            <a:off x="2143126" y="1153206"/>
            <a:ext cx="0" cy="3525951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non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61" name="Line 45"/>
          <p:cNvSpPr>
            <a:spLocks noChangeShapeType="1"/>
          </p:cNvSpPr>
          <p:nvPr/>
        </p:nvSpPr>
        <p:spPr bwMode="auto">
          <a:xfrm flipH="1">
            <a:off x="5496278" y="1114086"/>
            <a:ext cx="0" cy="352595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 type="non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62" name="Text Box 46"/>
          <p:cNvSpPr txBox="1">
            <a:spLocks noChangeArrowheads="1"/>
          </p:cNvSpPr>
          <p:nvPr/>
        </p:nvSpPr>
        <p:spPr bwMode="auto">
          <a:xfrm>
            <a:off x="5819071" y="3546363"/>
            <a:ext cx="694972" cy="276973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200" dirty="0">
                <a:latin typeface="Arial" charset="0"/>
                <a:ea typeface="宋体" pitchFamily="2" charset="-122"/>
              </a:rPr>
              <a:t>Buffer</a:t>
            </a:r>
          </a:p>
        </p:txBody>
      </p:sp>
      <p:sp>
        <p:nvSpPr>
          <p:cNvPr id="879663" name="Text Box 47"/>
          <p:cNvSpPr txBox="1">
            <a:spLocks noChangeArrowheads="1"/>
          </p:cNvSpPr>
          <p:nvPr/>
        </p:nvSpPr>
        <p:spPr bwMode="auto">
          <a:xfrm>
            <a:off x="252236" y="1491684"/>
            <a:ext cx="1839736" cy="769415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200" b="1" dirty="0">
                <a:latin typeface="Arial" charset="0"/>
                <a:ea typeface="宋体" pitchFamily="2" charset="-122"/>
              </a:rPr>
              <a:t>Active (CLOCK)</a:t>
            </a:r>
          </a:p>
        </p:txBody>
      </p:sp>
      <p:sp>
        <p:nvSpPr>
          <p:cNvPr id="879664" name="Text Box 48"/>
          <p:cNvSpPr txBox="1">
            <a:spLocks noChangeArrowheads="1"/>
          </p:cNvSpPr>
          <p:nvPr/>
        </p:nvSpPr>
        <p:spPr bwMode="auto">
          <a:xfrm>
            <a:off x="2732265" y="1818255"/>
            <a:ext cx="2261306" cy="430861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200" b="1" dirty="0">
                <a:latin typeface="Arial" charset="0"/>
                <a:ea typeface="宋体" pitchFamily="2" charset="-122"/>
              </a:rPr>
              <a:t>Inactive  (LRU)</a:t>
            </a:r>
          </a:p>
        </p:txBody>
      </p:sp>
      <p:sp>
        <p:nvSpPr>
          <p:cNvPr id="879665" name="Text Box 49"/>
          <p:cNvSpPr txBox="1">
            <a:spLocks noChangeArrowheads="1"/>
          </p:cNvSpPr>
          <p:nvPr/>
        </p:nvSpPr>
        <p:spPr bwMode="auto">
          <a:xfrm>
            <a:off x="6092472" y="1818255"/>
            <a:ext cx="2280709" cy="430861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200" b="1" dirty="0">
                <a:latin typeface="Arial" charset="0"/>
                <a:ea typeface="宋体" pitchFamily="2" charset="-122"/>
              </a:rPr>
              <a:t>Evicted  (LRU)</a:t>
            </a:r>
            <a:r>
              <a:rPr lang="en-US" altLang="zh-CN" sz="2200" dirty="0">
                <a:latin typeface="Arial" charset="0"/>
                <a:ea typeface="宋体" pitchFamily="2" charset="-122"/>
              </a:rPr>
              <a:t> </a:t>
            </a:r>
          </a:p>
        </p:txBody>
      </p:sp>
      <p:sp>
        <p:nvSpPr>
          <p:cNvPr id="879674" name="Text Box 58"/>
          <p:cNvSpPr txBox="1">
            <a:spLocks noChangeArrowheads="1"/>
          </p:cNvSpPr>
          <p:nvPr/>
        </p:nvSpPr>
        <p:spPr bwMode="auto">
          <a:xfrm>
            <a:off x="2331861" y="1153206"/>
            <a:ext cx="2998611" cy="622527"/>
          </a:xfrm>
          <a:prstGeom prst="rect">
            <a:avLst/>
          </a:prstGeom>
          <a:noFill/>
          <a:ln w="9525">
            <a:solidFill>
              <a:srgbClr val="969696"/>
            </a:solidFill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Pages protected by turning off permissions (minor fault)</a:t>
            </a:r>
          </a:p>
        </p:txBody>
      </p:sp>
      <p:sp>
        <p:nvSpPr>
          <p:cNvPr id="879675" name="Text Box 59"/>
          <p:cNvSpPr txBox="1">
            <a:spLocks noChangeArrowheads="1"/>
          </p:cNvSpPr>
          <p:nvPr/>
        </p:nvSpPr>
        <p:spPr bwMode="auto">
          <a:xfrm>
            <a:off x="5891390" y="1153206"/>
            <a:ext cx="2637014" cy="622527"/>
          </a:xfrm>
          <a:prstGeom prst="rect">
            <a:avLst/>
          </a:prstGeom>
          <a:noFill/>
          <a:ln w="9525">
            <a:solidFill>
              <a:srgbClr val="C0C0C0"/>
            </a:solidFill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Pages evicted to disk. (major fault)</a:t>
            </a:r>
            <a:endParaRPr lang="en-US" altLang="zh-CN" sz="1700" b="1" dirty="0">
              <a:latin typeface="Arial" charset="0"/>
              <a:ea typeface="宋体" pitchFamily="2" charset="-122"/>
            </a:endParaRPr>
          </a:p>
        </p:txBody>
      </p:sp>
      <p:grpSp>
        <p:nvGrpSpPr>
          <p:cNvPr id="2" name="Group 60"/>
          <p:cNvGrpSpPr>
            <a:grpSpLocks/>
          </p:cNvGrpSpPr>
          <p:nvPr/>
        </p:nvGrpSpPr>
        <p:grpSpPr bwMode="auto">
          <a:xfrm>
            <a:off x="391583" y="2469697"/>
            <a:ext cx="1044222" cy="991621"/>
            <a:chOff x="240" y="1680"/>
            <a:chExt cx="658" cy="624"/>
          </a:xfrm>
        </p:grpSpPr>
        <p:sp>
          <p:nvSpPr>
            <p:cNvPr id="879677" name="Oval 61"/>
            <p:cNvSpPr>
              <a:spLocks noChangeArrowheads="1"/>
            </p:cNvSpPr>
            <p:nvPr/>
          </p:nvSpPr>
          <p:spPr bwMode="auto">
            <a:xfrm>
              <a:off x="288" y="2160"/>
              <a:ext cx="102" cy="96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9678" name="Rectangle 62"/>
            <p:cNvSpPr>
              <a:spLocks noChangeArrowheads="1"/>
            </p:cNvSpPr>
            <p:nvPr/>
          </p:nvSpPr>
          <p:spPr bwMode="auto">
            <a:xfrm>
              <a:off x="289" y="1714"/>
              <a:ext cx="95" cy="158"/>
            </a:xfrm>
            <a:prstGeom prst="rect">
              <a:avLst/>
            </a:prstGeom>
            <a:solidFill>
              <a:srgbClr val="C0C0C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9679" name="Rectangle 63"/>
            <p:cNvSpPr>
              <a:spLocks noChangeArrowheads="1"/>
            </p:cNvSpPr>
            <p:nvPr/>
          </p:nvSpPr>
          <p:spPr bwMode="auto">
            <a:xfrm>
              <a:off x="289" y="1920"/>
              <a:ext cx="95" cy="161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79680" name="Text Box 64"/>
            <p:cNvSpPr txBox="1">
              <a:spLocks noChangeArrowheads="1"/>
            </p:cNvSpPr>
            <p:nvPr/>
          </p:nvSpPr>
          <p:spPr bwMode="auto">
            <a:xfrm>
              <a:off x="371" y="1728"/>
              <a:ext cx="493" cy="1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lg"/>
            </a:ln>
            <a:effectLst/>
          </p:spPr>
          <p:txBody>
            <a:bodyPr lIns="83583" tIns="41791" rIns="83583" bIns="41791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000" dirty="0">
                  <a:latin typeface="Arial" charset="0"/>
                  <a:ea typeface="宋体" pitchFamily="2" charset="-122"/>
                </a:rPr>
                <a:t>Header</a:t>
              </a:r>
            </a:p>
          </p:txBody>
        </p:sp>
        <p:sp>
          <p:nvSpPr>
            <p:cNvPr id="879681" name="Text Box 65"/>
            <p:cNvSpPr txBox="1">
              <a:spLocks noChangeArrowheads="1"/>
            </p:cNvSpPr>
            <p:nvPr/>
          </p:nvSpPr>
          <p:spPr bwMode="auto">
            <a:xfrm>
              <a:off x="368" y="1920"/>
              <a:ext cx="466" cy="1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lg"/>
            </a:ln>
            <a:effectLst/>
          </p:spPr>
          <p:txBody>
            <a:bodyPr lIns="83583" tIns="41791" rIns="83583" bIns="41791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000" dirty="0">
                  <a:latin typeface="Arial" charset="0"/>
                  <a:ea typeface="宋体" pitchFamily="2" charset="-122"/>
                </a:rPr>
                <a:t>Page Des</a:t>
              </a:r>
            </a:p>
          </p:txBody>
        </p:sp>
        <p:sp>
          <p:nvSpPr>
            <p:cNvPr id="879682" name="Text Box 66"/>
            <p:cNvSpPr txBox="1">
              <a:spLocks noChangeArrowheads="1"/>
            </p:cNvSpPr>
            <p:nvPr/>
          </p:nvSpPr>
          <p:spPr bwMode="auto">
            <a:xfrm>
              <a:off x="384" y="2138"/>
              <a:ext cx="514" cy="1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lg"/>
            </a:ln>
            <a:effectLst/>
          </p:spPr>
          <p:txBody>
            <a:bodyPr lIns="83583" tIns="41791" rIns="83583" bIns="41791">
              <a:spAutoFit/>
            </a:bodyPr>
            <a:lstStyle/>
            <a:p>
              <a:pPr defTabSz="915004">
                <a:spcBef>
                  <a:spcPct val="50000"/>
                </a:spcBef>
              </a:pPr>
              <a:r>
                <a:rPr lang="en-US" altLang="zh-CN" sz="1000" dirty="0">
                  <a:latin typeface="Arial" charset="0"/>
                  <a:ea typeface="宋体" pitchFamily="2" charset="-122"/>
                </a:rPr>
                <a:t>AVL node</a:t>
              </a:r>
            </a:p>
          </p:txBody>
        </p:sp>
        <p:sp>
          <p:nvSpPr>
            <p:cNvPr id="879683" name="Rectangle 67"/>
            <p:cNvSpPr>
              <a:spLocks noChangeArrowheads="1"/>
            </p:cNvSpPr>
            <p:nvPr/>
          </p:nvSpPr>
          <p:spPr bwMode="auto">
            <a:xfrm>
              <a:off x="240" y="1680"/>
              <a:ext cx="576" cy="62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prstDash val="lgDashDot"/>
              <a:miter lim="800000"/>
              <a:headEnd/>
              <a:tailEnd type="none" w="sm" len="lg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879684" name="Line 68"/>
          <p:cNvSpPr>
            <a:spLocks noChangeShapeType="1"/>
          </p:cNvSpPr>
          <p:nvPr/>
        </p:nvSpPr>
        <p:spPr bwMode="auto">
          <a:xfrm flipV="1">
            <a:off x="1153583" y="3750469"/>
            <a:ext cx="227542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85" name="Line 69"/>
          <p:cNvSpPr>
            <a:spLocks noChangeShapeType="1"/>
          </p:cNvSpPr>
          <p:nvPr/>
        </p:nvSpPr>
        <p:spPr bwMode="auto">
          <a:xfrm flipV="1">
            <a:off x="1381126" y="3827009"/>
            <a:ext cx="77611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86" name="Line 70"/>
          <p:cNvSpPr>
            <a:spLocks noChangeShapeType="1"/>
          </p:cNvSpPr>
          <p:nvPr/>
        </p:nvSpPr>
        <p:spPr bwMode="auto">
          <a:xfrm flipH="1" flipV="1">
            <a:off x="1562806" y="3827009"/>
            <a:ext cx="75848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87" name="Line 71"/>
          <p:cNvSpPr>
            <a:spLocks noChangeShapeType="1"/>
          </p:cNvSpPr>
          <p:nvPr/>
        </p:nvSpPr>
        <p:spPr bwMode="auto">
          <a:xfrm flipH="1" flipV="1">
            <a:off x="1610432" y="3750469"/>
            <a:ext cx="305152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88" name="Line 72"/>
          <p:cNvSpPr>
            <a:spLocks noChangeShapeType="1"/>
          </p:cNvSpPr>
          <p:nvPr/>
        </p:nvSpPr>
        <p:spPr bwMode="auto">
          <a:xfrm flipH="1">
            <a:off x="1077737" y="3660321"/>
            <a:ext cx="303389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89" name="Line 73"/>
          <p:cNvSpPr>
            <a:spLocks noChangeShapeType="1"/>
          </p:cNvSpPr>
          <p:nvPr/>
        </p:nvSpPr>
        <p:spPr bwMode="auto">
          <a:xfrm>
            <a:off x="1077737" y="3673929"/>
            <a:ext cx="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lg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90" name="Oval 74"/>
          <p:cNvSpPr>
            <a:spLocks noChangeArrowheads="1"/>
          </p:cNvSpPr>
          <p:nvPr/>
        </p:nvSpPr>
        <p:spPr bwMode="auto">
          <a:xfrm>
            <a:off x="2958042" y="3522550"/>
            <a:ext cx="252236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91" name="Oval 75"/>
          <p:cNvSpPr>
            <a:spLocks noChangeArrowheads="1"/>
          </p:cNvSpPr>
          <p:nvPr/>
        </p:nvSpPr>
        <p:spPr bwMode="auto">
          <a:xfrm>
            <a:off x="3492500" y="3531054"/>
            <a:ext cx="252237" cy="29595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92" name="Oval 76"/>
          <p:cNvSpPr>
            <a:spLocks noChangeArrowheads="1"/>
          </p:cNvSpPr>
          <p:nvPr/>
        </p:nvSpPr>
        <p:spPr bwMode="auto">
          <a:xfrm>
            <a:off x="4025195" y="3522550"/>
            <a:ext cx="252237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93" name="Oval 77"/>
          <p:cNvSpPr>
            <a:spLocks noChangeArrowheads="1"/>
          </p:cNvSpPr>
          <p:nvPr/>
        </p:nvSpPr>
        <p:spPr bwMode="auto">
          <a:xfrm>
            <a:off x="4557889" y="3522550"/>
            <a:ext cx="252237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94" name="Oval 78"/>
          <p:cNvSpPr>
            <a:spLocks noChangeArrowheads="1"/>
          </p:cNvSpPr>
          <p:nvPr/>
        </p:nvSpPr>
        <p:spPr bwMode="auto">
          <a:xfrm>
            <a:off x="5092348" y="3522550"/>
            <a:ext cx="252236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695" name="Line 79"/>
          <p:cNvSpPr>
            <a:spLocks noChangeShapeType="1"/>
          </p:cNvSpPr>
          <p:nvPr/>
        </p:nvSpPr>
        <p:spPr bwMode="auto">
          <a:xfrm flipV="1">
            <a:off x="2982737" y="3827009"/>
            <a:ext cx="75847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96" name="Line 80"/>
          <p:cNvSpPr>
            <a:spLocks noChangeShapeType="1"/>
          </p:cNvSpPr>
          <p:nvPr/>
        </p:nvSpPr>
        <p:spPr bwMode="auto">
          <a:xfrm flipH="1" flipV="1">
            <a:off x="3134431" y="3827009"/>
            <a:ext cx="75847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97" name="Line 81"/>
          <p:cNvSpPr>
            <a:spLocks noChangeShapeType="1"/>
          </p:cNvSpPr>
          <p:nvPr/>
        </p:nvSpPr>
        <p:spPr bwMode="auto">
          <a:xfrm flipH="1">
            <a:off x="2829278" y="3750469"/>
            <a:ext cx="153459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98" name="Line 82"/>
          <p:cNvSpPr>
            <a:spLocks noChangeShapeType="1"/>
          </p:cNvSpPr>
          <p:nvPr/>
        </p:nvSpPr>
        <p:spPr bwMode="auto">
          <a:xfrm flipV="1">
            <a:off x="3515431" y="3827009"/>
            <a:ext cx="75847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699" name="Line 83"/>
          <p:cNvSpPr>
            <a:spLocks noChangeShapeType="1"/>
          </p:cNvSpPr>
          <p:nvPr/>
        </p:nvSpPr>
        <p:spPr bwMode="auto">
          <a:xfrm flipH="1" flipV="1">
            <a:off x="3667126" y="3827009"/>
            <a:ext cx="77611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00" name="Line 84"/>
          <p:cNvSpPr>
            <a:spLocks noChangeShapeType="1"/>
          </p:cNvSpPr>
          <p:nvPr/>
        </p:nvSpPr>
        <p:spPr bwMode="auto">
          <a:xfrm flipH="1">
            <a:off x="3363737" y="3750469"/>
            <a:ext cx="151694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01" name="Line 85"/>
          <p:cNvSpPr>
            <a:spLocks noChangeShapeType="1"/>
          </p:cNvSpPr>
          <p:nvPr/>
        </p:nvSpPr>
        <p:spPr bwMode="auto">
          <a:xfrm flipV="1">
            <a:off x="4582584" y="3827009"/>
            <a:ext cx="75848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02" name="Line 86"/>
          <p:cNvSpPr>
            <a:spLocks noChangeShapeType="1"/>
          </p:cNvSpPr>
          <p:nvPr/>
        </p:nvSpPr>
        <p:spPr bwMode="auto">
          <a:xfrm flipH="1" flipV="1">
            <a:off x="4734278" y="3827009"/>
            <a:ext cx="75848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03" name="Line 87"/>
          <p:cNvSpPr>
            <a:spLocks noChangeShapeType="1"/>
          </p:cNvSpPr>
          <p:nvPr/>
        </p:nvSpPr>
        <p:spPr bwMode="auto">
          <a:xfrm flipH="1">
            <a:off x="4429125" y="3750469"/>
            <a:ext cx="153458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04" name="Line 88"/>
          <p:cNvSpPr>
            <a:spLocks noChangeShapeType="1"/>
          </p:cNvSpPr>
          <p:nvPr/>
        </p:nvSpPr>
        <p:spPr bwMode="auto">
          <a:xfrm flipV="1">
            <a:off x="4048126" y="3827009"/>
            <a:ext cx="77611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05" name="Line 89"/>
          <p:cNvSpPr>
            <a:spLocks noChangeShapeType="1"/>
          </p:cNvSpPr>
          <p:nvPr/>
        </p:nvSpPr>
        <p:spPr bwMode="auto">
          <a:xfrm flipH="1" flipV="1">
            <a:off x="4201584" y="3827009"/>
            <a:ext cx="75848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06" name="Line 90"/>
          <p:cNvSpPr>
            <a:spLocks noChangeShapeType="1"/>
          </p:cNvSpPr>
          <p:nvPr/>
        </p:nvSpPr>
        <p:spPr bwMode="auto">
          <a:xfrm flipH="1">
            <a:off x="3896432" y="3750469"/>
            <a:ext cx="151694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07" name="Line 91"/>
          <p:cNvSpPr>
            <a:spLocks noChangeShapeType="1"/>
          </p:cNvSpPr>
          <p:nvPr/>
        </p:nvSpPr>
        <p:spPr bwMode="auto">
          <a:xfrm flipV="1">
            <a:off x="5115278" y="3827009"/>
            <a:ext cx="75848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08" name="Line 92"/>
          <p:cNvSpPr>
            <a:spLocks noChangeShapeType="1"/>
          </p:cNvSpPr>
          <p:nvPr/>
        </p:nvSpPr>
        <p:spPr bwMode="auto">
          <a:xfrm flipH="1" flipV="1">
            <a:off x="5268737" y="3827009"/>
            <a:ext cx="75847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09" name="Line 93"/>
          <p:cNvSpPr>
            <a:spLocks noChangeShapeType="1"/>
          </p:cNvSpPr>
          <p:nvPr/>
        </p:nvSpPr>
        <p:spPr bwMode="auto">
          <a:xfrm flipH="1">
            <a:off x="4963584" y="3750469"/>
            <a:ext cx="151694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10" name="Oval 94"/>
          <p:cNvSpPr>
            <a:spLocks noChangeArrowheads="1"/>
          </p:cNvSpPr>
          <p:nvPr/>
        </p:nvSpPr>
        <p:spPr bwMode="auto">
          <a:xfrm>
            <a:off x="3744736" y="3141550"/>
            <a:ext cx="252236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11" name="Oval 95"/>
          <p:cNvSpPr>
            <a:spLocks noChangeArrowheads="1"/>
          </p:cNvSpPr>
          <p:nvPr/>
        </p:nvSpPr>
        <p:spPr bwMode="auto">
          <a:xfrm>
            <a:off x="4810126" y="3141550"/>
            <a:ext cx="254000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12" name="Oval 96"/>
          <p:cNvSpPr>
            <a:spLocks noChangeArrowheads="1"/>
          </p:cNvSpPr>
          <p:nvPr/>
        </p:nvSpPr>
        <p:spPr bwMode="auto">
          <a:xfrm>
            <a:off x="4254500" y="2837089"/>
            <a:ext cx="252237" cy="29425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13" name="Line 97"/>
          <p:cNvSpPr>
            <a:spLocks noChangeShapeType="1"/>
          </p:cNvSpPr>
          <p:nvPr/>
        </p:nvSpPr>
        <p:spPr bwMode="auto">
          <a:xfrm flipH="1">
            <a:off x="3972278" y="3065010"/>
            <a:ext cx="305153" cy="15308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14" name="Line 98"/>
          <p:cNvSpPr>
            <a:spLocks noChangeShapeType="1"/>
          </p:cNvSpPr>
          <p:nvPr/>
        </p:nvSpPr>
        <p:spPr bwMode="auto">
          <a:xfrm>
            <a:off x="4506737" y="3065010"/>
            <a:ext cx="303389" cy="15308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15" name="Line 99"/>
          <p:cNvSpPr>
            <a:spLocks noChangeShapeType="1"/>
          </p:cNvSpPr>
          <p:nvPr/>
        </p:nvSpPr>
        <p:spPr bwMode="auto">
          <a:xfrm>
            <a:off x="3896431" y="3446009"/>
            <a:ext cx="229306" cy="7654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16" name="Line 100"/>
          <p:cNvSpPr>
            <a:spLocks noChangeShapeType="1"/>
          </p:cNvSpPr>
          <p:nvPr/>
        </p:nvSpPr>
        <p:spPr bwMode="auto">
          <a:xfrm flipH="1">
            <a:off x="3667125" y="3446009"/>
            <a:ext cx="153458" cy="7654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17" name="Line 101"/>
          <p:cNvSpPr>
            <a:spLocks noChangeShapeType="1"/>
          </p:cNvSpPr>
          <p:nvPr/>
        </p:nvSpPr>
        <p:spPr bwMode="auto">
          <a:xfrm flipH="1">
            <a:off x="4734278" y="3446009"/>
            <a:ext cx="153459" cy="7654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18" name="Line 102"/>
          <p:cNvSpPr>
            <a:spLocks noChangeShapeType="1"/>
          </p:cNvSpPr>
          <p:nvPr/>
        </p:nvSpPr>
        <p:spPr bwMode="auto">
          <a:xfrm>
            <a:off x="4963583" y="3446009"/>
            <a:ext cx="227542" cy="7654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19" name="Oval 103"/>
          <p:cNvSpPr>
            <a:spLocks noChangeArrowheads="1"/>
          </p:cNvSpPr>
          <p:nvPr/>
        </p:nvSpPr>
        <p:spPr bwMode="auto">
          <a:xfrm>
            <a:off x="6387042" y="3522550"/>
            <a:ext cx="252236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20" name="Oval 104"/>
          <p:cNvSpPr>
            <a:spLocks noChangeArrowheads="1"/>
          </p:cNvSpPr>
          <p:nvPr/>
        </p:nvSpPr>
        <p:spPr bwMode="auto">
          <a:xfrm>
            <a:off x="6921500" y="3531054"/>
            <a:ext cx="252237" cy="29595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21" name="Oval 105"/>
          <p:cNvSpPr>
            <a:spLocks noChangeArrowheads="1"/>
          </p:cNvSpPr>
          <p:nvPr/>
        </p:nvSpPr>
        <p:spPr bwMode="auto">
          <a:xfrm>
            <a:off x="7454195" y="3522550"/>
            <a:ext cx="252237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22" name="Oval 106"/>
          <p:cNvSpPr>
            <a:spLocks noChangeArrowheads="1"/>
          </p:cNvSpPr>
          <p:nvPr/>
        </p:nvSpPr>
        <p:spPr bwMode="auto">
          <a:xfrm>
            <a:off x="7986889" y="3522550"/>
            <a:ext cx="252237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23" name="Oval 107"/>
          <p:cNvSpPr>
            <a:spLocks noChangeArrowheads="1"/>
          </p:cNvSpPr>
          <p:nvPr/>
        </p:nvSpPr>
        <p:spPr bwMode="auto">
          <a:xfrm>
            <a:off x="8521348" y="3522550"/>
            <a:ext cx="252236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24" name="Line 108"/>
          <p:cNvSpPr>
            <a:spLocks noChangeShapeType="1"/>
          </p:cNvSpPr>
          <p:nvPr/>
        </p:nvSpPr>
        <p:spPr bwMode="auto">
          <a:xfrm flipV="1">
            <a:off x="6411737" y="3827009"/>
            <a:ext cx="75847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25" name="Line 109"/>
          <p:cNvSpPr>
            <a:spLocks noChangeShapeType="1"/>
          </p:cNvSpPr>
          <p:nvPr/>
        </p:nvSpPr>
        <p:spPr bwMode="auto">
          <a:xfrm flipH="1" flipV="1">
            <a:off x="6563431" y="3827009"/>
            <a:ext cx="75847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26" name="Line 110"/>
          <p:cNvSpPr>
            <a:spLocks noChangeShapeType="1"/>
          </p:cNvSpPr>
          <p:nvPr/>
        </p:nvSpPr>
        <p:spPr bwMode="auto">
          <a:xfrm flipH="1">
            <a:off x="6258278" y="3750469"/>
            <a:ext cx="153459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27" name="Line 111"/>
          <p:cNvSpPr>
            <a:spLocks noChangeShapeType="1"/>
          </p:cNvSpPr>
          <p:nvPr/>
        </p:nvSpPr>
        <p:spPr bwMode="auto">
          <a:xfrm flipV="1">
            <a:off x="6944431" y="3827009"/>
            <a:ext cx="75847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28" name="Line 112"/>
          <p:cNvSpPr>
            <a:spLocks noChangeShapeType="1"/>
          </p:cNvSpPr>
          <p:nvPr/>
        </p:nvSpPr>
        <p:spPr bwMode="auto">
          <a:xfrm flipH="1" flipV="1">
            <a:off x="7096126" y="3827009"/>
            <a:ext cx="77611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29" name="Line 113"/>
          <p:cNvSpPr>
            <a:spLocks noChangeShapeType="1"/>
          </p:cNvSpPr>
          <p:nvPr/>
        </p:nvSpPr>
        <p:spPr bwMode="auto">
          <a:xfrm flipH="1">
            <a:off x="6792737" y="3750469"/>
            <a:ext cx="151694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30" name="Line 114"/>
          <p:cNvSpPr>
            <a:spLocks noChangeShapeType="1"/>
          </p:cNvSpPr>
          <p:nvPr/>
        </p:nvSpPr>
        <p:spPr bwMode="auto">
          <a:xfrm flipV="1">
            <a:off x="8011584" y="3827009"/>
            <a:ext cx="75848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31" name="Line 115"/>
          <p:cNvSpPr>
            <a:spLocks noChangeShapeType="1"/>
          </p:cNvSpPr>
          <p:nvPr/>
        </p:nvSpPr>
        <p:spPr bwMode="auto">
          <a:xfrm flipH="1" flipV="1">
            <a:off x="8163278" y="3827009"/>
            <a:ext cx="75848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32" name="Line 116"/>
          <p:cNvSpPr>
            <a:spLocks noChangeShapeType="1"/>
          </p:cNvSpPr>
          <p:nvPr/>
        </p:nvSpPr>
        <p:spPr bwMode="auto">
          <a:xfrm flipH="1">
            <a:off x="7858125" y="3750469"/>
            <a:ext cx="153458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33" name="Line 117"/>
          <p:cNvSpPr>
            <a:spLocks noChangeShapeType="1"/>
          </p:cNvSpPr>
          <p:nvPr/>
        </p:nvSpPr>
        <p:spPr bwMode="auto">
          <a:xfrm flipV="1">
            <a:off x="7477126" y="3827009"/>
            <a:ext cx="77611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34" name="Line 118"/>
          <p:cNvSpPr>
            <a:spLocks noChangeShapeType="1"/>
          </p:cNvSpPr>
          <p:nvPr/>
        </p:nvSpPr>
        <p:spPr bwMode="auto">
          <a:xfrm flipH="1" flipV="1">
            <a:off x="7630584" y="3827009"/>
            <a:ext cx="75848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35" name="Line 119"/>
          <p:cNvSpPr>
            <a:spLocks noChangeShapeType="1"/>
          </p:cNvSpPr>
          <p:nvPr/>
        </p:nvSpPr>
        <p:spPr bwMode="auto">
          <a:xfrm flipH="1">
            <a:off x="7325432" y="3750469"/>
            <a:ext cx="151694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36" name="Line 120"/>
          <p:cNvSpPr>
            <a:spLocks noChangeShapeType="1"/>
          </p:cNvSpPr>
          <p:nvPr/>
        </p:nvSpPr>
        <p:spPr bwMode="auto">
          <a:xfrm flipV="1">
            <a:off x="8544278" y="3827009"/>
            <a:ext cx="75848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37" name="Line 121"/>
          <p:cNvSpPr>
            <a:spLocks noChangeShapeType="1"/>
          </p:cNvSpPr>
          <p:nvPr/>
        </p:nvSpPr>
        <p:spPr bwMode="auto">
          <a:xfrm flipH="1" flipV="1">
            <a:off x="8697737" y="3827009"/>
            <a:ext cx="75847" cy="22792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38" name="Line 122"/>
          <p:cNvSpPr>
            <a:spLocks noChangeShapeType="1"/>
          </p:cNvSpPr>
          <p:nvPr/>
        </p:nvSpPr>
        <p:spPr bwMode="auto">
          <a:xfrm flipH="1">
            <a:off x="8392584" y="3750469"/>
            <a:ext cx="151694" cy="30445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39" name="Oval 123"/>
          <p:cNvSpPr>
            <a:spLocks noChangeArrowheads="1"/>
          </p:cNvSpPr>
          <p:nvPr/>
        </p:nvSpPr>
        <p:spPr bwMode="auto">
          <a:xfrm>
            <a:off x="7173736" y="3141550"/>
            <a:ext cx="252236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40" name="Oval 124"/>
          <p:cNvSpPr>
            <a:spLocks noChangeArrowheads="1"/>
          </p:cNvSpPr>
          <p:nvPr/>
        </p:nvSpPr>
        <p:spPr bwMode="auto">
          <a:xfrm>
            <a:off x="8239126" y="3141550"/>
            <a:ext cx="254000" cy="29425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41" name="Oval 125"/>
          <p:cNvSpPr>
            <a:spLocks noChangeArrowheads="1"/>
          </p:cNvSpPr>
          <p:nvPr/>
        </p:nvSpPr>
        <p:spPr bwMode="auto">
          <a:xfrm>
            <a:off x="7683500" y="2837089"/>
            <a:ext cx="252237" cy="294255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42" name="Line 126"/>
          <p:cNvSpPr>
            <a:spLocks noChangeShapeType="1"/>
          </p:cNvSpPr>
          <p:nvPr/>
        </p:nvSpPr>
        <p:spPr bwMode="auto">
          <a:xfrm flipH="1">
            <a:off x="7401278" y="3065010"/>
            <a:ext cx="305153" cy="15308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43" name="Line 127"/>
          <p:cNvSpPr>
            <a:spLocks noChangeShapeType="1"/>
          </p:cNvSpPr>
          <p:nvPr/>
        </p:nvSpPr>
        <p:spPr bwMode="auto">
          <a:xfrm>
            <a:off x="7935737" y="3065010"/>
            <a:ext cx="303389" cy="15308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44" name="Line 128"/>
          <p:cNvSpPr>
            <a:spLocks noChangeShapeType="1"/>
          </p:cNvSpPr>
          <p:nvPr/>
        </p:nvSpPr>
        <p:spPr bwMode="auto">
          <a:xfrm>
            <a:off x="7325431" y="3446009"/>
            <a:ext cx="229306" cy="7654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45" name="Line 129"/>
          <p:cNvSpPr>
            <a:spLocks noChangeShapeType="1"/>
          </p:cNvSpPr>
          <p:nvPr/>
        </p:nvSpPr>
        <p:spPr bwMode="auto">
          <a:xfrm flipH="1">
            <a:off x="7096125" y="3446009"/>
            <a:ext cx="153458" cy="7654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46" name="Line 130"/>
          <p:cNvSpPr>
            <a:spLocks noChangeShapeType="1"/>
          </p:cNvSpPr>
          <p:nvPr/>
        </p:nvSpPr>
        <p:spPr bwMode="auto">
          <a:xfrm flipH="1">
            <a:off x="8163278" y="3446009"/>
            <a:ext cx="153459" cy="7654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47" name="Line 131"/>
          <p:cNvSpPr>
            <a:spLocks noChangeShapeType="1"/>
          </p:cNvSpPr>
          <p:nvPr/>
        </p:nvSpPr>
        <p:spPr bwMode="auto">
          <a:xfrm>
            <a:off x="8392583" y="3446009"/>
            <a:ext cx="227542" cy="76541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sm" len="med"/>
          </a:ln>
          <a:effectLst/>
        </p:spPr>
        <p:txBody>
          <a:bodyPr lIns="100008" tIns="50004" rIns="100008" bIns="50004"/>
          <a:lstStyle/>
          <a:p>
            <a:endParaRPr lang="en-US"/>
          </a:p>
        </p:txBody>
      </p:sp>
      <p:sp>
        <p:nvSpPr>
          <p:cNvPr id="879748" name="Freeform 132" descr="White marble"/>
          <p:cNvSpPr>
            <a:spLocks/>
          </p:cNvSpPr>
          <p:nvPr/>
        </p:nvSpPr>
        <p:spPr bwMode="auto">
          <a:xfrm>
            <a:off x="4106334" y="3160259"/>
            <a:ext cx="287514" cy="693964"/>
          </a:xfrm>
          <a:custGeom>
            <a:avLst/>
            <a:gdLst/>
            <a:ahLst/>
            <a:cxnLst>
              <a:cxn ang="0">
                <a:pos x="140" y="408"/>
              </a:cxn>
              <a:cxn ang="0">
                <a:pos x="140" y="227"/>
              </a:cxn>
              <a:cxn ang="0">
                <a:pos x="4" y="90"/>
              </a:cxn>
              <a:cxn ang="0">
                <a:pos x="118" y="0"/>
              </a:cxn>
            </a:cxnLst>
            <a:rect l="0" t="0" r="r" b="b"/>
            <a:pathLst>
              <a:path w="163" h="408">
                <a:moveTo>
                  <a:pt x="140" y="408"/>
                </a:moveTo>
                <a:cubicBezTo>
                  <a:pt x="151" y="344"/>
                  <a:pt x="163" y="280"/>
                  <a:pt x="140" y="227"/>
                </a:cubicBezTo>
                <a:cubicBezTo>
                  <a:pt x="117" y="174"/>
                  <a:pt x="8" y="128"/>
                  <a:pt x="4" y="90"/>
                </a:cubicBezTo>
                <a:cubicBezTo>
                  <a:pt x="0" y="52"/>
                  <a:pt x="99" y="15"/>
                  <a:pt x="118" y="0"/>
                </a:cubicBezTo>
              </a:path>
            </a:pathLst>
          </a:custGeom>
          <a:noFill/>
          <a:ln w="19050" cap="flat" cmpd="sng">
            <a:solidFill>
              <a:schemeClr val="hlink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79749" name="Rectangle 133"/>
          <p:cNvSpPr>
            <a:spLocks noChangeArrowheads="1"/>
          </p:cNvSpPr>
          <p:nvPr/>
        </p:nvSpPr>
        <p:spPr bwMode="auto">
          <a:xfrm>
            <a:off x="7808737" y="4060032"/>
            <a:ext cx="172861" cy="36229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879750" name="Freeform 134" descr="White marble"/>
          <p:cNvSpPr>
            <a:spLocks/>
          </p:cNvSpPr>
          <p:nvPr/>
        </p:nvSpPr>
        <p:spPr bwMode="auto">
          <a:xfrm>
            <a:off x="7794626" y="3160259"/>
            <a:ext cx="278694" cy="809625"/>
          </a:xfrm>
          <a:custGeom>
            <a:avLst/>
            <a:gdLst/>
            <a:ahLst/>
            <a:cxnLst>
              <a:cxn ang="0">
                <a:pos x="0" y="476"/>
              </a:cxn>
              <a:cxn ang="0">
                <a:pos x="45" y="204"/>
              </a:cxn>
              <a:cxn ang="0">
                <a:pos x="158" y="90"/>
              </a:cxn>
              <a:cxn ang="0">
                <a:pos x="45" y="0"/>
              </a:cxn>
            </a:cxnLst>
            <a:rect l="0" t="0" r="r" b="b"/>
            <a:pathLst>
              <a:path w="158" h="476">
                <a:moveTo>
                  <a:pt x="0" y="476"/>
                </a:moveTo>
                <a:cubicBezTo>
                  <a:pt x="9" y="372"/>
                  <a:pt x="19" y="268"/>
                  <a:pt x="45" y="204"/>
                </a:cubicBezTo>
                <a:cubicBezTo>
                  <a:pt x="71" y="140"/>
                  <a:pt x="158" y="124"/>
                  <a:pt x="158" y="90"/>
                </a:cubicBezTo>
                <a:cubicBezTo>
                  <a:pt x="158" y="56"/>
                  <a:pt x="101" y="28"/>
                  <a:pt x="45" y="0"/>
                </a:cubicBezTo>
              </a:path>
            </a:pathLst>
          </a:custGeom>
          <a:noFill/>
          <a:ln w="19050" cap="flat" cmpd="sng">
            <a:solidFill>
              <a:schemeClr val="hlink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79760" name="Text Box 144"/>
          <p:cNvSpPr txBox="1">
            <a:spLocks noChangeArrowheads="1"/>
          </p:cNvSpPr>
          <p:nvPr/>
        </p:nvSpPr>
        <p:spPr bwMode="auto">
          <a:xfrm>
            <a:off x="3931709" y="5980339"/>
            <a:ext cx="1762124" cy="430861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2200" b="1" dirty="0">
                <a:latin typeface="Arial" charset="0"/>
                <a:ea typeface="宋体" pitchFamily="2" charset="-122"/>
              </a:rPr>
              <a:t>Histogram</a:t>
            </a:r>
          </a:p>
        </p:txBody>
      </p:sp>
      <p:sp>
        <p:nvSpPr>
          <p:cNvPr id="879761" name="Line 145"/>
          <p:cNvSpPr>
            <a:spLocks noChangeShapeType="1"/>
          </p:cNvSpPr>
          <p:nvPr/>
        </p:nvSpPr>
        <p:spPr bwMode="auto">
          <a:xfrm flipV="1">
            <a:off x="2139598" y="4786312"/>
            <a:ext cx="0" cy="111068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79762" name="Line 146"/>
          <p:cNvSpPr>
            <a:spLocks noChangeShapeType="1"/>
          </p:cNvSpPr>
          <p:nvPr/>
        </p:nvSpPr>
        <p:spPr bwMode="auto">
          <a:xfrm>
            <a:off x="2139599" y="5896996"/>
            <a:ext cx="661458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79763" name="Line 147"/>
          <p:cNvSpPr>
            <a:spLocks noChangeShapeType="1"/>
          </p:cNvSpPr>
          <p:nvPr/>
        </p:nvSpPr>
        <p:spPr bwMode="auto">
          <a:xfrm>
            <a:off x="2139599" y="5568723"/>
            <a:ext cx="1920874" cy="0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79764" name="Line 148"/>
          <p:cNvSpPr>
            <a:spLocks noChangeShapeType="1"/>
          </p:cNvSpPr>
          <p:nvPr/>
        </p:nvSpPr>
        <p:spPr bwMode="auto">
          <a:xfrm>
            <a:off x="4060472" y="5568723"/>
            <a:ext cx="0" cy="328273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79765" name="Line 149"/>
          <p:cNvSpPr>
            <a:spLocks noChangeShapeType="1"/>
          </p:cNvSpPr>
          <p:nvPr/>
        </p:nvSpPr>
        <p:spPr bwMode="auto">
          <a:xfrm>
            <a:off x="2139599" y="5240451"/>
            <a:ext cx="1920874" cy="0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79766" name="Line 150"/>
          <p:cNvSpPr>
            <a:spLocks noChangeShapeType="1"/>
          </p:cNvSpPr>
          <p:nvPr/>
        </p:nvSpPr>
        <p:spPr bwMode="auto">
          <a:xfrm>
            <a:off x="4060472" y="5240452"/>
            <a:ext cx="0" cy="328272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79767" name="Line 151"/>
          <p:cNvSpPr>
            <a:spLocks noChangeShapeType="1"/>
          </p:cNvSpPr>
          <p:nvPr/>
        </p:nvSpPr>
        <p:spPr bwMode="auto">
          <a:xfrm>
            <a:off x="4060472" y="5568723"/>
            <a:ext cx="3711222" cy="0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79768" name="Line 152"/>
          <p:cNvSpPr>
            <a:spLocks noChangeShapeType="1"/>
          </p:cNvSpPr>
          <p:nvPr/>
        </p:nvSpPr>
        <p:spPr bwMode="auto">
          <a:xfrm>
            <a:off x="7771694" y="5568723"/>
            <a:ext cx="0" cy="328273"/>
          </a:xfrm>
          <a:prstGeom prst="line">
            <a:avLst/>
          </a:prstGeom>
          <a:noFill/>
          <a:ln w="1905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lIns="100008" tIns="50004" rIns="100008" bIns="50004"/>
          <a:lstStyle/>
          <a:p>
            <a:endParaRPr lang="en-US"/>
          </a:p>
        </p:txBody>
      </p:sp>
      <p:sp>
        <p:nvSpPr>
          <p:cNvPr id="879769" name="Text Box 153"/>
          <p:cNvSpPr txBox="1">
            <a:spLocks noChangeArrowheads="1"/>
          </p:cNvSpPr>
          <p:nvPr/>
        </p:nvSpPr>
        <p:spPr bwMode="auto">
          <a:xfrm>
            <a:off x="7858126" y="5876586"/>
            <a:ext cx="853722" cy="353917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Pages</a:t>
            </a:r>
          </a:p>
        </p:txBody>
      </p:sp>
      <p:sp>
        <p:nvSpPr>
          <p:cNvPr id="879770" name="Text Box 154"/>
          <p:cNvSpPr txBox="1">
            <a:spLocks noChangeArrowheads="1"/>
          </p:cNvSpPr>
          <p:nvPr/>
        </p:nvSpPr>
        <p:spPr bwMode="auto">
          <a:xfrm>
            <a:off x="1414639" y="4827134"/>
            <a:ext cx="811389" cy="353917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lg"/>
          </a:ln>
          <a:effectLst/>
        </p:spPr>
        <p:txBody>
          <a:bodyPr lIns="91415" tIns="45707" rIns="91415" bIns="45707">
            <a:spAutoFit/>
          </a:bodyPr>
          <a:lstStyle/>
          <a:p>
            <a:pPr defTabSz="915004">
              <a:spcBef>
                <a:spcPct val="50000"/>
              </a:spcBef>
            </a:pPr>
            <a:r>
              <a:rPr lang="en-US" altLang="zh-CN" sz="1700" dirty="0">
                <a:latin typeface="Arial" charset="0"/>
                <a:ea typeface="宋体" pitchFamily="2" charset="-122"/>
              </a:rPr>
              <a:t>faults</a:t>
            </a:r>
          </a:p>
        </p:txBody>
      </p:sp>
      <p:sp>
        <p:nvSpPr>
          <p:cNvPr id="879772" name="AutoShape 156" descr="White marble"/>
          <p:cNvSpPr>
            <a:spLocks noChangeArrowheads="1"/>
          </p:cNvSpPr>
          <p:nvPr/>
        </p:nvSpPr>
        <p:spPr bwMode="auto">
          <a:xfrm>
            <a:off x="1628071" y="5157107"/>
            <a:ext cx="3030361" cy="782411"/>
          </a:xfrm>
          <a:prstGeom prst="wedgeRectCallout">
            <a:avLst>
              <a:gd name="adj1" fmla="val -33120"/>
              <a:gd name="adj2" fmla="val -102606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lIns="100008" tIns="50004" rIns="100008" bIns="50004"/>
          <a:lstStyle/>
          <a:p>
            <a:pPr algn="l">
              <a:spcBef>
                <a:spcPct val="50000"/>
              </a:spcBef>
            </a:pPr>
            <a:r>
              <a:rPr lang="en-US" altLang="zh-CN" sz="2200" dirty="0">
                <a:ea typeface="宋体" pitchFamily="2" charset="-122"/>
              </a:rPr>
              <a:t>control the boundary:</a:t>
            </a:r>
            <a:r>
              <a:rPr lang="en-US" altLang="zh-CN" sz="2200" dirty="0">
                <a:solidFill>
                  <a:schemeClr val="folHlink"/>
                </a:solidFill>
                <a:ea typeface="宋体" pitchFamily="2" charset="-122"/>
              </a:rPr>
              <a:t> 1% of execution time</a:t>
            </a:r>
            <a:endParaRPr lang="en-US" sz="2200" dirty="0">
              <a:solidFill>
                <a:schemeClr val="folHlink"/>
              </a:solidFill>
            </a:endParaRPr>
          </a:p>
          <a:p>
            <a:endParaRPr lang="en-US" sz="22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8796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8796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8796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79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3" dur="500" fill="hold"/>
                                        <p:tgtEl>
                                          <p:spTgt spid="8797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8797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8797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879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9748" grpId="0" animBg="1"/>
      <p:bldP spid="879750" grpId="0" animBg="1"/>
      <p:bldP spid="879763" grpId="0" animBg="1"/>
      <p:bldP spid="879763" grpId="1" animBg="1"/>
      <p:bldP spid="879764" grpId="0" animBg="1"/>
      <p:bldP spid="879764" grpId="1" animBg="1"/>
      <p:bldP spid="879765" grpId="0" animBg="1"/>
      <p:bldP spid="879766" grpId="0" animBg="1"/>
      <p:bldP spid="879767" grpId="0" animBg="1"/>
      <p:bldP spid="879768" grpId="0" animBg="1"/>
      <p:bldP spid="87977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92787F-91B8-463F-8CBB-87DB48D686B9}" type="slidenum">
              <a:rPr lang="en-US"/>
              <a:pPr/>
              <a:t>28</a:t>
            </a:fld>
            <a:endParaRPr lang="en-US"/>
          </a:p>
        </p:txBody>
      </p:sp>
      <p:sp>
        <p:nvSpPr>
          <p:cNvPr id="806914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0" y="0"/>
            <a:ext cx="7620000" cy="816429"/>
          </a:xfrm>
        </p:spPr>
        <p:txBody>
          <a:bodyPr/>
          <a:lstStyle/>
          <a:p>
            <a:r>
              <a:rPr lang="en-US" altLang="zh-CN" sz="3900" dirty="0">
                <a:ea typeface="宋体" pitchFamily="2" charset="-122"/>
              </a:rPr>
              <a:t>Experimental Evaluation</a:t>
            </a:r>
            <a:endParaRPr lang="en-US" sz="3900" dirty="0"/>
          </a:p>
        </p:txBody>
      </p:sp>
      <p:sp>
        <p:nvSpPr>
          <p:cNvPr id="806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3000" dirty="0">
                <a:ea typeface="宋体" pitchFamily="2" charset="-122"/>
              </a:rPr>
              <a:t>Experimental setup:</a:t>
            </a:r>
          </a:p>
          <a:p>
            <a:pPr lvl="1"/>
            <a:r>
              <a:rPr lang="en-US" altLang="zh-CN" sz="2700" dirty="0">
                <a:ea typeface="宋体" pitchFamily="2" charset="-122"/>
              </a:rPr>
              <a:t>CRAMM (</a:t>
            </a:r>
            <a:r>
              <a:rPr lang="en-US" altLang="zh-CN" sz="2700" dirty="0" err="1">
                <a:ea typeface="宋体" pitchFamily="2" charset="-122"/>
              </a:rPr>
              <a:t>Jikes</a:t>
            </a:r>
            <a:r>
              <a:rPr lang="en-US" altLang="zh-CN" sz="2700" dirty="0">
                <a:ea typeface="宋体" pitchFamily="2" charset="-122"/>
              </a:rPr>
              <a:t> RVM + Linux),</a:t>
            </a:r>
            <a:br>
              <a:rPr lang="en-US" altLang="zh-CN" sz="2700" dirty="0">
                <a:ea typeface="宋体" pitchFamily="2" charset="-122"/>
              </a:rPr>
            </a:br>
            <a:r>
              <a:rPr lang="en-US" altLang="zh-CN" sz="2700" dirty="0">
                <a:ea typeface="宋体" pitchFamily="2" charset="-122"/>
              </a:rPr>
              <a:t>unmodified </a:t>
            </a:r>
            <a:r>
              <a:rPr lang="en-US" altLang="zh-CN" sz="2700" dirty="0" err="1">
                <a:ea typeface="宋体" pitchFamily="2" charset="-122"/>
              </a:rPr>
              <a:t>Jikes</a:t>
            </a:r>
            <a:r>
              <a:rPr lang="en-US" altLang="zh-CN" sz="2700" dirty="0">
                <a:ea typeface="宋体" pitchFamily="2" charset="-122"/>
              </a:rPr>
              <a:t> RVM, </a:t>
            </a:r>
            <a:r>
              <a:rPr lang="en-US" altLang="zh-CN" sz="2700" dirty="0" err="1">
                <a:ea typeface="宋体" pitchFamily="2" charset="-122"/>
              </a:rPr>
              <a:t>JRockit</a:t>
            </a:r>
            <a:r>
              <a:rPr lang="en-US" altLang="zh-CN" sz="2700" dirty="0">
                <a:ea typeface="宋体" pitchFamily="2" charset="-122"/>
              </a:rPr>
              <a:t>, </a:t>
            </a:r>
            <a:r>
              <a:rPr lang="en-US" altLang="zh-CN" sz="2700" dirty="0" err="1">
                <a:ea typeface="宋体" pitchFamily="2" charset="-122"/>
              </a:rPr>
              <a:t>HotSpot</a:t>
            </a:r>
            <a:endParaRPr lang="en-US" altLang="zh-CN" sz="2700" dirty="0">
              <a:ea typeface="宋体" pitchFamily="2" charset="-122"/>
            </a:endParaRPr>
          </a:p>
          <a:p>
            <a:pPr lvl="2"/>
            <a:r>
              <a:rPr lang="en-US" altLang="zh-CN" sz="2000" dirty="0">
                <a:ea typeface="宋体" pitchFamily="2" charset="-122"/>
              </a:rPr>
              <a:t>GC:</a:t>
            </a:r>
            <a:r>
              <a:rPr lang="en-US" altLang="zh-CN" sz="2000" dirty="0">
                <a:solidFill>
                  <a:srgbClr val="5F5F5F"/>
                </a:solidFill>
                <a:ea typeface="宋体" pitchFamily="2" charset="-122"/>
              </a:rPr>
              <a:t> </a:t>
            </a:r>
            <a:r>
              <a:rPr lang="en-US" altLang="zh-CN" sz="2000" dirty="0" err="1">
                <a:solidFill>
                  <a:srgbClr val="5F5F5F"/>
                </a:solidFill>
                <a:ea typeface="宋体" pitchFamily="2" charset="-122"/>
              </a:rPr>
              <a:t>GenCopy</a:t>
            </a:r>
            <a:r>
              <a:rPr lang="en-US" altLang="zh-CN" sz="2000" dirty="0">
                <a:solidFill>
                  <a:srgbClr val="5F5F5F"/>
                </a:solidFill>
                <a:ea typeface="宋体" pitchFamily="2" charset="-122"/>
              </a:rPr>
              <a:t>, </a:t>
            </a:r>
            <a:r>
              <a:rPr lang="en-US" altLang="zh-CN" sz="2000" dirty="0" err="1">
                <a:solidFill>
                  <a:srgbClr val="5F5F5F"/>
                </a:solidFill>
                <a:ea typeface="宋体" pitchFamily="2" charset="-122"/>
              </a:rPr>
              <a:t>CopyMS</a:t>
            </a:r>
            <a:r>
              <a:rPr lang="en-US" altLang="zh-CN" sz="2000" dirty="0">
                <a:solidFill>
                  <a:srgbClr val="5F5F5F"/>
                </a:solidFill>
                <a:ea typeface="宋体" pitchFamily="2" charset="-122"/>
              </a:rPr>
              <a:t>, </a:t>
            </a:r>
            <a:r>
              <a:rPr lang="en-US" altLang="zh-CN" sz="2000" dirty="0">
                <a:ea typeface="宋体" pitchFamily="2" charset="-122"/>
              </a:rPr>
              <a:t>MS, </a:t>
            </a:r>
            <a:r>
              <a:rPr lang="en-US" altLang="zh-CN" sz="2000" dirty="0" err="1">
                <a:ea typeface="宋体" pitchFamily="2" charset="-122"/>
              </a:rPr>
              <a:t>SemiSpace</a:t>
            </a:r>
            <a:r>
              <a:rPr lang="en-US" altLang="zh-CN" sz="2000" dirty="0">
                <a:ea typeface="宋体" pitchFamily="2" charset="-122"/>
              </a:rPr>
              <a:t>, </a:t>
            </a:r>
            <a:r>
              <a:rPr lang="en-US" altLang="zh-CN" sz="2000" dirty="0" err="1">
                <a:ea typeface="宋体" pitchFamily="2" charset="-122"/>
              </a:rPr>
              <a:t>GenMS</a:t>
            </a:r>
            <a:endParaRPr lang="en-US" altLang="zh-CN" sz="2000" dirty="0">
              <a:ea typeface="宋体" pitchFamily="2" charset="-122"/>
            </a:endParaRPr>
          </a:p>
          <a:p>
            <a:pPr lvl="2"/>
            <a:r>
              <a:rPr lang="en-US" altLang="zh-CN" sz="2100" dirty="0">
                <a:ea typeface="宋体" pitchFamily="2" charset="-122"/>
              </a:rPr>
              <a:t>SPECjvm98, </a:t>
            </a:r>
            <a:r>
              <a:rPr lang="en-US" altLang="zh-CN" sz="2100" dirty="0" err="1">
                <a:ea typeface="宋体" pitchFamily="2" charset="-122"/>
              </a:rPr>
              <a:t>DaCapo</a:t>
            </a:r>
            <a:r>
              <a:rPr lang="en-US" altLang="zh-CN" sz="2100" dirty="0">
                <a:ea typeface="宋体" pitchFamily="2" charset="-122"/>
              </a:rPr>
              <a:t>, </a:t>
            </a:r>
            <a:r>
              <a:rPr lang="en-US" altLang="zh-CN" sz="2100" dirty="0" err="1">
                <a:ea typeface="宋体" pitchFamily="2" charset="-122"/>
              </a:rPr>
              <a:t>SPECjbb</a:t>
            </a:r>
            <a:r>
              <a:rPr lang="en-US" altLang="zh-CN" sz="2100" dirty="0">
                <a:ea typeface="宋体" pitchFamily="2" charset="-122"/>
              </a:rPr>
              <a:t>, </a:t>
            </a:r>
            <a:r>
              <a:rPr lang="en-US" altLang="zh-CN" sz="2100" dirty="0" err="1">
                <a:ea typeface="宋体" pitchFamily="2" charset="-122"/>
              </a:rPr>
              <a:t>ipsixql</a:t>
            </a:r>
            <a:r>
              <a:rPr lang="en-US" altLang="zh-CN" sz="2100" dirty="0">
                <a:ea typeface="宋体" pitchFamily="2" charset="-122"/>
              </a:rPr>
              <a:t> + SPEC2000</a:t>
            </a:r>
          </a:p>
          <a:p>
            <a:r>
              <a:rPr lang="en-US" altLang="zh-CN" sz="3000" dirty="0">
                <a:ea typeface="宋体" pitchFamily="2" charset="-122"/>
              </a:rPr>
              <a:t>Experiments:</a:t>
            </a:r>
          </a:p>
          <a:p>
            <a:pPr lvl="1"/>
            <a:r>
              <a:rPr lang="en-US" altLang="zh-CN" sz="2600" b="1" dirty="0">
                <a:ea typeface="宋体" pitchFamily="2" charset="-122"/>
              </a:rPr>
              <a:t>Dynamic</a:t>
            </a:r>
            <a:r>
              <a:rPr lang="en-US" altLang="zh-CN" sz="2600" dirty="0">
                <a:ea typeface="宋体" pitchFamily="2" charset="-122"/>
              </a:rPr>
              <a:t> memory pressure</a:t>
            </a:r>
          </a:p>
          <a:p>
            <a:pPr lvl="1"/>
            <a:r>
              <a:rPr lang="en-US" altLang="zh-CN" sz="2600" dirty="0">
                <a:ea typeface="宋体" pitchFamily="2" charset="-122"/>
              </a:rPr>
              <a:t>Overhead w/o memory pressure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64C10-DE77-4DF5-A553-413B36B547A3}" type="slidenum">
              <a:rPr lang="en-US"/>
              <a:pPr/>
              <a:t>29</a:t>
            </a:fld>
            <a:endParaRPr lang="en-US"/>
          </a:p>
        </p:txBody>
      </p:sp>
      <p:grpSp>
        <p:nvGrpSpPr>
          <p:cNvPr id="2" name="Group 404"/>
          <p:cNvGrpSpPr>
            <a:grpSpLocks/>
          </p:cNvGrpSpPr>
          <p:nvPr/>
        </p:nvGrpSpPr>
        <p:grpSpPr bwMode="auto">
          <a:xfrm>
            <a:off x="460376" y="918482"/>
            <a:ext cx="8210902" cy="5657171"/>
            <a:chOff x="261" y="540"/>
            <a:chExt cx="4655" cy="3326"/>
          </a:xfrm>
        </p:grpSpPr>
        <p:sp>
          <p:nvSpPr>
            <p:cNvPr id="931024" name="Text Box 208" descr="White marble"/>
            <p:cNvSpPr txBox="1">
              <a:spLocks noChangeArrowheads="1"/>
            </p:cNvSpPr>
            <p:nvPr/>
          </p:nvSpPr>
          <p:spPr bwMode="auto">
            <a:xfrm>
              <a:off x="1165" y="3613"/>
              <a:ext cx="3290" cy="25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200" dirty="0">
                  <a:ea typeface="宋体" pitchFamily="2" charset="-122"/>
                </a:rPr>
                <a:t>Elapsed Time (seconds)</a:t>
              </a:r>
              <a:endParaRPr lang="en-US" sz="2200" dirty="0"/>
            </a:p>
          </p:txBody>
        </p:sp>
        <p:grpSp>
          <p:nvGrpSpPr>
            <p:cNvPr id="3" name="Group 210"/>
            <p:cNvGrpSpPr>
              <a:grpSpLocks/>
            </p:cNvGrpSpPr>
            <p:nvPr/>
          </p:nvGrpSpPr>
          <p:grpSpPr bwMode="auto">
            <a:xfrm>
              <a:off x="261" y="540"/>
              <a:ext cx="4655" cy="3121"/>
              <a:chOff x="261" y="540"/>
              <a:chExt cx="4655" cy="3121"/>
            </a:xfrm>
          </p:grpSpPr>
          <p:sp>
            <p:nvSpPr>
              <p:cNvPr id="930822" name="Line 6"/>
              <p:cNvSpPr>
                <a:spLocks noChangeShapeType="1"/>
              </p:cNvSpPr>
              <p:nvPr/>
            </p:nvSpPr>
            <p:spPr bwMode="auto">
              <a:xfrm>
                <a:off x="915" y="3425"/>
                <a:ext cx="57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23" name="Line 7"/>
              <p:cNvSpPr>
                <a:spLocks noChangeShapeType="1"/>
              </p:cNvSpPr>
              <p:nvPr/>
            </p:nvSpPr>
            <p:spPr bwMode="auto">
              <a:xfrm flipH="1">
                <a:off x="4734" y="3425"/>
                <a:ext cx="58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24" name="Freeform 8"/>
              <p:cNvSpPr>
                <a:spLocks noEditPoints="1"/>
              </p:cNvSpPr>
              <p:nvPr/>
            </p:nvSpPr>
            <p:spPr bwMode="auto">
              <a:xfrm>
                <a:off x="766" y="3372"/>
                <a:ext cx="63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0" y="24"/>
                  </a:cxn>
                  <a:cxn ang="0">
                    <a:pos x="5" y="15"/>
                  </a:cxn>
                  <a:cxn ang="0">
                    <a:pos x="10" y="5"/>
                  </a:cxn>
                  <a:cxn ang="0">
                    <a:pos x="20" y="0"/>
                  </a:cxn>
                  <a:cxn ang="0">
                    <a:pos x="29" y="0"/>
                  </a:cxn>
                  <a:cxn ang="0">
                    <a:pos x="39" y="0"/>
                  </a:cxn>
                  <a:cxn ang="0">
                    <a:pos x="44" y="5"/>
                  </a:cxn>
                  <a:cxn ang="0">
                    <a:pos x="48" y="10"/>
                  </a:cxn>
                  <a:cxn ang="0">
                    <a:pos x="53" y="15"/>
                  </a:cxn>
                  <a:cxn ang="0">
                    <a:pos x="58" y="19"/>
                  </a:cxn>
                  <a:cxn ang="0">
                    <a:pos x="58" y="29"/>
                  </a:cxn>
                  <a:cxn ang="0">
                    <a:pos x="63" y="39"/>
                  </a:cxn>
                  <a:cxn ang="0">
                    <a:pos x="63" y="48"/>
                  </a:cxn>
                  <a:cxn ang="0">
                    <a:pos x="58" y="67"/>
                  </a:cxn>
                  <a:cxn ang="0">
                    <a:pos x="58" y="77"/>
                  </a:cxn>
                  <a:cxn ang="0">
                    <a:pos x="53" y="86"/>
                  </a:cxn>
                  <a:cxn ang="0">
                    <a:pos x="48" y="96"/>
                  </a:cxn>
                  <a:cxn ang="0">
                    <a:pos x="39" y="96"/>
                  </a:cxn>
                  <a:cxn ang="0">
                    <a:pos x="29" y="101"/>
                  </a:cxn>
                  <a:cxn ang="0">
                    <a:pos x="15" y="96"/>
                  </a:cxn>
                  <a:cxn ang="0">
                    <a:pos x="5" y="91"/>
                  </a:cxn>
                  <a:cxn ang="0">
                    <a:pos x="0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0" y="48"/>
                  </a:cxn>
                  <a:cxn ang="0">
                    <a:pos x="10" y="63"/>
                  </a:cxn>
                  <a:cxn ang="0">
                    <a:pos x="15" y="72"/>
                  </a:cxn>
                  <a:cxn ang="0">
                    <a:pos x="15" y="82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9" y="86"/>
                  </a:cxn>
                  <a:cxn ang="0">
                    <a:pos x="44" y="82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48" y="48"/>
                  </a:cxn>
                  <a:cxn ang="0">
                    <a:pos x="48" y="39"/>
                  </a:cxn>
                  <a:cxn ang="0">
                    <a:pos x="48" y="29"/>
                  </a:cxn>
                  <a:cxn ang="0">
                    <a:pos x="44" y="19"/>
                  </a:cxn>
                  <a:cxn ang="0">
                    <a:pos x="39" y="15"/>
                  </a:cxn>
                  <a:cxn ang="0">
                    <a:pos x="29" y="15"/>
                  </a:cxn>
                  <a:cxn ang="0">
                    <a:pos x="24" y="15"/>
                  </a:cxn>
                  <a:cxn ang="0">
                    <a:pos x="15" y="19"/>
                  </a:cxn>
                  <a:cxn ang="0">
                    <a:pos x="15" y="24"/>
                  </a:cxn>
                  <a:cxn ang="0">
                    <a:pos x="10" y="39"/>
                  </a:cxn>
                  <a:cxn ang="0">
                    <a:pos x="10" y="48"/>
                  </a:cxn>
                </a:cxnLst>
                <a:rect l="0" t="0" r="r" b="b"/>
                <a:pathLst>
                  <a:path w="63" h="101">
                    <a:moveTo>
                      <a:pt x="0" y="48"/>
                    </a:moveTo>
                    <a:lnTo>
                      <a:pt x="0" y="34"/>
                    </a:lnTo>
                    <a:lnTo>
                      <a:pt x="0" y="24"/>
                    </a:lnTo>
                    <a:lnTo>
                      <a:pt x="5" y="15"/>
                    </a:lnTo>
                    <a:lnTo>
                      <a:pt x="10" y="5"/>
                    </a:lnTo>
                    <a:lnTo>
                      <a:pt x="20" y="0"/>
                    </a:lnTo>
                    <a:lnTo>
                      <a:pt x="29" y="0"/>
                    </a:lnTo>
                    <a:lnTo>
                      <a:pt x="39" y="0"/>
                    </a:lnTo>
                    <a:lnTo>
                      <a:pt x="44" y="5"/>
                    </a:lnTo>
                    <a:lnTo>
                      <a:pt x="48" y="10"/>
                    </a:lnTo>
                    <a:lnTo>
                      <a:pt x="53" y="15"/>
                    </a:lnTo>
                    <a:lnTo>
                      <a:pt x="58" y="19"/>
                    </a:lnTo>
                    <a:lnTo>
                      <a:pt x="58" y="29"/>
                    </a:lnTo>
                    <a:lnTo>
                      <a:pt x="63" y="39"/>
                    </a:lnTo>
                    <a:lnTo>
                      <a:pt x="63" y="48"/>
                    </a:lnTo>
                    <a:lnTo>
                      <a:pt x="58" y="67"/>
                    </a:lnTo>
                    <a:lnTo>
                      <a:pt x="58" y="77"/>
                    </a:lnTo>
                    <a:lnTo>
                      <a:pt x="53" y="86"/>
                    </a:lnTo>
                    <a:lnTo>
                      <a:pt x="48" y="96"/>
                    </a:lnTo>
                    <a:lnTo>
                      <a:pt x="39" y="96"/>
                    </a:lnTo>
                    <a:lnTo>
                      <a:pt x="29" y="101"/>
                    </a:lnTo>
                    <a:lnTo>
                      <a:pt x="15" y="96"/>
                    </a:lnTo>
                    <a:lnTo>
                      <a:pt x="5" y="91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0" y="48"/>
                    </a:moveTo>
                    <a:lnTo>
                      <a:pt x="10" y="63"/>
                    </a:lnTo>
                    <a:lnTo>
                      <a:pt x="15" y="72"/>
                    </a:lnTo>
                    <a:lnTo>
                      <a:pt x="15" y="82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9" y="86"/>
                    </a:lnTo>
                    <a:lnTo>
                      <a:pt x="44" y="82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48" y="48"/>
                    </a:lnTo>
                    <a:lnTo>
                      <a:pt x="48" y="39"/>
                    </a:lnTo>
                    <a:lnTo>
                      <a:pt x="48" y="29"/>
                    </a:lnTo>
                    <a:lnTo>
                      <a:pt x="44" y="19"/>
                    </a:lnTo>
                    <a:lnTo>
                      <a:pt x="39" y="15"/>
                    </a:lnTo>
                    <a:lnTo>
                      <a:pt x="29" y="15"/>
                    </a:lnTo>
                    <a:lnTo>
                      <a:pt x="24" y="15"/>
                    </a:lnTo>
                    <a:lnTo>
                      <a:pt x="15" y="19"/>
                    </a:lnTo>
                    <a:lnTo>
                      <a:pt x="15" y="24"/>
                    </a:lnTo>
                    <a:lnTo>
                      <a:pt x="10" y="39"/>
                    </a:lnTo>
                    <a:lnTo>
                      <a:pt x="1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25" name="Line 9"/>
              <p:cNvSpPr>
                <a:spLocks noChangeShapeType="1"/>
              </p:cNvSpPr>
              <p:nvPr/>
            </p:nvSpPr>
            <p:spPr bwMode="auto">
              <a:xfrm>
                <a:off x="915" y="3052"/>
                <a:ext cx="57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26" name="Line 10"/>
              <p:cNvSpPr>
                <a:spLocks noChangeShapeType="1"/>
              </p:cNvSpPr>
              <p:nvPr/>
            </p:nvSpPr>
            <p:spPr bwMode="auto">
              <a:xfrm flipH="1">
                <a:off x="4734" y="3052"/>
                <a:ext cx="58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27" name="Freeform 11"/>
              <p:cNvSpPr>
                <a:spLocks/>
              </p:cNvSpPr>
              <p:nvPr/>
            </p:nvSpPr>
            <p:spPr bwMode="auto">
              <a:xfrm>
                <a:off x="613" y="2999"/>
                <a:ext cx="63" cy="100"/>
              </a:xfrm>
              <a:custGeom>
                <a:avLst/>
                <a:gdLst/>
                <a:ahLst/>
                <a:cxnLst>
                  <a:cxn ang="0">
                    <a:pos x="63" y="86"/>
                  </a:cxn>
                  <a:cxn ang="0">
                    <a:pos x="63" y="100"/>
                  </a:cxn>
                  <a:cxn ang="0">
                    <a:pos x="0" y="100"/>
                  </a:cxn>
                  <a:cxn ang="0">
                    <a:pos x="0" y="96"/>
                  </a:cxn>
                  <a:cxn ang="0">
                    <a:pos x="5" y="91"/>
                  </a:cxn>
                  <a:cxn ang="0">
                    <a:pos x="5" y="81"/>
                  </a:cxn>
                  <a:cxn ang="0">
                    <a:pos x="10" y="77"/>
                  </a:cxn>
                  <a:cxn ang="0">
                    <a:pos x="15" y="72"/>
                  </a:cxn>
                  <a:cxn ang="0">
                    <a:pos x="24" y="62"/>
                  </a:cxn>
                  <a:cxn ang="0">
                    <a:pos x="39" y="53"/>
                  </a:cxn>
                  <a:cxn ang="0">
                    <a:pos x="43" y="43"/>
                  </a:cxn>
                  <a:cxn ang="0">
                    <a:pos x="48" y="33"/>
                  </a:cxn>
                  <a:cxn ang="0">
                    <a:pos x="53" y="29"/>
                  </a:cxn>
                  <a:cxn ang="0">
                    <a:pos x="48" y="24"/>
                  </a:cxn>
                  <a:cxn ang="0">
                    <a:pos x="48" y="19"/>
                  </a:cxn>
                  <a:cxn ang="0">
                    <a:pos x="39" y="14"/>
                  </a:cxn>
                  <a:cxn ang="0">
                    <a:pos x="34" y="14"/>
                  </a:cxn>
                  <a:cxn ang="0">
                    <a:pos x="24" y="14"/>
                  </a:cxn>
                  <a:cxn ang="0">
                    <a:pos x="19" y="19"/>
                  </a:cxn>
                  <a:cxn ang="0">
                    <a:pos x="15" y="24"/>
                  </a:cxn>
                  <a:cxn ang="0">
                    <a:pos x="15" y="29"/>
                  </a:cxn>
                  <a:cxn ang="0">
                    <a:pos x="5" y="29"/>
                  </a:cxn>
                  <a:cxn ang="0">
                    <a:pos x="5" y="19"/>
                  </a:cxn>
                  <a:cxn ang="0">
                    <a:pos x="15" y="10"/>
                  </a:cxn>
                  <a:cxn ang="0">
                    <a:pos x="19" y="5"/>
                  </a:cxn>
                  <a:cxn ang="0">
                    <a:pos x="34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63" y="19"/>
                  </a:cxn>
                  <a:cxn ang="0">
                    <a:pos x="63" y="29"/>
                  </a:cxn>
                  <a:cxn ang="0">
                    <a:pos x="63" y="33"/>
                  </a:cxn>
                  <a:cxn ang="0">
                    <a:pos x="63" y="38"/>
                  </a:cxn>
                  <a:cxn ang="0">
                    <a:pos x="58" y="48"/>
                  </a:cxn>
                  <a:cxn ang="0">
                    <a:pos x="53" y="53"/>
                  </a:cxn>
                  <a:cxn ang="0">
                    <a:pos x="48" y="57"/>
                  </a:cxn>
                  <a:cxn ang="0">
                    <a:pos x="39" y="67"/>
                  </a:cxn>
                  <a:cxn ang="0">
                    <a:pos x="29" y="77"/>
                  </a:cxn>
                  <a:cxn ang="0">
                    <a:pos x="24" y="81"/>
                  </a:cxn>
                  <a:cxn ang="0">
                    <a:pos x="19" y="81"/>
                  </a:cxn>
                  <a:cxn ang="0">
                    <a:pos x="19" y="86"/>
                  </a:cxn>
                  <a:cxn ang="0">
                    <a:pos x="63" y="86"/>
                  </a:cxn>
                </a:cxnLst>
                <a:rect l="0" t="0" r="r" b="b"/>
                <a:pathLst>
                  <a:path w="63" h="100">
                    <a:moveTo>
                      <a:pt x="63" y="86"/>
                    </a:moveTo>
                    <a:lnTo>
                      <a:pt x="63" y="100"/>
                    </a:lnTo>
                    <a:lnTo>
                      <a:pt x="0" y="100"/>
                    </a:lnTo>
                    <a:lnTo>
                      <a:pt x="0" y="96"/>
                    </a:lnTo>
                    <a:lnTo>
                      <a:pt x="5" y="91"/>
                    </a:lnTo>
                    <a:lnTo>
                      <a:pt x="5" y="81"/>
                    </a:lnTo>
                    <a:lnTo>
                      <a:pt x="10" y="77"/>
                    </a:lnTo>
                    <a:lnTo>
                      <a:pt x="15" y="72"/>
                    </a:lnTo>
                    <a:lnTo>
                      <a:pt x="24" y="62"/>
                    </a:lnTo>
                    <a:lnTo>
                      <a:pt x="39" y="53"/>
                    </a:lnTo>
                    <a:lnTo>
                      <a:pt x="43" y="43"/>
                    </a:lnTo>
                    <a:lnTo>
                      <a:pt x="48" y="33"/>
                    </a:lnTo>
                    <a:lnTo>
                      <a:pt x="53" y="29"/>
                    </a:lnTo>
                    <a:lnTo>
                      <a:pt x="48" y="24"/>
                    </a:lnTo>
                    <a:lnTo>
                      <a:pt x="48" y="19"/>
                    </a:lnTo>
                    <a:lnTo>
                      <a:pt x="39" y="14"/>
                    </a:lnTo>
                    <a:lnTo>
                      <a:pt x="34" y="14"/>
                    </a:lnTo>
                    <a:lnTo>
                      <a:pt x="24" y="14"/>
                    </a:lnTo>
                    <a:lnTo>
                      <a:pt x="19" y="19"/>
                    </a:lnTo>
                    <a:lnTo>
                      <a:pt x="15" y="24"/>
                    </a:lnTo>
                    <a:lnTo>
                      <a:pt x="15" y="29"/>
                    </a:lnTo>
                    <a:lnTo>
                      <a:pt x="5" y="29"/>
                    </a:lnTo>
                    <a:lnTo>
                      <a:pt x="5" y="19"/>
                    </a:lnTo>
                    <a:lnTo>
                      <a:pt x="15" y="10"/>
                    </a:lnTo>
                    <a:lnTo>
                      <a:pt x="19" y="5"/>
                    </a:lnTo>
                    <a:lnTo>
                      <a:pt x="34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63" y="19"/>
                    </a:lnTo>
                    <a:lnTo>
                      <a:pt x="63" y="29"/>
                    </a:lnTo>
                    <a:lnTo>
                      <a:pt x="63" y="33"/>
                    </a:lnTo>
                    <a:lnTo>
                      <a:pt x="63" y="38"/>
                    </a:lnTo>
                    <a:lnTo>
                      <a:pt x="58" y="48"/>
                    </a:lnTo>
                    <a:lnTo>
                      <a:pt x="53" y="53"/>
                    </a:lnTo>
                    <a:lnTo>
                      <a:pt x="48" y="57"/>
                    </a:lnTo>
                    <a:lnTo>
                      <a:pt x="39" y="67"/>
                    </a:lnTo>
                    <a:lnTo>
                      <a:pt x="29" y="77"/>
                    </a:lnTo>
                    <a:lnTo>
                      <a:pt x="24" y="81"/>
                    </a:lnTo>
                    <a:lnTo>
                      <a:pt x="19" y="81"/>
                    </a:lnTo>
                    <a:lnTo>
                      <a:pt x="19" y="86"/>
                    </a:lnTo>
                    <a:lnTo>
                      <a:pt x="63" y="8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28" name="Freeform 12"/>
              <p:cNvSpPr>
                <a:spLocks noEditPoints="1"/>
              </p:cNvSpPr>
              <p:nvPr/>
            </p:nvSpPr>
            <p:spPr bwMode="auto">
              <a:xfrm>
                <a:off x="690" y="2999"/>
                <a:ext cx="62" cy="100"/>
              </a:xfrm>
              <a:custGeom>
                <a:avLst/>
                <a:gdLst/>
                <a:ahLst/>
                <a:cxnLst>
                  <a:cxn ang="0">
                    <a:pos x="0" y="53"/>
                  </a:cxn>
                  <a:cxn ang="0">
                    <a:pos x="0" y="33"/>
                  </a:cxn>
                  <a:cxn ang="0">
                    <a:pos x="5" y="24"/>
                  </a:cxn>
                  <a:cxn ang="0">
                    <a:pos x="9" y="14"/>
                  </a:cxn>
                  <a:cxn ang="0">
                    <a:pos x="14" y="10"/>
                  </a:cxn>
                  <a:cxn ang="0">
                    <a:pos x="24" y="5"/>
                  </a:cxn>
                  <a:cxn ang="0">
                    <a:pos x="33" y="0"/>
                  </a:cxn>
                  <a:cxn ang="0">
                    <a:pos x="38" y="5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7" y="14"/>
                  </a:cxn>
                  <a:cxn ang="0">
                    <a:pos x="57" y="19"/>
                  </a:cxn>
                  <a:cxn ang="0">
                    <a:pos x="62" y="29"/>
                  </a:cxn>
                  <a:cxn ang="0">
                    <a:pos x="62" y="38"/>
                  </a:cxn>
                  <a:cxn ang="0">
                    <a:pos x="62" y="53"/>
                  </a:cxn>
                  <a:cxn ang="0">
                    <a:pos x="62" y="67"/>
                  </a:cxn>
                  <a:cxn ang="0">
                    <a:pos x="57" y="77"/>
                  </a:cxn>
                  <a:cxn ang="0">
                    <a:pos x="57" y="86"/>
                  </a:cxn>
                  <a:cxn ang="0">
                    <a:pos x="48" y="96"/>
                  </a:cxn>
                  <a:cxn ang="0">
                    <a:pos x="43" y="100"/>
                  </a:cxn>
                  <a:cxn ang="0">
                    <a:pos x="33" y="100"/>
                  </a:cxn>
                  <a:cxn ang="0">
                    <a:pos x="19" y="96"/>
                  </a:cxn>
                  <a:cxn ang="0">
                    <a:pos x="9" y="91"/>
                  </a:cxn>
                  <a:cxn ang="0">
                    <a:pos x="5" y="81"/>
                  </a:cxn>
                  <a:cxn ang="0">
                    <a:pos x="0" y="67"/>
                  </a:cxn>
                  <a:cxn ang="0">
                    <a:pos x="0" y="53"/>
                  </a:cxn>
                  <a:cxn ang="0">
                    <a:pos x="14" y="53"/>
                  </a:cxn>
                  <a:cxn ang="0">
                    <a:pos x="14" y="67"/>
                  </a:cxn>
                  <a:cxn ang="0">
                    <a:pos x="14" y="77"/>
                  </a:cxn>
                  <a:cxn ang="0">
                    <a:pos x="19" y="81"/>
                  </a:cxn>
                  <a:cxn ang="0">
                    <a:pos x="24" y="86"/>
                  </a:cxn>
                  <a:cxn ang="0">
                    <a:pos x="33" y="86"/>
                  </a:cxn>
                  <a:cxn ang="0">
                    <a:pos x="38" y="86"/>
                  </a:cxn>
                  <a:cxn ang="0">
                    <a:pos x="43" y="81"/>
                  </a:cxn>
                  <a:cxn ang="0">
                    <a:pos x="48" y="77"/>
                  </a:cxn>
                  <a:cxn ang="0">
                    <a:pos x="48" y="62"/>
                  </a:cxn>
                  <a:cxn ang="0">
                    <a:pos x="53" y="53"/>
                  </a:cxn>
                  <a:cxn ang="0">
                    <a:pos x="48" y="38"/>
                  </a:cxn>
                  <a:cxn ang="0">
                    <a:pos x="48" y="29"/>
                  </a:cxn>
                  <a:cxn ang="0">
                    <a:pos x="43" y="19"/>
                  </a:cxn>
                  <a:cxn ang="0">
                    <a:pos x="38" y="14"/>
                  </a:cxn>
                  <a:cxn ang="0">
                    <a:pos x="33" y="14"/>
                  </a:cxn>
                  <a:cxn ang="0">
                    <a:pos x="24" y="14"/>
                  </a:cxn>
                  <a:cxn ang="0">
                    <a:pos x="19" y="19"/>
                  </a:cxn>
                  <a:cxn ang="0">
                    <a:pos x="14" y="29"/>
                  </a:cxn>
                  <a:cxn ang="0">
                    <a:pos x="14" y="38"/>
                  </a:cxn>
                  <a:cxn ang="0">
                    <a:pos x="14" y="53"/>
                  </a:cxn>
                </a:cxnLst>
                <a:rect l="0" t="0" r="r" b="b"/>
                <a:pathLst>
                  <a:path w="62" h="100">
                    <a:moveTo>
                      <a:pt x="0" y="53"/>
                    </a:moveTo>
                    <a:lnTo>
                      <a:pt x="0" y="33"/>
                    </a:lnTo>
                    <a:lnTo>
                      <a:pt x="5" y="24"/>
                    </a:lnTo>
                    <a:lnTo>
                      <a:pt x="9" y="14"/>
                    </a:lnTo>
                    <a:lnTo>
                      <a:pt x="14" y="10"/>
                    </a:lnTo>
                    <a:lnTo>
                      <a:pt x="24" y="5"/>
                    </a:lnTo>
                    <a:lnTo>
                      <a:pt x="33" y="0"/>
                    </a:lnTo>
                    <a:lnTo>
                      <a:pt x="38" y="5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7" y="14"/>
                    </a:lnTo>
                    <a:lnTo>
                      <a:pt x="57" y="19"/>
                    </a:lnTo>
                    <a:lnTo>
                      <a:pt x="62" y="29"/>
                    </a:lnTo>
                    <a:lnTo>
                      <a:pt x="62" y="38"/>
                    </a:lnTo>
                    <a:lnTo>
                      <a:pt x="62" y="53"/>
                    </a:lnTo>
                    <a:lnTo>
                      <a:pt x="62" y="67"/>
                    </a:lnTo>
                    <a:lnTo>
                      <a:pt x="57" y="77"/>
                    </a:lnTo>
                    <a:lnTo>
                      <a:pt x="57" y="86"/>
                    </a:lnTo>
                    <a:lnTo>
                      <a:pt x="48" y="96"/>
                    </a:lnTo>
                    <a:lnTo>
                      <a:pt x="43" y="100"/>
                    </a:lnTo>
                    <a:lnTo>
                      <a:pt x="33" y="100"/>
                    </a:lnTo>
                    <a:lnTo>
                      <a:pt x="19" y="96"/>
                    </a:lnTo>
                    <a:lnTo>
                      <a:pt x="9" y="91"/>
                    </a:lnTo>
                    <a:lnTo>
                      <a:pt x="5" y="81"/>
                    </a:lnTo>
                    <a:lnTo>
                      <a:pt x="0" y="67"/>
                    </a:lnTo>
                    <a:lnTo>
                      <a:pt x="0" y="53"/>
                    </a:lnTo>
                    <a:close/>
                    <a:moveTo>
                      <a:pt x="14" y="53"/>
                    </a:moveTo>
                    <a:lnTo>
                      <a:pt x="14" y="67"/>
                    </a:lnTo>
                    <a:lnTo>
                      <a:pt x="14" y="77"/>
                    </a:lnTo>
                    <a:lnTo>
                      <a:pt x="19" y="81"/>
                    </a:lnTo>
                    <a:lnTo>
                      <a:pt x="24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3" y="81"/>
                    </a:lnTo>
                    <a:lnTo>
                      <a:pt x="48" y="77"/>
                    </a:lnTo>
                    <a:lnTo>
                      <a:pt x="48" y="62"/>
                    </a:lnTo>
                    <a:lnTo>
                      <a:pt x="53" y="53"/>
                    </a:lnTo>
                    <a:lnTo>
                      <a:pt x="48" y="38"/>
                    </a:lnTo>
                    <a:lnTo>
                      <a:pt x="48" y="29"/>
                    </a:lnTo>
                    <a:lnTo>
                      <a:pt x="43" y="19"/>
                    </a:lnTo>
                    <a:lnTo>
                      <a:pt x="38" y="14"/>
                    </a:lnTo>
                    <a:lnTo>
                      <a:pt x="33" y="14"/>
                    </a:lnTo>
                    <a:lnTo>
                      <a:pt x="24" y="14"/>
                    </a:lnTo>
                    <a:lnTo>
                      <a:pt x="19" y="19"/>
                    </a:lnTo>
                    <a:lnTo>
                      <a:pt x="14" y="29"/>
                    </a:lnTo>
                    <a:lnTo>
                      <a:pt x="14" y="38"/>
                    </a:lnTo>
                    <a:lnTo>
                      <a:pt x="14" y="53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29" name="Freeform 13"/>
              <p:cNvSpPr>
                <a:spLocks noEditPoints="1"/>
              </p:cNvSpPr>
              <p:nvPr/>
            </p:nvSpPr>
            <p:spPr bwMode="auto">
              <a:xfrm>
                <a:off x="766" y="2999"/>
                <a:ext cx="63" cy="100"/>
              </a:xfrm>
              <a:custGeom>
                <a:avLst/>
                <a:gdLst/>
                <a:ahLst/>
                <a:cxnLst>
                  <a:cxn ang="0">
                    <a:pos x="0" y="53"/>
                  </a:cxn>
                  <a:cxn ang="0">
                    <a:pos x="0" y="33"/>
                  </a:cxn>
                  <a:cxn ang="0">
                    <a:pos x="0" y="24"/>
                  </a:cxn>
                  <a:cxn ang="0">
                    <a:pos x="5" y="14"/>
                  </a:cxn>
                  <a:cxn ang="0">
                    <a:pos x="10" y="10"/>
                  </a:cxn>
                  <a:cxn ang="0">
                    <a:pos x="20" y="5"/>
                  </a:cxn>
                  <a:cxn ang="0">
                    <a:pos x="29" y="0"/>
                  </a:cxn>
                  <a:cxn ang="0">
                    <a:pos x="39" y="5"/>
                  </a:cxn>
                  <a:cxn ang="0">
                    <a:pos x="44" y="5"/>
                  </a:cxn>
                  <a:cxn ang="0">
                    <a:pos x="48" y="10"/>
                  </a:cxn>
                  <a:cxn ang="0">
                    <a:pos x="53" y="14"/>
                  </a:cxn>
                  <a:cxn ang="0">
                    <a:pos x="58" y="19"/>
                  </a:cxn>
                  <a:cxn ang="0">
                    <a:pos x="58" y="29"/>
                  </a:cxn>
                  <a:cxn ang="0">
                    <a:pos x="63" y="38"/>
                  </a:cxn>
                  <a:cxn ang="0">
                    <a:pos x="63" y="53"/>
                  </a:cxn>
                  <a:cxn ang="0">
                    <a:pos x="58" y="67"/>
                  </a:cxn>
                  <a:cxn ang="0">
                    <a:pos x="58" y="77"/>
                  </a:cxn>
                  <a:cxn ang="0">
                    <a:pos x="53" y="86"/>
                  </a:cxn>
                  <a:cxn ang="0">
                    <a:pos x="48" y="96"/>
                  </a:cxn>
                  <a:cxn ang="0">
                    <a:pos x="39" y="100"/>
                  </a:cxn>
                  <a:cxn ang="0">
                    <a:pos x="29" y="100"/>
                  </a:cxn>
                  <a:cxn ang="0">
                    <a:pos x="15" y="96"/>
                  </a:cxn>
                  <a:cxn ang="0">
                    <a:pos x="5" y="91"/>
                  </a:cxn>
                  <a:cxn ang="0">
                    <a:pos x="0" y="81"/>
                  </a:cxn>
                  <a:cxn ang="0">
                    <a:pos x="0" y="67"/>
                  </a:cxn>
                  <a:cxn ang="0">
                    <a:pos x="0" y="53"/>
                  </a:cxn>
                  <a:cxn ang="0">
                    <a:pos x="10" y="53"/>
                  </a:cxn>
                  <a:cxn ang="0">
                    <a:pos x="10" y="67"/>
                  </a:cxn>
                  <a:cxn ang="0">
                    <a:pos x="15" y="77"/>
                  </a:cxn>
                  <a:cxn ang="0">
                    <a:pos x="15" y="81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9" y="86"/>
                  </a:cxn>
                  <a:cxn ang="0">
                    <a:pos x="44" y="81"/>
                  </a:cxn>
                  <a:cxn ang="0">
                    <a:pos x="48" y="77"/>
                  </a:cxn>
                  <a:cxn ang="0">
                    <a:pos x="48" y="62"/>
                  </a:cxn>
                  <a:cxn ang="0">
                    <a:pos x="48" y="53"/>
                  </a:cxn>
                  <a:cxn ang="0">
                    <a:pos x="48" y="38"/>
                  </a:cxn>
                  <a:cxn ang="0">
                    <a:pos x="48" y="29"/>
                  </a:cxn>
                  <a:cxn ang="0">
                    <a:pos x="44" y="19"/>
                  </a:cxn>
                  <a:cxn ang="0">
                    <a:pos x="39" y="14"/>
                  </a:cxn>
                  <a:cxn ang="0">
                    <a:pos x="29" y="14"/>
                  </a:cxn>
                  <a:cxn ang="0">
                    <a:pos x="24" y="14"/>
                  </a:cxn>
                  <a:cxn ang="0">
                    <a:pos x="15" y="19"/>
                  </a:cxn>
                  <a:cxn ang="0">
                    <a:pos x="15" y="29"/>
                  </a:cxn>
                  <a:cxn ang="0">
                    <a:pos x="10" y="38"/>
                  </a:cxn>
                  <a:cxn ang="0">
                    <a:pos x="10" y="53"/>
                  </a:cxn>
                </a:cxnLst>
                <a:rect l="0" t="0" r="r" b="b"/>
                <a:pathLst>
                  <a:path w="63" h="100">
                    <a:moveTo>
                      <a:pt x="0" y="53"/>
                    </a:moveTo>
                    <a:lnTo>
                      <a:pt x="0" y="33"/>
                    </a:lnTo>
                    <a:lnTo>
                      <a:pt x="0" y="24"/>
                    </a:lnTo>
                    <a:lnTo>
                      <a:pt x="5" y="14"/>
                    </a:lnTo>
                    <a:lnTo>
                      <a:pt x="10" y="10"/>
                    </a:lnTo>
                    <a:lnTo>
                      <a:pt x="20" y="5"/>
                    </a:lnTo>
                    <a:lnTo>
                      <a:pt x="29" y="0"/>
                    </a:lnTo>
                    <a:lnTo>
                      <a:pt x="39" y="5"/>
                    </a:lnTo>
                    <a:lnTo>
                      <a:pt x="44" y="5"/>
                    </a:lnTo>
                    <a:lnTo>
                      <a:pt x="48" y="10"/>
                    </a:lnTo>
                    <a:lnTo>
                      <a:pt x="53" y="14"/>
                    </a:lnTo>
                    <a:lnTo>
                      <a:pt x="58" y="19"/>
                    </a:lnTo>
                    <a:lnTo>
                      <a:pt x="58" y="29"/>
                    </a:lnTo>
                    <a:lnTo>
                      <a:pt x="63" y="38"/>
                    </a:lnTo>
                    <a:lnTo>
                      <a:pt x="63" y="53"/>
                    </a:lnTo>
                    <a:lnTo>
                      <a:pt x="58" y="67"/>
                    </a:lnTo>
                    <a:lnTo>
                      <a:pt x="58" y="77"/>
                    </a:lnTo>
                    <a:lnTo>
                      <a:pt x="53" y="86"/>
                    </a:lnTo>
                    <a:lnTo>
                      <a:pt x="48" y="96"/>
                    </a:lnTo>
                    <a:lnTo>
                      <a:pt x="39" y="100"/>
                    </a:lnTo>
                    <a:lnTo>
                      <a:pt x="29" y="100"/>
                    </a:lnTo>
                    <a:lnTo>
                      <a:pt x="15" y="96"/>
                    </a:lnTo>
                    <a:lnTo>
                      <a:pt x="5" y="91"/>
                    </a:lnTo>
                    <a:lnTo>
                      <a:pt x="0" y="81"/>
                    </a:lnTo>
                    <a:lnTo>
                      <a:pt x="0" y="67"/>
                    </a:lnTo>
                    <a:lnTo>
                      <a:pt x="0" y="53"/>
                    </a:lnTo>
                    <a:close/>
                    <a:moveTo>
                      <a:pt x="10" y="53"/>
                    </a:moveTo>
                    <a:lnTo>
                      <a:pt x="10" y="67"/>
                    </a:lnTo>
                    <a:lnTo>
                      <a:pt x="15" y="77"/>
                    </a:lnTo>
                    <a:lnTo>
                      <a:pt x="15" y="81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9" y="86"/>
                    </a:lnTo>
                    <a:lnTo>
                      <a:pt x="44" y="81"/>
                    </a:lnTo>
                    <a:lnTo>
                      <a:pt x="48" y="77"/>
                    </a:lnTo>
                    <a:lnTo>
                      <a:pt x="48" y="62"/>
                    </a:lnTo>
                    <a:lnTo>
                      <a:pt x="48" y="53"/>
                    </a:lnTo>
                    <a:lnTo>
                      <a:pt x="48" y="38"/>
                    </a:lnTo>
                    <a:lnTo>
                      <a:pt x="48" y="29"/>
                    </a:lnTo>
                    <a:lnTo>
                      <a:pt x="44" y="19"/>
                    </a:lnTo>
                    <a:lnTo>
                      <a:pt x="39" y="14"/>
                    </a:lnTo>
                    <a:lnTo>
                      <a:pt x="29" y="14"/>
                    </a:lnTo>
                    <a:lnTo>
                      <a:pt x="24" y="14"/>
                    </a:lnTo>
                    <a:lnTo>
                      <a:pt x="15" y="19"/>
                    </a:lnTo>
                    <a:lnTo>
                      <a:pt x="15" y="29"/>
                    </a:lnTo>
                    <a:lnTo>
                      <a:pt x="10" y="38"/>
                    </a:lnTo>
                    <a:lnTo>
                      <a:pt x="10" y="53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30" name="Line 14"/>
              <p:cNvSpPr>
                <a:spLocks noChangeShapeType="1"/>
              </p:cNvSpPr>
              <p:nvPr/>
            </p:nvSpPr>
            <p:spPr bwMode="auto">
              <a:xfrm>
                <a:off x="915" y="2678"/>
                <a:ext cx="57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31" name="Line 15"/>
              <p:cNvSpPr>
                <a:spLocks noChangeShapeType="1"/>
              </p:cNvSpPr>
              <p:nvPr/>
            </p:nvSpPr>
            <p:spPr bwMode="auto">
              <a:xfrm flipH="1">
                <a:off x="4734" y="2678"/>
                <a:ext cx="58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32" name="Freeform 16"/>
              <p:cNvSpPr>
                <a:spLocks noEditPoints="1"/>
              </p:cNvSpPr>
              <p:nvPr/>
            </p:nvSpPr>
            <p:spPr bwMode="auto">
              <a:xfrm>
                <a:off x="613" y="2630"/>
                <a:ext cx="67" cy="96"/>
              </a:xfrm>
              <a:custGeom>
                <a:avLst/>
                <a:gdLst/>
                <a:ahLst/>
                <a:cxnLst>
                  <a:cxn ang="0">
                    <a:pos x="43" y="96"/>
                  </a:cxn>
                  <a:cxn ang="0">
                    <a:pos x="43" y="72"/>
                  </a:cxn>
                  <a:cxn ang="0">
                    <a:pos x="0" y="72"/>
                  </a:cxn>
                  <a:cxn ang="0">
                    <a:pos x="0" y="58"/>
                  </a:cxn>
                  <a:cxn ang="0">
                    <a:pos x="43" y="0"/>
                  </a:cxn>
                  <a:cxn ang="0">
                    <a:pos x="53" y="0"/>
                  </a:cxn>
                  <a:cxn ang="0">
                    <a:pos x="53" y="58"/>
                  </a:cxn>
                  <a:cxn ang="0">
                    <a:pos x="67" y="58"/>
                  </a:cxn>
                  <a:cxn ang="0">
                    <a:pos x="67" y="72"/>
                  </a:cxn>
                  <a:cxn ang="0">
                    <a:pos x="53" y="72"/>
                  </a:cxn>
                  <a:cxn ang="0">
                    <a:pos x="53" y="96"/>
                  </a:cxn>
                  <a:cxn ang="0">
                    <a:pos x="43" y="96"/>
                  </a:cxn>
                  <a:cxn ang="0">
                    <a:pos x="43" y="58"/>
                  </a:cxn>
                  <a:cxn ang="0">
                    <a:pos x="43" y="24"/>
                  </a:cxn>
                  <a:cxn ang="0">
                    <a:pos x="15" y="58"/>
                  </a:cxn>
                  <a:cxn ang="0">
                    <a:pos x="43" y="58"/>
                  </a:cxn>
                </a:cxnLst>
                <a:rect l="0" t="0" r="r" b="b"/>
                <a:pathLst>
                  <a:path w="67" h="96">
                    <a:moveTo>
                      <a:pt x="43" y="96"/>
                    </a:moveTo>
                    <a:lnTo>
                      <a:pt x="43" y="72"/>
                    </a:lnTo>
                    <a:lnTo>
                      <a:pt x="0" y="72"/>
                    </a:lnTo>
                    <a:lnTo>
                      <a:pt x="0" y="58"/>
                    </a:lnTo>
                    <a:lnTo>
                      <a:pt x="43" y="0"/>
                    </a:lnTo>
                    <a:lnTo>
                      <a:pt x="53" y="0"/>
                    </a:lnTo>
                    <a:lnTo>
                      <a:pt x="53" y="58"/>
                    </a:lnTo>
                    <a:lnTo>
                      <a:pt x="67" y="58"/>
                    </a:lnTo>
                    <a:lnTo>
                      <a:pt x="67" y="72"/>
                    </a:lnTo>
                    <a:lnTo>
                      <a:pt x="53" y="72"/>
                    </a:lnTo>
                    <a:lnTo>
                      <a:pt x="53" y="96"/>
                    </a:lnTo>
                    <a:lnTo>
                      <a:pt x="43" y="96"/>
                    </a:lnTo>
                    <a:close/>
                    <a:moveTo>
                      <a:pt x="43" y="58"/>
                    </a:moveTo>
                    <a:lnTo>
                      <a:pt x="43" y="24"/>
                    </a:lnTo>
                    <a:lnTo>
                      <a:pt x="15" y="58"/>
                    </a:lnTo>
                    <a:lnTo>
                      <a:pt x="43" y="5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33" name="Freeform 17"/>
              <p:cNvSpPr>
                <a:spLocks noEditPoints="1"/>
              </p:cNvSpPr>
              <p:nvPr/>
            </p:nvSpPr>
            <p:spPr bwMode="auto">
              <a:xfrm>
                <a:off x="690" y="2630"/>
                <a:ext cx="62" cy="96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5" y="20"/>
                  </a:cxn>
                  <a:cxn ang="0">
                    <a:pos x="9" y="10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8" y="0"/>
                  </a:cxn>
                  <a:cxn ang="0">
                    <a:pos x="53" y="5"/>
                  </a:cxn>
                  <a:cxn ang="0">
                    <a:pos x="57" y="10"/>
                  </a:cxn>
                  <a:cxn ang="0">
                    <a:pos x="57" y="15"/>
                  </a:cxn>
                  <a:cxn ang="0">
                    <a:pos x="62" y="24"/>
                  </a:cxn>
                  <a:cxn ang="0">
                    <a:pos x="62" y="34"/>
                  </a:cxn>
                  <a:cxn ang="0">
                    <a:pos x="62" y="48"/>
                  </a:cxn>
                  <a:cxn ang="0">
                    <a:pos x="62" y="63"/>
                  </a:cxn>
                  <a:cxn ang="0">
                    <a:pos x="57" y="77"/>
                  </a:cxn>
                  <a:cxn ang="0">
                    <a:pos x="57" y="87"/>
                  </a:cxn>
                  <a:cxn ang="0">
                    <a:pos x="48" y="91"/>
                  </a:cxn>
                  <a:cxn ang="0">
                    <a:pos x="43" y="96"/>
                  </a:cxn>
                  <a:cxn ang="0">
                    <a:pos x="33" y="96"/>
                  </a:cxn>
                  <a:cxn ang="0">
                    <a:pos x="19" y="96"/>
                  </a:cxn>
                  <a:cxn ang="0">
                    <a:pos x="9" y="87"/>
                  </a:cxn>
                  <a:cxn ang="0">
                    <a:pos x="5" y="77"/>
                  </a:cxn>
                  <a:cxn ang="0">
                    <a:pos x="0" y="63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3"/>
                  </a:cxn>
                  <a:cxn ang="0">
                    <a:pos x="14" y="72"/>
                  </a:cxn>
                  <a:cxn ang="0">
                    <a:pos x="19" y="77"/>
                  </a:cxn>
                  <a:cxn ang="0">
                    <a:pos x="24" y="82"/>
                  </a:cxn>
                  <a:cxn ang="0">
                    <a:pos x="33" y="87"/>
                  </a:cxn>
                  <a:cxn ang="0">
                    <a:pos x="38" y="82"/>
                  </a:cxn>
                  <a:cxn ang="0">
                    <a:pos x="43" y="77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53" y="48"/>
                  </a:cxn>
                  <a:cxn ang="0">
                    <a:pos x="48" y="34"/>
                  </a:cxn>
                  <a:cxn ang="0">
                    <a:pos x="48" y="24"/>
                  </a:cxn>
                  <a:cxn ang="0">
                    <a:pos x="43" y="20"/>
                  </a:cxn>
                  <a:cxn ang="0">
                    <a:pos x="38" y="10"/>
                  </a:cxn>
                  <a:cxn ang="0">
                    <a:pos x="33" y="10"/>
                  </a:cxn>
                  <a:cxn ang="0">
                    <a:pos x="24" y="10"/>
                  </a:cxn>
                  <a:cxn ang="0">
                    <a:pos x="19" y="15"/>
                  </a:cxn>
                  <a:cxn ang="0">
                    <a:pos x="14" y="24"/>
                  </a:cxn>
                  <a:cxn ang="0">
                    <a:pos x="14" y="34"/>
                  </a:cxn>
                  <a:cxn ang="0">
                    <a:pos x="14" y="48"/>
                  </a:cxn>
                </a:cxnLst>
                <a:rect l="0" t="0" r="r" b="b"/>
                <a:pathLst>
                  <a:path w="62" h="96">
                    <a:moveTo>
                      <a:pt x="0" y="48"/>
                    </a:moveTo>
                    <a:lnTo>
                      <a:pt x="0" y="34"/>
                    </a:lnTo>
                    <a:lnTo>
                      <a:pt x="5" y="20"/>
                    </a:lnTo>
                    <a:lnTo>
                      <a:pt x="9" y="10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8" y="0"/>
                    </a:lnTo>
                    <a:lnTo>
                      <a:pt x="53" y="5"/>
                    </a:lnTo>
                    <a:lnTo>
                      <a:pt x="57" y="10"/>
                    </a:lnTo>
                    <a:lnTo>
                      <a:pt x="57" y="15"/>
                    </a:lnTo>
                    <a:lnTo>
                      <a:pt x="62" y="24"/>
                    </a:lnTo>
                    <a:lnTo>
                      <a:pt x="62" y="34"/>
                    </a:lnTo>
                    <a:lnTo>
                      <a:pt x="62" y="48"/>
                    </a:lnTo>
                    <a:lnTo>
                      <a:pt x="62" y="63"/>
                    </a:lnTo>
                    <a:lnTo>
                      <a:pt x="57" y="77"/>
                    </a:lnTo>
                    <a:lnTo>
                      <a:pt x="57" y="87"/>
                    </a:lnTo>
                    <a:lnTo>
                      <a:pt x="48" y="91"/>
                    </a:lnTo>
                    <a:lnTo>
                      <a:pt x="43" y="96"/>
                    </a:lnTo>
                    <a:lnTo>
                      <a:pt x="33" y="96"/>
                    </a:lnTo>
                    <a:lnTo>
                      <a:pt x="19" y="96"/>
                    </a:lnTo>
                    <a:lnTo>
                      <a:pt x="9" y="87"/>
                    </a:lnTo>
                    <a:lnTo>
                      <a:pt x="5" y="77"/>
                    </a:lnTo>
                    <a:lnTo>
                      <a:pt x="0" y="63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3"/>
                    </a:lnTo>
                    <a:lnTo>
                      <a:pt x="14" y="72"/>
                    </a:lnTo>
                    <a:lnTo>
                      <a:pt x="19" y="77"/>
                    </a:lnTo>
                    <a:lnTo>
                      <a:pt x="24" y="82"/>
                    </a:lnTo>
                    <a:lnTo>
                      <a:pt x="33" y="87"/>
                    </a:lnTo>
                    <a:lnTo>
                      <a:pt x="38" y="82"/>
                    </a:lnTo>
                    <a:lnTo>
                      <a:pt x="43" y="77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53" y="48"/>
                    </a:lnTo>
                    <a:lnTo>
                      <a:pt x="48" y="34"/>
                    </a:lnTo>
                    <a:lnTo>
                      <a:pt x="48" y="24"/>
                    </a:lnTo>
                    <a:lnTo>
                      <a:pt x="43" y="20"/>
                    </a:lnTo>
                    <a:lnTo>
                      <a:pt x="38" y="10"/>
                    </a:lnTo>
                    <a:lnTo>
                      <a:pt x="33" y="10"/>
                    </a:lnTo>
                    <a:lnTo>
                      <a:pt x="24" y="10"/>
                    </a:lnTo>
                    <a:lnTo>
                      <a:pt x="19" y="15"/>
                    </a:lnTo>
                    <a:lnTo>
                      <a:pt x="14" y="24"/>
                    </a:lnTo>
                    <a:lnTo>
                      <a:pt x="14" y="34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34" name="Freeform 18"/>
              <p:cNvSpPr>
                <a:spLocks noEditPoints="1"/>
              </p:cNvSpPr>
              <p:nvPr/>
            </p:nvSpPr>
            <p:spPr bwMode="auto">
              <a:xfrm>
                <a:off x="766" y="2630"/>
                <a:ext cx="63" cy="96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0" y="20"/>
                  </a:cxn>
                  <a:cxn ang="0">
                    <a:pos x="5" y="10"/>
                  </a:cxn>
                  <a:cxn ang="0">
                    <a:pos x="10" y="5"/>
                  </a:cxn>
                  <a:cxn ang="0">
                    <a:pos x="20" y="0"/>
                  </a:cxn>
                  <a:cxn ang="0">
                    <a:pos x="29" y="0"/>
                  </a:cxn>
                  <a:cxn ang="0">
                    <a:pos x="39" y="0"/>
                  </a:cxn>
                  <a:cxn ang="0">
                    <a:pos x="44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8" y="15"/>
                  </a:cxn>
                  <a:cxn ang="0">
                    <a:pos x="58" y="24"/>
                  </a:cxn>
                  <a:cxn ang="0">
                    <a:pos x="63" y="34"/>
                  </a:cxn>
                  <a:cxn ang="0">
                    <a:pos x="63" y="48"/>
                  </a:cxn>
                  <a:cxn ang="0">
                    <a:pos x="58" y="63"/>
                  </a:cxn>
                  <a:cxn ang="0">
                    <a:pos x="58" y="77"/>
                  </a:cxn>
                  <a:cxn ang="0">
                    <a:pos x="53" y="87"/>
                  </a:cxn>
                  <a:cxn ang="0">
                    <a:pos x="48" y="91"/>
                  </a:cxn>
                  <a:cxn ang="0">
                    <a:pos x="39" y="96"/>
                  </a:cxn>
                  <a:cxn ang="0">
                    <a:pos x="29" y="96"/>
                  </a:cxn>
                  <a:cxn ang="0">
                    <a:pos x="15" y="96"/>
                  </a:cxn>
                  <a:cxn ang="0">
                    <a:pos x="5" y="87"/>
                  </a:cxn>
                  <a:cxn ang="0">
                    <a:pos x="0" y="77"/>
                  </a:cxn>
                  <a:cxn ang="0">
                    <a:pos x="0" y="63"/>
                  </a:cxn>
                  <a:cxn ang="0">
                    <a:pos x="0" y="48"/>
                  </a:cxn>
                  <a:cxn ang="0">
                    <a:pos x="10" y="48"/>
                  </a:cxn>
                  <a:cxn ang="0">
                    <a:pos x="10" y="63"/>
                  </a:cxn>
                  <a:cxn ang="0">
                    <a:pos x="15" y="72"/>
                  </a:cxn>
                  <a:cxn ang="0">
                    <a:pos x="15" y="77"/>
                  </a:cxn>
                  <a:cxn ang="0">
                    <a:pos x="24" y="82"/>
                  </a:cxn>
                  <a:cxn ang="0">
                    <a:pos x="29" y="87"/>
                  </a:cxn>
                  <a:cxn ang="0">
                    <a:pos x="39" y="82"/>
                  </a:cxn>
                  <a:cxn ang="0">
                    <a:pos x="44" y="77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48" y="48"/>
                  </a:cxn>
                  <a:cxn ang="0">
                    <a:pos x="48" y="34"/>
                  </a:cxn>
                  <a:cxn ang="0">
                    <a:pos x="48" y="24"/>
                  </a:cxn>
                  <a:cxn ang="0">
                    <a:pos x="44" y="20"/>
                  </a:cxn>
                  <a:cxn ang="0">
                    <a:pos x="39" y="10"/>
                  </a:cxn>
                  <a:cxn ang="0">
                    <a:pos x="29" y="10"/>
                  </a:cxn>
                  <a:cxn ang="0">
                    <a:pos x="24" y="10"/>
                  </a:cxn>
                  <a:cxn ang="0">
                    <a:pos x="15" y="15"/>
                  </a:cxn>
                  <a:cxn ang="0">
                    <a:pos x="15" y="24"/>
                  </a:cxn>
                  <a:cxn ang="0">
                    <a:pos x="10" y="34"/>
                  </a:cxn>
                  <a:cxn ang="0">
                    <a:pos x="10" y="48"/>
                  </a:cxn>
                </a:cxnLst>
                <a:rect l="0" t="0" r="r" b="b"/>
                <a:pathLst>
                  <a:path w="63" h="96">
                    <a:moveTo>
                      <a:pt x="0" y="48"/>
                    </a:moveTo>
                    <a:lnTo>
                      <a:pt x="0" y="34"/>
                    </a:lnTo>
                    <a:lnTo>
                      <a:pt x="0" y="20"/>
                    </a:lnTo>
                    <a:lnTo>
                      <a:pt x="5" y="10"/>
                    </a:lnTo>
                    <a:lnTo>
                      <a:pt x="10" y="5"/>
                    </a:lnTo>
                    <a:lnTo>
                      <a:pt x="20" y="0"/>
                    </a:lnTo>
                    <a:lnTo>
                      <a:pt x="29" y="0"/>
                    </a:lnTo>
                    <a:lnTo>
                      <a:pt x="39" y="0"/>
                    </a:lnTo>
                    <a:lnTo>
                      <a:pt x="44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8" y="15"/>
                    </a:lnTo>
                    <a:lnTo>
                      <a:pt x="58" y="24"/>
                    </a:lnTo>
                    <a:lnTo>
                      <a:pt x="63" y="34"/>
                    </a:lnTo>
                    <a:lnTo>
                      <a:pt x="63" y="48"/>
                    </a:lnTo>
                    <a:lnTo>
                      <a:pt x="58" y="63"/>
                    </a:lnTo>
                    <a:lnTo>
                      <a:pt x="58" y="77"/>
                    </a:lnTo>
                    <a:lnTo>
                      <a:pt x="53" y="87"/>
                    </a:lnTo>
                    <a:lnTo>
                      <a:pt x="48" y="91"/>
                    </a:lnTo>
                    <a:lnTo>
                      <a:pt x="39" y="96"/>
                    </a:lnTo>
                    <a:lnTo>
                      <a:pt x="29" y="96"/>
                    </a:lnTo>
                    <a:lnTo>
                      <a:pt x="15" y="96"/>
                    </a:lnTo>
                    <a:lnTo>
                      <a:pt x="5" y="87"/>
                    </a:lnTo>
                    <a:lnTo>
                      <a:pt x="0" y="77"/>
                    </a:lnTo>
                    <a:lnTo>
                      <a:pt x="0" y="63"/>
                    </a:lnTo>
                    <a:lnTo>
                      <a:pt x="0" y="48"/>
                    </a:lnTo>
                    <a:close/>
                    <a:moveTo>
                      <a:pt x="10" y="48"/>
                    </a:moveTo>
                    <a:lnTo>
                      <a:pt x="10" y="63"/>
                    </a:lnTo>
                    <a:lnTo>
                      <a:pt x="15" y="72"/>
                    </a:lnTo>
                    <a:lnTo>
                      <a:pt x="15" y="77"/>
                    </a:lnTo>
                    <a:lnTo>
                      <a:pt x="24" y="82"/>
                    </a:lnTo>
                    <a:lnTo>
                      <a:pt x="29" y="87"/>
                    </a:lnTo>
                    <a:lnTo>
                      <a:pt x="39" y="82"/>
                    </a:lnTo>
                    <a:lnTo>
                      <a:pt x="44" y="77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48" y="48"/>
                    </a:lnTo>
                    <a:lnTo>
                      <a:pt x="48" y="34"/>
                    </a:lnTo>
                    <a:lnTo>
                      <a:pt x="48" y="24"/>
                    </a:lnTo>
                    <a:lnTo>
                      <a:pt x="44" y="20"/>
                    </a:lnTo>
                    <a:lnTo>
                      <a:pt x="39" y="10"/>
                    </a:lnTo>
                    <a:lnTo>
                      <a:pt x="29" y="10"/>
                    </a:lnTo>
                    <a:lnTo>
                      <a:pt x="24" y="10"/>
                    </a:lnTo>
                    <a:lnTo>
                      <a:pt x="15" y="15"/>
                    </a:lnTo>
                    <a:lnTo>
                      <a:pt x="15" y="24"/>
                    </a:lnTo>
                    <a:lnTo>
                      <a:pt x="10" y="34"/>
                    </a:lnTo>
                    <a:lnTo>
                      <a:pt x="1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35" name="Line 19"/>
              <p:cNvSpPr>
                <a:spLocks noChangeShapeType="1"/>
              </p:cNvSpPr>
              <p:nvPr/>
            </p:nvSpPr>
            <p:spPr bwMode="auto">
              <a:xfrm>
                <a:off x="915" y="2310"/>
                <a:ext cx="57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36" name="Line 20"/>
              <p:cNvSpPr>
                <a:spLocks noChangeShapeType="1"/>
              </p:cNvSpPr>
              <p:nvPr/>
            </p:nvSpPr>
            <p:spPr bwMode="auto">
              <a:xfrm flipH="1">
                <a:off x="4734" y="2310"/>
                <a:ext cx="58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37" name="Freeform 21"/>
              <p:cNvSpPr>
                <a:spLocks noEditPoints="1"/>
              </p:cNvSpPr>
              <p:nvPr/>
            </p:nvSpPr>
            <p:spPr bwMode="auto">
              <a:xfrm>
                <a:off x="613" y="2257"/>
                <a:ext cx="67" cy="96"/>
              </a:xfrm>
              <a:custGeom>
                <a:avLst/>
                <a:gdLst/>
                <a:ahLst/>
                <a:cxnLst>
                  <a:cxn ang="0">
                    <a:pos x="63" y="24"/>
                  </a:cxn>
                  <a:cxn ang="0">
                    <a:pos x="53" y="24"/>
                  </a:cxn>
                  <a:cxn ang="0">
                    <a:pos x="48" y="19"/>
                  </a:cxn>
                  <a:cxn ang="0">
                    <a:pos x="48" y="14"/>
                  </a:cxn>
                  <a:cxn ang="0">
                    <a:pos x="43" y="10"/>
                  </a:cxn>
                  <a:cxn ang="0">
                    <a:pos x="34" y="10"/>
                  </a:cxn>
                  <a:cxn ang="0">
                    <a:pos x="29" y="10"/>
                  </a:cxn>
                  <a:cxn ang="0">
                    <a:pos x="24" y="14"/>
                  </a:cxn>
                  <a:cxn ang="0">
                    <a:pos x="19" y="19"/>
                  </a:cxn>
                  <a:cxn ang="0">
                    <a:pos x="19" y="24"/>
                  </a:cxn>
                  <a:cxn ang="0">
                    <a:pos x="15" y="34"/>
                  </a:cxn>
                  <a:cxn ang="0">
                    <a:pos x="15" y="43"/>
                  </a:cxn>
                  <a:cxn ang="0">
                    <a:pos x="19" y="38"/>
                  </a:cxn>
                  <a:cxn ang="0">
                    <a:pos x="24" y="34"/>
                  </a:cxn>
                  <a:cxn ang="0">
                    <a:pos x="29" y="34"/>
                  </a:cxn>
                  <a:cxn ang="0">
                    <a:pos x="39" y="34"/>
                  </a:cxn>
                  <a:cxn ang="0">
                    <a:pos x="48" y="34"/>
                  </a:cxn>
                  <a:cxn ang="0">
                    <a:pos x="58" y="43"/>
                  </a:cxn>
                  <a:cxn ang="0">
                    <a:pos x="63" y="53"/>
                  </a:cxn>
                  <a:cxn ang="0">
                    <a:pos x="67" y="62"/>
                  </a:cxn>
                  <a:cxn ang="0">
                    <a:pos x="67" y="72"/>
                  </a:cxn>
                  <a:cxn ang="0">
                    <a:pos x="63" y="81"/>
                  </a:cxn>
                  <a:cxn ang="0">
                    <a:pos x="58" y="86"/>
                  </a:cxn>
                  <a:cxn ang="0">
                    <a:pos x="53" y="91"/>
                  </a:cxn>
                  <a:cxn ang="0">
                    <a:pos x="43" y="96"/>
                  </a:cxn>
                  <a:cxn ang="0">
                    <a:pos x="34" y="96"/>
                  </a:cxn>
                  <a:cxn ang="0">
                    <a:pos x="24" y="96"/>
                  </a:cxn>
                  <a:cxn ang="0">
                    <a:pos x="10" y="86"/>
                  </a:cxn>
                  <a:cxn ang="0">
                    <a:pos x="5" y="77"/>
                  </a:cxn>
                  <a:cxn ang="0">
                    <a:pos x="5" y="67"/>
                  </a:cxn>
                  <a:cxn ang="0">
                    <a:pos x="0" y="53"/>
                  </a:cxn>
                  <a:cxn ang="0">
                    <a:pos x="5" y="34"/>
                  </a:cxn>
                  <a:cxn ang="0">
                    <a:pos x="5" y="19"/>
                  </a:cxn>
                  <a:cxn ang="0">
                    <a:pos x="10" y="10"/>
                  </a:cxn>
                  <a:cxn ang="0">
                    <a:pos x="24" y="0"/>
                  </a:cxn>
                  <a:cxn ang="0">
                    <a:pos x="39" y="0"/>
                  </a:cxn>
                  <a:cxn ang="0">
                    <a:pos x="48" y="0"/>
                  </a:cxn>
                  <a:cxn ang="0">
                    <a:pos x="58" y="5"/>
                  </a:cxn>
                  <a:cxn ang="0">
                    <a:pos x="63" y="14"/>
                  </a:cxn>
                  <a:cxn ang="0">
                    <a:pos x="63" y="24"/>
                  </a:cxn>
                  <a:cxn ang="0">
                    <a:pos x="15" y="62"/>
                  </a:cxn>
                  <a:cxn ang="0">
                    <a:pos x="15" y="67"/>
                  </a:cxn>
                  <a:cxn ang="0">
                    <a:pos x="15" y="77"/>
                  </a:cxn>
                  <a:cxn ang="0">
                    <a:pos x="19" y="81"/>
                  </a:cxn>
                  <a:cxn ang="0">
                    <a:pos x="24" y="81"/>
                  </a:cxn>
                  <a:cxn ang="0">
                    <a:pos x="29" y="86"/>
                  </a:cxn>
                  <a:cxn ang="0">
                    <a:pos x="34" y="86"/>
                  </a:cxn>
                  <a:cxn ang="0">
                    <a:pos x="43" y="86"/>
                  </a:cxn>
                  <a:cxn ang="0">
                    <a:pos x="48" y="81"/>
                  </a:cxn>
                  <a:cxn ang="0">
                    <a:pos x="53" y="72"/>
                  </a:cxn>
                  <a:cxn ang="0">
                    <a:pos x="53" y="62"/>
                  </a:cxn>
                  <a:cxn ang="0">
                    <a:pos x="53" y="57"/>
                  </a:cxn>
                  <a:cxn ang="0">
                    <a:pos x="48" y="48"/>
                  </a:cxn>
                  <a:cxn ang="0">
                    <a:pos x="43" y="43"/>
                  </a:cxn>
                  <a:cxn ang="0">
                    <a:pos x="34" y="43"/>
                  </a:cxn>
                  <a:cxn ang="0">
                    <a:pos x="24" y="43"/>
                  </a:cxn>
                  <a:cxn ang="0">
                    <a:pos x="19" y="48"/>
                  </a:cxn>
                  <a:cxn ang="0">
                    <a:pos x="15" y="57"/>
                  </a:cxn>
                  <a:cxn ang="0">
                    <a:pos x="15" y="62"/>
                  </a:cxn>
                </a:cxnLst>
                <a:rect l="0" t="0" r="r" b="b"/>
                <a:pathLst>
                  <a:path w="67" h="96">
                    <a:moveTo>
                      <a:pt x="63" y="24"/>
                    </a:moveTo>
                    <a:lnTo>
                      <a:pt x="53" y="24"/>
                    </a:lnTo>
                    <a:lnTo>
                      <a:pt x="48" y="19"/>
                    </a:lnTo>
                    <a:lnTo>
                      <a:pt x="48" y="14"/>
                    </a:lnTo>
                    <a:lnTo>
                      <a:pt x="43" y="10"/>
                    </a:lnTo>
                    <a:lnTo>
                      <a:pt x="34" y="10"/>
                    </a:lnTo>
                    <a:lnTo>
                      <a:pt x="29" y="10"/>
                    </a:lnTo>
                    <a:lnTo>
                      <a:pt x="24" y="14"/>
                    </a:lnTo>
                    <a:lnTo>
                      <a:pt x="19" y="19"/>
                    </a:lnTo>
                    <a:lnTo>
                      <a:pt x="19" y="24"/>
                    </a:lnTo>
                    <a:lnTo>
                      <a:pt x="15" y="34"/>
                    </a:lnTo>
                    <a:lnTo>
                      <a:pt x="15" y="43"/>
                    </a:lnTo>
                    <a:lnTo>
                      <a:pt x="19" y="38"/>
                    </a:lnTo>
                    <a:lnTo>
                      <a:pt x="24" y="34"/>
                    </a:lnTo>
                    <a:lnTo>
                      <a:pt x="29" y="34"/>
                    </a:lnTo>
                    <a:lnTo>
                      <a:pt x="39" y="34"/>
                    </a:lnTo>
                    <a:lnTo>
                      <a:pt x="48" y="34"/>
                    </a:lnTo>
                    <a:lnTo>
                      <a:pt x="58" y="43"/>
                    </a:lnTo>
                    <a:lnTo>
                      <a:pt x="63" y="53"/>
                    </a:lnTo>
                    <a:lnTo>
                      <a:pt x="67" y="62"/>
                    </a:lnTo>
                    <a:lnTo>
                      <a:pt x="67" y="72"/>
                    </a:lnTo>
                    <a:lnTo>
                      <a:pt x="63" y="81"/>
                    </a:lnTo>
                    <a:lnTo>
                      <a:pt x="58" y="86"/>
                    </a:lnTo>
                    <a:lnTo>
                      <a:pt x="53" y="91"/>
                    </a:lnTo>
                    <a:lnTo>
                      <a:pt x="43" y="96"/>
                    </a:lnTo>
                    <a:lnTo>
                      <a:pt x="34" y="96"/>
                    </a:lnTo>
                    <a:lnTo>
                      <a:pt x="24" y="96"/>
                    </a:lnTo>
                    <a:lnTo>
                      <a:pt x="10" y="86"/>
                    </a:lnTo>
                    <a:lnTo>
                      <a:pt x="5" y="77"/>
                    </a:lnTo>
                    <a:lnTo>
                      <a:pt x="5" y="67"/>
                    </a:lnTo>
                    <a:lnTo>
                      <a:pt x="0" y="53"/>
                    </a:lnTo>
                    <a:lnTo>
                      <a:pt x="5" y="34"/>
                    </a:lnTo>
                    <a:lnTo>
                      <a:pt x="5" y="19"/>
                    </a:lnTo>
                    <a:lnTo>
                      <a:pt x="10" y="10"/>
                    </a:lnTo>
                    <a:lnTo>
                      <a:pt x="24" y="0"/>
                    </a:lnTo>
                    <a:lnTo>
                      <a:pt x="39" y="0"/>
                    </a:lnTo>
                    <a:lnTo>
                      <a:pt x="48" y="0"/>
                    </a:lnTo>
                    <a:lnTo>
                      <a:pt x="58" y="5"/>
                    </a:lnTo>
                    <a:lnTo>
                      <a:pt x="63" y="14"/>
                    </a:lnTo>
                    <a:lnTo>
                      <a:pt x="63" y="24"/>
                    </a:lnTo>
                    <a:close/>
                    <a:moveTo>
                      <a:pt x="15" y="62"/>
                    </a:moveTo>
                    <a:lnTo>
                      <a:pt x="15" y="67"/>
                    </a:lnTo>
                    <a:lnTo>
                      <a:pt x="15" y="77"/>
                    </a:lnTo>
                    <a:lnTo>
                      <a:pt x="19" y="81"/>
                    </a:lnTo>
                    <a:lnTo>
                      <a:pt x="24" y="81"/>
                    </a:lnTo>
                    <a:lnTo>
                      <a:pt x="29" y="86"/>
                    </a:lnTo>
                    <a:lnTo>
                      <a:pt x="34" y="86"/>
                    </a:lnTo>
                    <a:lnTo>
                      <a:pt x="43" y="86"/>
                    </a:lnTo>
                    <a:lnTo>
                      <a:pt x="48" y="81"/>
                    </a:lnTo>
                    <a:lnTo>
                      <a:pt x="53" y="72"/>
                    </a:lnTo>
                    <a:lnTo>
                      <a:pt x="53" y="62"/>
                    </a:lnTo>
                    <a:lnTo>
                      <a:pt x="53" y="57"/>
                    </a:lnTo>
                    <a:lnTo>
                      <a:pt x="48" y="48"/>
                    </a:lnTo>
                    <a:lnTo>
                      <a:pt x="43" y="43"/>
                    </a:lnTo>
                    <a:lnTo>
                      <a:pt x="34" y="43"/>
                    </a:lnTo>
                    <a:lnTo>
                      <a:pt x="24" y="43"/>
                    </a:lnTo>
                    <a:lnTo>
                      <a:pt x="19" y="48"/>
                    </a:lnTo>
                    <a:lnTo>
                      <a:pt x="15" y="57"/>
                    </a:lnTo>
                    <a:lnTo>
                      <a:pt x="15" y="62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38" name="Freeform 22"/>
              <p:cNvSpPr>
                <a:spLocks noEditPoints="1"/>
              </p:cNvSpPr>
              <p:nvPr/>
            </p:nvSpPr>
            <p:spPr bwMode="auto">
              <a:xfrm>
                <a:off x="690" y="2257"/>
                <a:ext cx="62" cy="96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5" y="19"/>
                  </a:cxn>
                  <a:cxn ang="0">
                    <a:pos x="9" y="10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8" y="0"/>
                  </a:cxn>
                  <a:cxn ang="0">
                    <a:pos x="53" y="5"/>
                  </a:cxn>
                  <a:cxn ang="0">
                    <a:pos x="57" y="10"/>
                  </a:cxn>
                  <a:cxn ang="0">
                    <a:pos x="57" y="19"/>
                  </a:cxn>
                  <a:cxn ang="0">
                    <a:pos x="62" y="24"/>
                  </a:cxn>
                  <a:cxn ang="0">
                    <a:pos x="62" y="34"/>
                  </a:cxn>
                  <a:cxn ang="0">
                    <a:pos x="62" y="48"/>
                  </a:cxn>
                  <a:cxn ang="0">
                    <a:pos x="62" y="62"/>
                  </a:cxn>
                  <a:cxn ang="0">
                    <a:pos x="57" y="77"/>
                  </a:cxn>
                  <a:cxn ang="0">
                    <a:pos x="57" y="86"/>
                  </a:cxn>
                  <a:cxn ang="0">
                    <a:pos x="48" y="91"/>
                  </a:cxn>
                  <a:cxn ang="0">
                    <a:pos x="43" y="96"/>
                  </a:cxn>
                  <a:cxn ang="0">
                    <a:pos x="33" y="96"/>
                  </a:cxn>
                  <a:cxn ang="0">
                    <a:pos x="19" y="96"/>
                  </a:cxn>
                  <a:cxn ang="0">
                    <a:pos x="9" y="86"/>
                  </a:cxn>
                  <a:cxn ang="0">
                    <a:pos x="5" y="77"/>
                  </a:cxn>
                  <a:cxn ang="0">
                    <a:pos x="0" y="62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2"/>
                  </a:cxn>
                  <a:cxn ang="0">
                    <a:pos x="14" y="72"/>
                  </a:cxn>
                  <a:cxn ang="0">
                    <a:pos x="19" y="77"/>
                  </a:cxn>
                  <a:cxn ang="0">
                    <a:pos x="24" y="86"/>
                  </a:cxn>
                  <a:cxn ang="0">
                    <a:pos x="33" y="86"/>
                  </a:cxn>
                  <a:cxn ang="0">
                    <a:pos x="38" y="86"/>
                  </a:cxn>
                  <a:cxn ang="0">
                    <a:pos x="43" y="77"/>
                  </a:cxn>
                  <a:cxn ang="0">
                    <a:pos x="48" y="72"/>
                  </a:cxn>
                  <a:cxn ang="0">
                    <a:pos x="48" y="62"/>
                  </a:cxn>
                  <a:cxn ang="0">
                    <a:pos x="53" y="48"/>
                  </a:cxn>
                  <a:cxn ang="0">
                    <a:pos x="48" y="34"/>
                  </a:cxn>
                  <a:cxn ang="0">
                    <a:pos x="48" y="24"/>
                  </a:cxn>
                  <a:cxn ang="0">
                    <a:pos x="43" y="19"/>
                  </a:cxn>
                  <a:cxn ang="0">
                    <a:pos x="38" y="14"/>
                  </a:cxn>
                  <a:cxn ang="0">
                    <a:pos x="33" y="10"/>
                  </a:cxn>
                  <a:cxn ang="0">
                    <a:pos x="24" y="10"/>
                  </a:cxn>
                  <a:cxn ang="0">
                    <a:pos x="19" y="19"/>
                  </a:cxn>
                  <a:cxn ang="0">
                    <a:pos x="14" y="24"/>
                  </a:cxn>
                  <a:cxn ang="0">
                    <a:pos x="14" y="34"/>
                  </a:cxn>
                  <a:cxn ang="0">
                    <a:pos x="14" y="48"/>
                  </a:cxn>
                </a:cxnLst>
                <a:rect l="0" t="0" r="r" b="b"/>
                <a:pathLst>
                  <a:path w="62" h="96">
                    <a:moveTo>
                      <a:pt x="0" y="48"/>
                    </a:moveTo>
                    <a:lnTo>
                      <a:pt x="0" y="34"/>
                    </a:lnTo>
                    <a:lnTo>
                      <a:pt x="5" y="19"/>
                    </a:lnTo>
                    <a:lnTo>
                      <a:pt x="9" y="10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8" y="0"/>
                    </a:lnTo>
                    <a:lnTo>
                      <a:pt x="53" y="5"/>
                    </a:lnTo>
                    <a:lnTo>
                      <a:pt x="57" y="10"/>
                    </a:lnTo>
                    <a:lnTo>
                      <a:pt x="57" y="19"/>
                    </a:lnTo>
                    <a:lnTo>
                      <a:pt x="62" y="24"/>
                    </a:lnTo>
                    <a:lnTo>
                      <a:pt x="62" y="34"/>
                    </a:lnTo>
                    <a:lnTo>
                      <a:pt x="62" y="48"/>
                    </a:lnTo>
                    <a:lnTo>
                      <a:pt x="62" y="62"/>
                    </a:lnTo>
                    <a:lnTo>
                      <a:pt x="57" y="77"/>
                    </a:lnTo>
                    <a:lnTo>
                      <a:pt x="57" y="86"/>
                    </a:lnTo>
                    <a:lnTo>
                      <a:pt x="48" y="91"/>
                    </a:lnTo>
                    <a:lnTo>
                      <a:pt x="43" y="96"/>
                    </a:lnTo>
                    <a:lnTo>
                      <a:pt x="33" y="96"/>
                    </a:lnTo>
                    <a:lnTo>
                      <a:pt x="19" y="96"/>
                    </a:lnTo>
                    <a:lnTo>
                      <a:pt x="9" y="86"/>
                    </a:lnTo>
                    <a:lnTo>
                      <a:pt x="5" y="77"/>
                    </a:lnTo>
                    <a:lnTo>
                      <a:pt x="0" y="62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2"/>
                    </a:lnTo>
                    <a:lnTo>
                      <a:pt x="14" y="72"/>
                    </a:lnTo>
                    <a:lnTo>
                      <a:pt x="19" y="77"/>
                    </a:lnTo>
                    <a:lnTo>
                      <a:pt x="24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3" y="77"/>
                    </a:lnTo>
                    <a:lnTo>
                      <a:pt x="48" y="72"/>
                    </a:lnTo>
                    <a:lnTo>
                      <a:pt x="48" y="62"/>
                    </a:lnTo>
                    <a:lnTo>
                      <a:pt x="53" y="48"/>
                    </a:lnTo>
                    <a:lnTo>
                      <a:pt x="48" y="34"/>
                    </a:lnTo>
                    <a:lnTo>
                      <a:pt x="48" y="24"/>
                    </a:lnTo>
                    <a:lnTo>
                      <a:pt x="43" y="19"/>
                    </a:lnTo>
                    <a:lnTo>
                      <a:pt x="38" y="14"/>
                    </a:lnTo>
                    <a:lnTo>
                      <a:pt x="33" y="10"/>
                    </a:lnTo>
                    <a:lnTo>
                      <a:pt x="24" y="10"/>
                    </a:lnTo>
                    <a:lnTo>
                      <a:pt x="19" y="19"/>
                    </a:lnTo>
                    <a:lnTo>
                      <a:pt x="14" y="24"/>
                    </a:lnTo>
                    <a:lnTo>
                      <a:pt x="14" y="34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39" name="Freeform 23"/>
              <p:cNvSpPr>
                <a:spLocks noEditPoints="1"/>
              </p:cNvSpPr>
              <p:nvPr/>
            </p:nvSpPr>
            <p:spPr bwMode="auto">
              <a:xfrm>
                <a:off x="766" y="2257"/>
                <a:ext cx="63" cy="96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0" y="19"/>
                  </a:cxn>
                  <a:cxn ang="0">
                    <a:pos x="5" y="10"/>
                  </a:cxn>
                  <a:cxn ang="0">
                    <a:pos x="10" y="5"/>
                  </a:cxn>
                  <a:cxn ang="0">
                    <a:pos x="20" y="0"/>
                  </a:cxn>
                  <a:cxn ang="0">
                    <a:pos x="29" y="0"/>
                  </a:cxn>
                  <a:cxn ang="0">
                    <a:pos x="39" y="0"/>
                  </a:cxn>
                  <a:cxn ang="0">
                    <a:pos x="44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8" y="19"/>
                  </a:cxn>
                  <a:cxn ang="0">
                    <a:pos x="58" y="24"/>
                  </a:cxn>
                  <a:cxn ang="0">
                    <a:pos x="63" y="34"/>
                  </a:cxn>
                  <a:cxn ang="0">
                    <a:pos x="63" y="48"/>
                  </a:cxn>
                  <a:cxn ang="0">
                    <a:pos x="58" y="62"/>
                  </a:cxn>
                  <a:cxn ang="0">
                    <a:pos x="58" y="77"/>
                  </a:cxn>
                  <a:cxn ang="0">
                    <a:pos x="53" y="86"/>
                  </a:cxn>
                  <a:cxn ang="0">
                    <a:pos x="48" y="91"/>
                  </a:cxn>
                  <a:cxn ang="0">
                    <a:pos x="39" y="96"/>
                  </a:cxn>
                  <a:cxn ang="0">
                    <a:pos x="29" y="96"/>
                  </a:cxn>
                  <a:cxn ang="0">
                    <a:pos x="15" y="96"/>
                  </a:cxn>
                  <a:cxn ang="0">
                    <a:pos x="5" y="86"/>
                  </a:cxn>
                  <a:cxn ang="0">
                    <a:pos x="0" y="77"/>
                  </a:cxn>
                  <a:cxn ang="0">
                    <a:pos x="0" y="62"/>
                  </a:cxn>
                  <a:cxn ang="0">
                    <a:pos x="0" y="48"/>
                  </a:cxn>
                  <a:cxn ang="0">
                    <a:pos x="10" y="48"/>
                  </a:cxn>
                  <a:cxn ang="0">
                    <a:pos x="10" y="62"/>
                  </a:cxn>
                  <a:cxn ang="0">
                    <a:pos x="15" y="72"/>
                  </a:cxn>
                  <a:cxn ang="0">
                    <a:pos x="15" y="77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9" y="86"/>
                  </a:cxn>
                  <a:cxn ang="0">
                    <a:pos x="44" y="77"/>
                  </a:cxn>
                  <a:cxn ang="0">
                    <a:pos x="48" y="72"/>
                  </a:cxn>
                  <a:cxn ang="0">
                    <a:pos x="48" y="62"/>
                  </a:cxn>
                  <a:cxn ang="0">
                    <a:pos x="48" y="48"/>
                  </a:cxn>
                  <a:cxn ang="0">
                    <a:pos x="48" y="34"/>
                  </a:cxn>
                  <a:cxn ang="0">
                    <a:pos x="48" y="24"/>
                  </a:cxn>
                  <a:cxn ang="0">
                    <a:pos x="44" y="19"/>
                  </a:cxn>
                  <a:cxn ang="0">
                    <a:pos x="39" y="14"/>
                  </a:cxn>
                  <a:cxn ang="0">
                    <a:pos x="29" y="10"/>
                  </a:cxn>
                  <a:cxn ang="0">
                    <a:pos x="24" y="10"/>
                  </a:cxn>
                  <a:cxn ang="0">
                    <a:pos x="15" y="19"/>
                  </a:cxn>
                  <a:cxn ang="0">
                    <a:pos x="15" y="24"/>
                  </a:cxn>
                  <a:cxn ang="0">
                    <a:pos x="10" y="34"/>
                  </a:cxn>
                  <a:cxn ang="0">
                    <a:pos x="10" y="48"/>
                  </a:cxn>
                </a:cxnLst>
                <a:rect l="0" t="0" r="r" b="b"/>
                <a:pathLst>
                  <a:path w="63" h="96">
                    <a:moveTo>
                      <a:pt x="0" y="48"/>
                    </a:moveTo>
                    <a:lnTo>
                      <a:pt x="0" y="34"/>
                    </a:lnTo>
                    <a:lnTo>
                      <a:pt x="0" y="19"/>
                    </a:lnTo>
                    <a:lnTo>
                      <a:pt x="5" y="10"/>
                    </a:lnTo>
                    <a:lnTo>
                      <a:pt x="10" y="5"/>
                    </a:lnTo>
                    <a:lnTo>
                      <a:pt x="20" y="0"/>
                    </a:lnTo>
                    <a:lnTo>
                      <a:pt x="29" y="0"/>
                    </a:lnTo>
                    <a:lnTo>
                      <a:pt x="39" y="0"/>
                    </a:lnTo>
                    <a:lnTo>
                      <a:pt x="44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8" y="19"/>
                    </a:lnTo>
                    <a:lnTo>
                      <a:pt x="58" y="24"/>
                    </a:lnTo>
                    <a:lnTo>
                      <a:pt x="63" y="34"/>
                    </a:lnTo>
                    <a:lnTo>
                      <a:pt x="63" y="48"/>
                    </a:lnTo>
                    <a:lnTo>
                      <a:pt x="58" y="62"/>
                    </a:lnTo>
                    <a:lnTo>
                      <a:pt x="58" y="77"/>
                    </a:lnTo>
                    <a:lnTo>
                      <a:pt x="53" y="86"/>
                    </a:lnTo>
                    <a:lnTo>
                      <a:pt x="48" y="91"/>
                    </a:lnTo>
                    <a:lnTo>
                      <a:pt x="39" y="96"/>
                    </a:lnTo>
                    <a:lnTo>
                      <a:pt x="29" y="96"/>
                    </a:lnTo>
                    <a:lnTo>
                      <a:pt x="15" y="96"/>
                    </a:lnTo>
                    <a:lnTo>
                      <a:pt x="5" y="86"/>
                    </a:lnTo>
                    <a:lnTo>
                      <a:pt x="0" y="77"/>
                    </a:lnTo>
                    <a:lnTo>
                      <a:pt x="0" y="62"/>
                    </a:lnTo>
                    <a:lnTo>
                      <a:pt x="0" y="48"/>
                    </a:lnTo>
                    <a:close/>
                    <a:moveTo>
                      <a:pt x="10" y="48"/>
                    </a:moveTo>
                    <a:lnTo>
                      <a:pt x="10" y="62"/>
                    </a:lnTo>
                    <a:lnTo>
                      <a:pt x="15" y="72"/>
                    </a:lnTo>
                    <a:lnTo>
                      <a:pt x="15" y="77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9" y="86"/>
                    </a:lnTo>
                    <a:lnTo>
                      <a:pt x="44" y="77"/>
                    </a:lnTo>
                    <a:lnTo>
                      <a:pt x="48" y="72"/>
                    </a:lnTo>
                    <a:lnTo>
                      <a:pt x="48" y="62"/>
                    </a:lnTo>
                    <a:lnTo>
                      <a:pt x="48" y="48"/>
                    </a:lnTo>
                    <a:lnTo>
                      <a:pt x="48" y="34"/>
                    </a:lnTo>
                    <a:lnTo>
                      <a:pt x="48" y="24"/>
                    </a:lnTo>
                    <a:lnTo>
                      <a:pt x="44" y="19"/>
                    </a:lnTo>
                    <a:lnTo>
                      <a:pt x="39" y="14"/>
                    </a:lnTo>
                    <a:lnTo>
                      <a:pt x="29" y="10"/>
                    </a:lnTo>
                    <a:lnTo>
                      <a:pt x="24" y="10"/>
                    </a:lnTo>
                    <a:lnTo>
                      <a:pt x="15" y="19"/>
                    </a:lnTo>
                    <a:lnTo>
                      <a:pt x="15" y="24"/>
                    </a:lnTo>
                    <a:lnTo>
                      <a:pt x="10" y="34"/>
                    </a:lnTo>
                    <a:lnTo>
                      <a:pt x="1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40" name="Line 24"/>
              <p:cNvSpPr>
                <a:spLocks noChangeShapeType="1"/>
              </p:cNvSpPr>
              <p:nvPr/>
            </p:nvSpPr>
            <p:spPr bwMode="auto">
              <a:xfrm>
                <a:off x="915" y="1936"/>
                <a:ext cx="57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41" name="Line 25"/>
              <p:cNvSpPr>
                <a:spLocks noChangeShapeType="1"/>
              </p:cNvSpPr>
              <p:nvPr/>
            </p:nvSpPr>
            <p:spPr bwMode="auto">
              <a:xfrm flipH="1">
                <a:off x="4734" y="1936"/>
                <a:ext cx="58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42" name="Freeform 26"/>
              <p:cNvSpPr>
                <a:spLocks noEditPoints="1"/>
              </p:cNvSpPr>
              <p:nvPr/>
            </p:nvSpPr>
            <p:spPr bwMode="auto">
              <a:xfrm>
                <a:off x="618" y="1884"/>
                <a:ext cx="58" cy="95"/>
              </a:xfrm>
              <a:custGeom>
                <a:avLst/>
                <a:gdLst/>
                <a:ahLst/>
                <a:cxnLst>
                  <a:cxn ang="0">
                    <a:pos x="10" y="38"/>
                  </a:cxn>
                  <a:cxn ang="0">
                    <a:pos x="0" y="28"/>
                  </a:cxn>
                  <a:cxn ang="0">
                    <a:pos x="5" y="14"/>
                  </a:cxn>
                  <a:cxn ang="0">
                    <a:pos x="19" y="0"/>
                  </a:cxn>
                  <a:cxn ang="0">
                    <a:pos x="38" y="0"/>
                  </a:cxn>
                  <a:cxn ang="0">
                    <a:pos x="53" y="14"/>
                  </a:cxn>
                  <a:cxn ang="0">
                    <a:pos x="58" y="28"/>
                  </a:cxn>
                  <a:cxn ang="0">
                    <a:pos x="48" y="38"/>
                  </a:cxn>
                  <a:cxn ang="0">
                    <a:pos x="48" y="48"/>
                  </a:cxn>
                  <a:cxn ang="0">
                    <a:pos x="58" y="57"/>
                  </a:cxn>
                  <a:cxn ang="0">
                    <a:pos x="58" y="81"/>
                  </a:cxn>
                  <a:cxn ang="0">
                    <a:pos x="43" y="95"/>
                  </a:cxn>
                  <a:cxn ang="0">
                    <a:pos x="14" y="95"/>
                  </a:cxn>
                  <a:cxn ang="0">
                    <a:pos x="0" y="81"/>
                  </a:cxn>
                  <a:cxn ang="0">
                    <a:pos x="0" y="57"/>
                  </a:cxn>
                  <a:cxn ang="0">
                    <a:pos x="10" y="48"/>
                  </a:cxn>
                  <a:cxn ang="0">
                    <a:pos x="14" y="24"/>
                  </a:cxn>
                  <a:cxn ang="0">
                    <a:pos x="19" y="33"/>
                  </a:cxn>
                  <a:cxn ang="0">
                    <a:pos x="29" y="38"/>
                  </a:cxn>
                  <a:cxn ang="0">
                    <a:pos x="38" y="33"/>
                  </a:cxn>
                  <a:cxn ang="0">
                    <a:pos x="43" y="24"/>
                  </a:cxn>
                  <a:cxn ang="0">
                    <a:pos x="38" y="14"/>
                  </a:cxn>
                  <a:cxn ang="0">
                    <a:pos x="29" y="9"/>
                  </a:cxn>
                  <a:cxn ang="0">
                    <a:pos x="19" y="14"/>
                  </a:cxn>
                  <a:cxn ang="0">
                    <a:pos x="14" y="24"/>
                  </a:cxn>
                  <a:cxn ang="0">
                    <a:pos x="10" y="71"/>
                  </a:cxn>
                  <a:cxn ang="0">
                    <a:pos x="14" y="81"/>
                  </a:cxn>
                  <a:cxn ang="0">
                    <a:pos x="24" y="86"/>
                  </a:cxn>
                  <a:cxn ang="0">
                    <a:pos x="38" y="86"/>
                  </a:cxn>
                  <a:cxn ang="0">
                    <a:pos x="48" y="76"/>
                  </a:cxn>
                  <a:cxn ang="0">
                    <a:pos x="48" y="62"/>
                  </a:cxn>
                  <a:cxn ang="0">
                    <a:pos x="38" y="52"/>
                  </a:cxn>
                  <a:cxn ang="0">
                    <a:pos x="19" y="52"/>
                  </a:cxn>
                  <a:cxn ang="0">
                    <a:pos x="10" y="62"/>
                  </a:cxn>
                </a:cxnLst>
                <a:rect l="0" t="0" r="r" b="b"/>
                <a:pathLst>
                  <a:path w="58" h="95">
                    <a:moveTo>
                      <a:pt x="14" y="43"/>
                    </a:moveTo>
                    <a:lnTo>
                      <a:pt x="10" y="38"/>
                    </a:lnTo>
                    <a:lnTo>
                      <a:pt x="5" y="33"/>
                    </a:lnTo>
                    <a:lnTo>
                      <a:pt x="0" y="28"/>
                    </a:lnTo>
                    <a:lnTo>
                      <a:pt x="0" y="24"/>
                    </a:lnTo>
                    <a:lnTo>
                      <a:pt x="5" y="14"/>
                    </a:lnTo>
                    <a:lnTo>
                      <a:pt x="10" y="4"/>
                    </a:lnTo>
                    <a:lnTo>
                      <a:pt x="19" y="0"/>
                    </a:lnTo>
                    <a:lnTo>
                      <a:pt x="29" y="0"/>
                    </a:lnTo>
                    <a:lnTo>
                      <a:pt x="38" y="0"/>
                    </a:lnTo>
                    <a:lnTo>
                      <a:pt x="48" y="4"/>
                    </a:lnTo>
                    <a:lnTo>
                      <a:pt x="53" y="14"/>
                    </a:lnTo>
                    <a:lnTo>
                      <a:pt x="58" y="24"/>
                    </a:lnTo>
                    <a:lnTo>
                      <a:pt x="58" y="28"/>
                    </a:lnTo>
                    <a:lnTo>
                      <a:pt x="53" y="33"/>
                    </a:lnTo>
                    <a:lnTo>
                      <a:pt x="48" y="38"/>
                    </a:lnTo>
                    <a:lnTo>
                      <a:pt x="43" y="43"/>
                    </a:lnTo>
                    <a:lnTo>
                      <a:pt x="48" y="48"/>
                    </a:lnTo>
                    <a:lnTo>
                      <a:pt x="53" y="52"/>
                    </a:lnTo>
                    <a:lnTo>
                      <a:pt x="58" y="57"/>
                    </a:lnTo>
                    <a:lnTo>
                      <a:pt x="58" y="67"/>
                    </a:lnTo>
                    <a:lnTo>
                      <a:pt x="58" y="81"/>
                    </a:lnTo>
                    <a:lnTo>
                      <a:pt x="53" y="91"/>
                    </a:lnTo>
                    <a:lnTo>
                      <a:pt x="43" y="95"/>
                    </a:lnTo>
                    <a:lnTo>
                      <a:pt x="29" y="95"/>
                    </a:lnTo>
                    <a:lnTo>
                      <a:pt x="14" y="95"/>
                    </a:lnTo>
                    <a:lnTo>
                      <a:pt x="5" y="91"/>
                    </a:lnTo>
                    <a:lnTo>
                      <a:pt x="0" y="81"/>
                    </a:lnTo>
                    <a:lnTo>
                      <a:pt x="0" y="67"/>
                    </a:lnTo>
                    <a:lnTo>
                      <a:pt x="0" y="57"/>
                    </a:lnTo>
                    <a:lnTo>
                      <a:pt x="5" y="52"/>
                    </a:lnTo>
                    <a:lnTo>
                      <a:pt x="10" y="48"/>
                    </a:lnTo>
                    <a:lnTo>
                      <a:pt x="14" y="43"/>
                    </a:lnTo>
                    <a:close/>
                    <a:moveTo>
                      <a:pt x="14" y="24"/>
                    </a:moveTo>
                    <a:lnTo>
                      <a:pt x="14" y="28"/>
                    </a:lnTo>
                    <a:lnTo>
                      <a:pt x="19" y="33"/>
                    </a:lnTo>
                    <a:lnTo>
                      <a:pt x="24" y="38"/>
                    </a:lnTo>
                    <a:lnTo>
                      <a:pt x="29" y="38"/>
                    </a:lnTo>
                    <a:lnTo>
                      <a:pt x="34" y="38"/>
                    </a:lnTo>
                    <a:lnTo>
                      <a:pt x="38" y="33"/>
                    </a:lnTo>
                    <a:lnTo>
                      <a:pt x="43" y="28"/>
                    </a:lnTo>
                    <a:lnTo>
                      <a:pt x="43" y="24"/>
                    </a:lnTo>
                    <a:lnTo>
                      <a:pt x="43" y="19"/>
                    </a:lnTo>
                    <a:lnTo>
                      <a:pt x="38" y="14"/>
                    </a:lnTo>
                    <a:lnTo>
                      <a:pt x="34" y="14"/>
                    </a:lnTo>
                    <a:lnTo>
                      <a:pt x="29" y="9"/>
                    </a:lnTo>
                    <a:lnTo>
                      <a:pt x="24" y="14"/>
                    </a:lnTo>
                    <a:lnTo>
                      <a:pt x="19" y="14"/>
                    </a:lnTo>
                    <a:lnTo>
                      <a:pt x="14" y="19"/>
                    </a:lnTo>
                    <a:lnTo>
                      <a:pt x="14" y="24"/>
                    </a:lnTo>
                    <a:close/>
                    <a:moveTo>
                      <a:pt x="10" y="67"/>
                    </a:moveTo>
                    <a:lnTo>
                      <a:pt x="10" y="71"/>
                    </a:lnTo>
                    <a:lnTo>
                      <a:pt x="14" y="76"/>
                    </a:lnTo>
                    <a:lnTo>
                      <a:pt x="14" y="81"/>
                    </a:lnTo>
                    <a:lnTo>
                      <a:pt x="19" y="86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8" y="86"/>
                    </a:lnTo>
                    <a:lnTo>
                      <a:pt x="43" y="81"/>
                    </a:lnTo>
                    <a:lnTo>
                      <a:pt x="48" y="76"/>
                    </a:lnTo>
                    <a:lnTo>
                      <a:pt x="48" y="67"/>
                    </a:lnTo>
                    <a:lnTo>
                      <a:pt x="48" y="62"/>
                    </a:lnTo>
                    <a:lnTo>
                      <a:pt x="43" y="52"/>
                    </a:lnTo>
                    <a:lnTo>
                      <a:pt x="38" y="52"/>
                    </a:lnTo>
                    <a:lnTo>
                      <a:pt x="29" y="48"/>
                    </a:lnTo>
                    <a:lnTo>
                      <a:pt x="19" y="52"/>
                    </a:lnTo>
                    <a:lnTo>
                      <a:pt x="14" y="52"/>
                    </a:lnTo>
                    <a:lnTo>
                      <a:pt x="10" y="62"/>
                    </a:lnTo>
                    <a:lnTo>
                      <a:pt x="10" y="67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43" name="Freeform 27"/>
              <p:cNvSpPr>
                <a:spLocks noEditPoints="1"/>
              </p:cNvSpPr>
              <p:nvPr/>
            </p:nvSpPr>
            <p:spPr bwMode="auto">
              <a:xfrm>
                <a:off x="690" y="1884"/>
                <a:ext cx="62" cy="95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3"/>
                  </a:cxn>
                  <a:cxn ang="0">
                    <a:pos x="5" y="19"/>
                  </a:cxn>
                  <a:cxn ang="0">
                    <a:pos x="9" y="9"/>
                  </a:cxn>
                  <a:cxn ang="0">
                    <a:pos x="14" y="4"/>
                  </a:cxn>
                  <a:cxn ang="0">
                    <a:pos x="24" y="0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8" y="4"/>
                  </a:cxn>
                  <a:cxn ang="0">
                    <a:pos x="53" y="4"/>
                  </a:cxn>
                  <a:cxn ang="0">
                    <a:pos x="57" y="14"/>
                  </a:cxn>
                  <a:cxn ang="0">
                    <a:pos x="57" y="19"/>
                  </a:cxn>
                  <a:cxn ang="0">
                    <a:pos x="62" y="28"/>
                  </a:cxn>
                  <a:cxn ang="0">
                    <a:pos x="62" y="38"/>
                  </a:cxn>
                  <a:cxn ang="0">
                    <a:pos x="62" y="48"/>
                  </a:cxn>
                  <a:cxn ang="0">
                    <a:pos x="62" y="62"/>
                  </a:cxn>
                  <a:cxn ang="0">
                    <a:pos x="57" y="76"/>
                  </a:cxn>
                  <a:cxn ang="0">
                    <a:pos x="57" y="86"/>
                  </a:cxn>
                  <a:cxn ang="0">
                    <a:pos x="48" y="91"/>
                  </a:cxn>
                  <a:cxn ang="0">
                    <a:pos x="43" y="95"/>
                  </a:cxn>
                  <a:cxn ang="0">
                    <a:pos x="33" y="95"/>
                  </a:cxn>
                  <a:cxn ang="0">
                    <a:pos x="19" y="95"/>
                  </a:cxn>
                  <a:cxn ang="0">
                    <a:pos x="9" y="91"/>
                  </a:cxn>
                  <a:cxn ang="0">
                    <a:pos x="5" y="76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2"/>
                  </a:cxn>
                  <a:cxn ang="0">
                    <a:pos x="14" y="71"/>
                  </a:cxn>
                  <a:cxn ang="0">
                    <a:pos x="19" y="81"/>
                  </a:cxn>
                  <a:cxn ang="0">
                    <a:pos x="24" y="86"/>
                  </a:cxn>
                  <a:cxn ang="0">
                    <a:pos x="33" y="86"/>
                  </a:cxn>
                  <a:cxn ang="0">
                    <a:pos x="38" y="86"/>
                  </a:cxn>
                  <a:cxn ang="0">
                    <a:pos x="43" y="81"/>
                  </a:cxn>
                  <a:cxn ang="0">
                    <a:pos x="48" y="71"/>
                  </a:cxn>
                  <a:cxn ang="0">
                    <a:pos x="48" y="62"/>
                  </a:cxn>
                  <a:cxn ang="0">
                    <a:pos x="53" y="48"/>
                  </a:cxn>
                  <a:cxn ang="0">
                    <a:pos x="48" y="33"/>
                  </a:cxn>
                  <a:cxn ang="0">
                    <a:pos x="48" y="24"/>
                  </a:cxn>
                  <a:cxn ang="0">
                    <a:pos x="43" y="19"/>
                  </a:cxn>
                  <a:cxn ang="0">
                    <a:pos x="38" y="14"/>
                  </a:cxn>
                  <a:cxn ang="0">
                    <a:pos x="33" y="9"/>
                  </a:cxn>
                  <a:cxn ang="0">
                    <a:pos x="24" y="14"/>
                  </a:cxn>
                  <a:cxn ang="0">
                    <a:pos x="19" y="19"/>
                  </a:cxn>
                  <a:cxn ang="0">
                    <a:pos x="14" y="24"/>
                  </a:cxn>
                  <a:cxn ang="0">
                    <a:pos x="14" y="33"/>
                  </a:cxn>
                  <a:cxn ang="0">
                    <a:pos x="14" y="48"/>
                  </a:cxn>
                </a:cxnLst>
                <a:rect l="0" t="0" r="r" b="b"/>
                <a:pathLst>
                  <a:path w="62" h="95">
                    <a:moveTo>
                      <a:pt x="0" y="48"/>
                    </a:moveTo>
                    <a:lnTo>
                      <a:pt x="0" y="33"/>
                    </a:lnTo>
                    <a:lnTo>
                      <a:pt x="5" y="19"/>
                    </a:lnTo>
                    <a:lnTo>
                      <a:pt x="9" y="9"/>
                    </a:lnTo>
                    <a:lnTo>
                      <a:pt x="14" y="4"/>
                    </a:lnTo>
                    <a:lnTo>
                      <a:pt x="24" y="0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8" y="4"/>
                    </a:lnTo>
                    <a:lnTo>
                      <a:pt x="53" y="4"/>
                    </a:lnTo>
                    <a:lnTo>
                      <a:pt x="57" y="14"/>
                    </a:lnTo>
                    <a:lnTo>
                      <a:pt x="57" y="19"/>
                    </a:lnTo>
                    <a:lnTo>
                      <a:pt x="62" y="28"/>
                    </a:lnTo>
                    <a:lnTo>
                      <a:pt x="62" y="38"/>
                    </a:lnTo>
                    <a:lnTo>
                      <a:pt x="62" y="48"/>
                    </a:lnTo>
                    <a:lnTo>
                      <a:pt x="62" y="62"/>
                    </a:lnTo>
                    <a:lnTo>
                      <a:pt x="57" y="76"/>
                    </a:lnTo>
                    <a:lnTo>
                      <a:pt x="57" y="86"/>
                    </a:lnTo>
                    <a:lnTo>
                      <a:pt x="48" y="91"/>
                    </a:lnTo>
                    <a:lnTo>
                      <a:pt x="43" y="95"/>
                    </a:lnTo>
                    <a:lnTo>
                      <a:pt x="33" y="95"/>
                    </a:lnTo>
                    <a:lnTo>
                      <a:pt x="19" y="95"/>
                    </a:lnTo>
                    <a:lnTo>
                      <a:pt x="9" y="91"/>
                    </a:lnTo>
                    <a:lnTo>
                      <a:pt x="5" y="76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2"/>
                    </a:lnTo>
                    <a:lnTo>
                      <a:pt x="14" y="71"/>
                    </a:lnTo>
                    <a:lnTo>
                      <a:pt x="19" y="81"/>
                    </a:lnTo>
                    <a:lnTo>
                      <a:pt x="24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3" y="81"/>
                    </a:lnTo>
                    <a:lnTo>
                      <a:pt x="48" y="71"/>
                    </a:lnTo>
                    <a:lnTo>
                      <a:pt x="48" y="62"/>
                    </a:lnTo>
                    <a:lnTo>
                      <a:pt x="53" y="48"/>
                    </a:lnTo>
                    <a:lnTo>
                      <a:pt x="48" y="33"/>
                    </a:lnTo>
                    <a:lnTo>
                      <a:pt x="48" y="24"/>
                    </a:lnTo>
                    <a:lnTo>
                      <a:pt x="43" y="19"/>
                    </a:lnTo>
                    <a:lnTo>
                      <a:pt x="38" y="14"/>
                    </a:lnTo>
                    <a:lnTo>
                      <a:pt x="33" y="9"/>
                    </a:lnTo>
                    <a:lnTo>
                      <a:pt x="24" y="14"/>
                    </a:lnTo>
                    <a:lnTo>
                      <a:pt x="19" y="19"/>
                    </a:lnTo>
                    <a:lnTo>
                      <a:pt x="14" y="24"/>
                    </a:lnTo>
                    <a:lnTo>
                      <a:pt x="14" y="33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44" name="Freeform 28"/>
              <p:cNvSpPr>
                <a:spLocks noEditPoints="1"/>
              </p:cNvSpPr>
              <p:nvPr/>
            </p:nvSpPr>
            <p:spPr bwMode="auto">
              <a:xfrm>
                <a:off x="766" y="1884"/>
                <a:ext cx="63" cy="95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3"/>
                  </a:cxn>
                  <a:cxn ang="0">
                    <a:pos x="0" y="19"/>
                  </a:cxn>
                  <a:cxn ang="0">
                    <a:pos x="5" y="9"/>
                  </a:cxn>
                  <a:cxn ang="0">
                    <a:pos x="10" y="4"/>
                  </a:cxn>
                  <a:cxn ang="0">
                    <a:pos x="20" y="0"/>
                  </a:cxn>
                  <a:cxn ang="0">
                    <a:pos x="29" y="0"/>
                  </a:cxn>
                  <a:cxn ang="0">
                    <a:pos x="39" y="0"/>
                  </a:cxn>
                  <a:cxn ang="0">
                    <a:pos x="44" y="4"/>
                  </a:cxn>
                  <a:cxn ang="0">
                    <a:pos x="48" y="4"/>
                  </a:cxn>
                  <a:cxn ang="0">
                    <a:pos x="53" y="14"/>
                  </a:cxn>
                  <a:cxn ang="0">
                    <a:pos x="58" y="19"/>
                  </a:cxn>
                  <a:cxn ang="0">
                    <a:pos x="58" y="28"/>
                  </a:cxn>
                  <a:cxn ang="0">
                    <a:pos x="63" y="38"/>
                  </a:cxn>
                  <a:cxn ang="0">
                    <a:pos x="63" y="48"/>
                  </a:cxn>
                  <a:cxn ang="0">
                    <a:pos x="58" y="62"/>
                  </a:cxn>
                  <a:cxn ang="0">
                    <a:pos x="58" y="76"/>
                  </a:cxn>
                  <a:cxn ang="0">
                    <a:pos x="53" y="86"/>
                  </a:cxn>
                  <a:cxn ang="0">
                    <a:pos x="48" y="91"/>
                  </a:cxn>
                  <a:cxn ang="0">
                    <a:pos x="39" y="95"/>
                  </a:cxn>
                  <a:cxn ang="0">
                    <a:pos x="29" y="95"/>
                  </a:cxn>
                  <a:cxn ang="0">
                    <a:pos x="15" y="95"/>
                  </a:cxn>
                  <a:cxn ang="0">
                    <a:pos x="5" y="91"/>
                  </a:cxn>
                  <a:cxn ang="0">
                    <a:pos x="0" y="76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0" y="48"/>
                  </a:cxn>
                  <a:cxn ang="0">
                    <a:pos x="10" y="62"/>
                  </a:cxn>
                  <a:cxn ang="0">
                    <a:pos x="15" y="71"/>
                  </a:cxn>
                  <a:cxn ang="0">
                    <a:pos x="15" y="81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9" y="86"/>
                  </a:cxn>
                  <a:cxn ang="0">
                    <a:pos x="44" y="81"/>
                  </a:cxn>
                  <a:cxn ang="0">
                    <a:pos x="48" y="71"/>
                  </a:cxn>
                  <a:cxn ang="0">
                    <a:pos x="48" y="62"/>
                  </a:cxn>
                  <a:cxn ang="0">
                    <a:pos x="48" y="48"/>
                  </a:cxn>
                  <a:cxn ang="0">
                    <a:pos x="48" y="33"/>
                  </a:cxn>
                  <a:cxn ang="0">
                    <a:pos x="48" y="24"/>
                  </a:cxn>
                  <a:cxn ang="0">
                    <a:pos x="44" y="19"/>
                  </a:cxn>
                  <a:cxn ang="0">
                    <a:pos x="39" y="14"/>
                  </a:cxn>
                  <a:cxn ang="0">
                    <a:pos x="29" y="9"/>
                  </a:cxn>
                  <a:cxn ang="0">
                    <a:pos x="24" y="14"/>
                  </a:cxn>
                  <a:cxn ang="0">
                    <a:pos x="15" y="19"/>
                  </a:cxn>
                  <a:cxn ang="0">
                    <a:pos x="15" y="24"/>
                  </a:cxn>
                  <a:cxn ang="0">
                    <a:pos x="10" y="33"/>
                  </a:cxn>
                  <a:cxn ang="0">
                    <a:pos x="10" y="48"/>
                  </a:cxn>
                </a:cxnLst>
                <a:rect l="0" t="0" r="r" b="b"/>
                <a:pathLst>
                  <a:path w="63" h="95">
                    <a:moveTo>
                      <a:pt x="0" y="48"/>
                    </a:moveTo>
                    <a:lnTo>
                      <a:pt x="0" y="33"/>
                    </a:lnTo>
                    <a:lnTo>
                      <a:pt x="0" y="19"/>
                    </a:lnTo>
                    <a:lnTo>
                      <a:pt x="5" y="9"/>
                    </a:lnTo>
                    <a:lnTo>
                      <a:pt x="10" y="4"/>
                    </a:lnTo>
                    <a:lnTo>
                      <a:pt x="20" y="0"/>
                    </a:lnTo>
                    <a:lnTo>
                      <a:pt x="29" y="0"/>
                    </a:lnTo>
                    <a:lnTo>
                      <a:pt x="39" y="0"/>
                    </a:lnTo>
                    <a:lnTo>
                      <a:pt x="44" y="4"/>
                    </a:lnTo>
                    <a:lnTo>
                      <a:pt x="48" y="4"/>
                    </a:lnTo>
                    <a:lnTo>
                      <a:pt x="53" y="14"/>
                    </a:lnTo>
                    <a:lnTo>
                      <a:pt x="58" y="19"/>
                    </a:lnTo>
                    <a:lnTo>
                      <a:pt x="58" y="28"/>
                    </a:lnTo>
                    <a:lnTo>
                      <a:pt x="63" y="38"/>
                    </a:lnTo>
                    <a:lnTo>
                      <a:pt x="63" y="48"/>
                    </a:lnTo>
                    <a:lnTo>
                      <a:pt x="58" y="62"/>
                    </a:lnTo>
                    <a:lnTo>
                      <a:pt x="58" y="76"/>
                    </a:lnTo>
                    <a:lnTo>
                      <a:pt x="53" y="86"/>
                    </a:lnTo>
                    <a:lnTo>
                      <a:pt x="48" y="91"/>
                    </a:lnTo>
                    <a:lnTo>
                      <a:pt x="39" y="95"/>
                    </a:lnTo>
                    <a:lnTo>
                      <a:pt x="29" y="95"/>
                    </a:lnTo>
                    <a:lnTo>
                      <a:pt x="15" y="95"/>
                    </a:lnTo>
                    <a:lnTo>
                      <a:pt x="5" y="91"/>
                    </a:lnTo>
                    <a:lnTo>
                      <a:pt x="0" y="76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0" y="48"/>
                    </a:moveTo>
                    <a:lnTo>
                      <a:pt x="10" y="62"/>
                    </a:lnTo>
                    <a:lnTo>
                      <a:pt x="15" y="71"/>
                    </a:lnTo>
                    <a:lnTo>
                      <a:pt x="15" y="81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9" y="86"/>
                    </a:lnTo>
                    <a:lnTo>
                      <a:pt x="44" y="81"/>
                    </a:lnTo>
                    <a:lnTo>
                      <a:pt x="48" y="71"/>
                    </a:lnTo>
                    <a:lnTo>
                      <a:pt x="48" y="62"/>
                    </a:lnTo>
                    <a:lnTo>
                      <a:pt x="48" y="48"/>
                    </a:lnTo>
                    <a:lnTo>
                      <a:pt x="48" y="33"/>
                    </a:lnTo>
                    <a:lnTo>
                      <a:pt x="48" y="24"/>
                    </a:lnTo>
                    <a:lnTo>
                      <a:pt x="44" y="19"/>
                    </a:lnTo>
                    <a:lnTo>
                      <a:pt x="39" y="14"/>
                    </a:lnTo>
                    <a:lnTo>
                      <a:pt x="29" y="9"/>
                    </a:lnTo>
                    <a:lnTo>
                      <a:pt x="24" y="14"/>
                    </a:lnTo>
                    <a:lnTo>
                      <a:pt x="15" y="19"/>
                    </a:lnTo>
                    <a:lnTo>
                      <a:pt x="15" y="24"/>
                    </a:lnTo>
                    <a:lnTo>
                      <a:pt x="10" y="33"/>
                    </a:lnTo>
                    <a:lnTo>
                      <a:pt x="1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45" name="Line 29"/>
              <p:cNvSpPr>
                <a:spLocks noChangeShapeType="1"/>
              </p:cNvSpPr>
              <p:nvPr/>
            </p:nvSpPr>
            <p:spPr bwMode="auto">
              <a:xfrm>
                <a:off x="915" y="1563"/>
                <a:ext cx="57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46" name="Line 30"/>
              <p:cNvSpPr>
                <a:spLocks noChangeShapeType="1"/>
              </p:cNvSpPr>
              <p:nvPr/>
            </p:nvSpPr>
            <p:spPr bwMode="auto">
              <a:xfrm flipH="1">
                <a:off x="4734" y="1563"/>
                <a:ext cx="58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47" name="Freeform 31"/>
              <p:cNvSpPr>
                <a:spLocks/>
              </p:cNvSpPr>
              <p:nvPr/>
            </p:nvSpPr>
            <p:spPr bwMode="auto">
              <a:xfrm>
                <a:off x="551" y="1510"/>
                <a:ext cx="34" cy="96"/>
              </a:xfrm>
              <a:custGeom>
                <a:avLst/>
                <a:gdLst/>
                <a:ahLst/>
                <a:cxnLst>
                  <a:cxn ang="0">
                    <a:pos x="34" y="96"/>
                  </a:cxn>
                  <a:cxn ang="0">
                    <a:pos x="24" y="96"/>
                  </a:cxn>
                  <a:cxn ang="0">
                    <a:pos x="24" y="24"/>
                  </a:cxn>
                  <a:cxn ang="0">
                    <a:pos x="19" y="29"/>
                  </a:cxn>
                  <a:cxn ang="0">
                    <a:pos x="10" y="29"/>
                  </a:cxn>
                  <a:cxn ang="0">
                    <a:pos x="5" y="34"/>
                  </a:cxn>
                  <a:cxn ang="0">
                    <a:pos x="0" y="39"/>
                  </a:cxn>
                  <a:cxn ang="0">
                    <a:pos x="0" y="24"/>
                  </a:cxn>
                  <a:cxn ang="0">
                    <a:pos x="10" y="19"/>
                  </a:cxn>
                  <a:cxn ang="0">
                    <a:pos x="14" y="15"/>
                  </a:cxn>
                  <a:cxn ang="0">
                    <a:pos x="24" y="10"/>
                  </a:cxn>
                  <a:cxn ang="0">
                    <a:pos x="24" y="0"/>
                  </a:cxn>
                  <a:cxn ang="0">
                    <a:pos x="34" y="0"/>
                  </a:cxn>
                  <a:cxn ang="0">
                    <a:pos x="34" y="96"/>
                  </a:cxn>
                </a:cxnLst>
                <a:rect l="0" t="0" r="r" b="b"/>
                <a:pathLst>
                  <a:path w="34" h="96">
                    <a:moveTo>
                      <a:pt x="34" y="96"/>
                    </a:moveTo>
                    <a:lnTo>
                      <a:pt x="24" y="96"/>
                    </a:lnTo>
                    <a:lnTo>
                      <a:pt x="24" y="24"/>
                    </a:lnTo>
                    <a:lnTo>
                      <a:pt x="19" y="29"/>
                    </a:lnTo>
                    <a:lnTo>
                      <a:pt x="10" y="29"/>
                    </a:lnTo>
                    <a:lnTo>
                      <a:pt x="5" y="34"/>
                    </a:lnTo>
                    <a:lnTo>
                      <a:pt x="0" y="39"/>
                    </a:lnTo>
                    <a:lnTo>
                      <a:pt x="0" y="24"/>
                    </a:lnTo>
                    <a:lnTo>
                      <a:pt x="10" y="19"/>
                    </a:lnTo>
                    <a:lnTo>
                      <a:pt x="14" y="15"/>
                    </a:lnTo>
                    <a:lnTo>
                      <a:pt x="24" y="10"/>
                    </a:lnTo>
                    <a:lnTo>
                      <a:pt x="24" y="0"/>
                    </a:lnTo>
                    <a:lnTo>
                      <a:pt x="34" y="0"/>
                    </a:lnTo>
                    <a:lnTo>
                      <a:pt x="34" y="9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48" name="Freeform 32"/>
              <p:cNvSpPr>
                <a:spLocks noEditPoints="1"/>
              </p:cNvSpPr>
              <p:nvPr/>
            </p:nvSpPr>
            <p:spPr bwMode="auto">
              <a:xfrm>
                <a:off x="618" y="1510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0" y="24"/>
                  </a:cxn>
                  <a:cxn ang="0">
                    <a:pos x="5" y="15"/>
                  </a:cxn>
                  <a:cxn ang="0">
                    <a:pos x="14" y="5"/>
                  </a:cxn>
                  <a:cxn ang="0">
                    <a:pos x="19" y="0"/>
                  </a:cxn>
                  <a:cxn ang="0">
                    <a:pos x="29" y="0"/>
                  </a:cxn>
                  <a:cxn ang="0">
                    <a:pos x="38" y="0"/>
                  </a:cxn>
                  <a:cxn ang="0">
                    <a:pos x="43" y="5"/>
                  </a:cxn>
                  <a:cxn ang="0">
                    <a:pos x="48" y="10"/>
                  </a:cxn>
                  <a:cxn ang="0">
                    <a:pos x="53" y="15"/>
                  </a:cxn>
                  <a:cxn ang="0">
                    <a:pos x="58" y="19"/>
                  </a:cxn>
                  <a:cxn ang="0">
                    <a:pos x="58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58" y="77"/>
                  </a:cxn>
                  <a:cxn ang="0">
                    <a:pos x="53" y="86"/>
                  </a:cxn>
                  <a:cxn ang="0">
                    <a:pos x="48" y="96"/>
                  </a:cxn>
                  <a:cxn ang="0">
                    <a:pos x="38" y="96"/>
                  </a:cxn>
                  <a:cxn ang="0">
                    <a:pos x="29" y="101"/>
                  </a:cxn>
                  <a:cxn ang="0">
                    <a:pos x="19" y="96"/>
                  </a:cxn>
                  <a:cxn ang="0">
                    <a:pos x="10" y="91"/>
                  </a:cxn>
                  <a:cxn ang="0">
                    <a:pos x="0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0" y="48"/>
                  </a:cxn>
                  <a:cxn ang="0">
                    <a:pos x="10" y="63"/>
                  </a:cxn>
                  <a:cxn ang="0">
                    <a:pos x="14" y="72"/>
                  </a:cxn>
                  <a:cxn ang="0">
                    <a:pos x="14" y="82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8" y="86"/>
                  </a:cxn>
                  <a:cxn ang="0">
                    <a:pos x="43" y="82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48" y="48"/>
                  </a:cxn>
                  <a:cxn ang="0">
                    <a:pos x="48" y="39"/>
                  </a:cxn>
                  <a:cxn ang="0">
                    <a:pos x="48" y="29"/>
                  </a:cxn>
                  <a:cxn ang="0">
                    <a:pos x="43" y="19"/>
                  </a:cxn>
                  <a:cxn ang="0">
                    <a:pos x="38" y="15"/>
                  </a:cxn>
                  <a:cxn ang="0">
                    <a:pos x="29" y="15"/>
                  </a:cxn>
                  <a:cxn ang="0">
                    <a:pos x="24" y="15"/>
                  </a:cxn>
                  <a:cxn ang="0">
                    <a:pos x="14" y="19"/>
                  </a:cxn>
                  <a:cxn ang="0">
                    <a:pos x="14" y="24"/>
                  </a:cxn>
                  <a:cxn ang="0">
                    <a:pos x="10" y="39"/>
                  </a:cxn>
                  <a:cxn ang="0">
                    <a:pos x="10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0" y="24"/>
                    </a:lnTo>
                    <a:lnTo>
                      <a:pt x="5" y="15"/>
                    </a:lnTo>
                    <a:lnTo>
                      <a:pt x="14" y="5"/>
                    </a:lnTo>
                    <a:lnTo>
                      <a:pt x="19" y="0"/>
                    </a:lnTo>
                    <a:lnTo>
                      <a:pt x="29" y="0"/>
                    </a:lnTo>
                    <a:lnTo>
                      <a:pt x="38" y="0"/>
                    </a:lnTo>
                    <a:lnTo>
                      <a:pt x="43" y="5"/>
                    </a:lnTo>
                    <a:lnTo>
                      <a:pt x="48" y="10"/>
                    </a:lnTo>
                    <a:lnTo>
                      <a:pt x="53" y="15"/>
                    </a:lnTo>
                    <a:lnTo>
                      <a:pt x="58" y="19"/>
                    </a:lnTo>
                    <a:lnTo>
                      <a:pt x="58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58" y="77"/>
                    </a:lnTo>
                    <a:lnTo>
                      <a:pt x="53" y="86"/>
                    </a:lnTo>
                    <a:lnTo>
                      <a:pt x="48" y="96"/>
                    </a:lnTo>
                    <a:lnTo>
                      <a:pt x="38" y="96"/>
                    </a:lnTo>
                    <a:lnTo>
                      <a:pt x="29" y="101"/>
                    </a:lnTo>
                    <a:lnTo>
                      <a:pt x="19" y="96"/>
                    </a:lnTo>
                    <a:lnTo>
                      <a:pt x="10" y="91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0" y="48"/>
                    </a:moveTo>
                    <a:lnTo>
                      <a:pt x="10" y="63"/>
                    </a:lnTo>
                    <a:lnTo>
                      <a:pt x="14" y="72"/>
                    </a:lnTo>
                    <a:lnTo>
                      <a:pt x="14" y="82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8" y="86"/>
                    </a:lnTo>
                    <a:lnTo>
                      <a:pt x="43" y="82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48" y="48"/>
                    </a:lnTo>
                    <a:lnTo>
                      <a:pt x="48" y="39"/>
                    </a:lnTo>
                    <a:lnTo>
                      <a:pt x="48" y="29"/>
                    </a:lnTo>
                    <a:lnTo>
                      <a:pt x="43" y="19"/>
                    </a:lnTo>
                    <a:lnTo>
                      <a:pt x="38" y="15"/>
                    </a:lnTo>
                    <a:lnTo>
                      <a:pt x="29" y="15"/>
                    </a:lnTo>
                    <a:lnTo>
                      <a:pt x="24" y="15"/>
                    </a:lnTo>
                    <a:lnTo>
                      <a:pt x="14" y="19"/>
                    </a:lnTo>
                    <a:lnTo>
                      <a:pt x="14" y="24"/>
                    </a:lnTo>
                    <a:lnTo>
                      <a:pt x="10" y="39"/>
                    </a:lnTo>
                    <a:lnTo>
                      <a:pt x="1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49" name="Freeform 33"/>
              <p:cNvSpPr>
                <a:spLocks noEditPoints="1"/>
              </p:cNvSpPr>
              <p:nvPr/>
            </p:nvSpPr>
            <p:spPr bwMode="auto">
              <a:xfrm>
                <a:off x="690" y="1510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5" y="24"/>
                  </a:cxn>
                  <a:cxn ang="0">
                    <a:pos x="9" y="15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7" y="15"/>
                  </a:cxn>
                  <a:cxn ang="0">
                    <a:pos x="57" y="19"/>
                  </a:cxn>
                  <a:cxn ang="0">
                    <a:pos x="62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57" y="77"/>
                  </a:cxn>
                  <a:cxn ang="0">
                    <a:pos x="57" y="86"/>
                  </a:cxn>
                  <a:cxn ang="0">
                    <a:pos x="48" y="96"/>
                  </a:cxn>
                  <a:cxn ang="0">
                    <a:pos x="43" y="96"/>
                  </a:cxn>
                  <a:cxn ang="0">
                    <a:pos x="33" y="101"/>
                  </a:cxn>
                  <a:cxn ang="0">
                    <a:pos x="19" y="96"/>
                  </a:cxn>
                  <a:cxn ang="0">
                    <a:pos x="9" y="91"/>
                  </a:cxn>
                  <a:cxn ang="0">
                    <a:pos x="5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3"/>
                  </a:cxn>
                  <a:cxn ang="0">
                    <a:pos x="14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33" y="86"/>
                  </a:cxn>
                  <a:cxn ang="0">
                    <a:pos x="38" y="86"/>
                  </a:cxn>
                  <a:cxn ang="0">
                    <a:pos x="43" y="82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53" y="48"/>
                  </a:cxn>
                  <a:cxn ang="0">
                    <a:pos x="48" y="39"/>
                  </a:cxn>
                  <a:cxn ang="0">
                    <a:pos x="48" y="29"/>
                  </a:cxn>
                  <a:cxn ang="0">
                    <a:pos x="43" y="19"/>
                  </a:cxn>
                  <a:cxn ang="0">
                    <a:pos x="38" y="15"/>
                  </a:cxn>
                  <a:cxn ang="0">
                    <a:pos x="33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4" y="24"/>
                  </a:cxn>
                  <a:cxn ang="0">
                    <a:pos x="14" y="39"/>
                  </a:cxn>
                  <a:cxn ang="0">
                    <a:pos x="14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5" y="24"/>
                    </a:lnTo>
                    <a:lnTo>
                      <a:pt x="9" y="15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7" y="15"/>
                    </a:lnTo>
                    <a:lnTo>
                      <a:pt x="57" y="19"/>
                    </a:lnTo>
                    <a:lnTo>
                      <a:pt x="62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57" y="77"/>
                    </a:lnTo>
                    <a:lnTo>
                      <a:pt x="57" y="86"/>
                    </a:lnTo>
                    <a:lnTo>
                      <a:pt x="48" y="96"/>
                    </a:lnTo>
                    <a:lnTo>
                      <a:pt x="43" y="96"/>
                    </a:lnTo>
                    <a:lnTo>
                      <a:pt x="33" y="101"/>
                    </a:lnTo>
                    <a:lnTo>
                      <a:pt x="19" y="96"/>
                    </a:lnTo>
                    <a:lnTo>
                      <a:pt x="9" y="91"/>
                    </a:lnTo>
                    <a:lnTo>
                      <a:pt x="5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3"/>
                    </a:lnTo>
                    <a:lnTo>
                      <a:pt x="14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3" y="82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53" y="48"/>
                    </a:lnTo>
                    <a:lnTo>
                      <a:pt x="48" y="39"/>
                    </a:lnTo>
                    <a:lnTo>
                      <a:pt x="48" y="29"/>
                    </a:lnTo>
                    <a:lnTo>
                      <a:pt x="43" y="19"/>
                    </a:lnTo>
                    <a:lnTo>
                      <a:pt x="38" y="15"/>
                    </a:lnTo>
                    <a:lnTo>
                      <a:pt x="33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4" y="24"/>
                    </a:lnTo>
                    <a:lnTo>
                      <a:pt x="14" y="39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50" name="Freeform 34"/>
              <p:cNvSpPr>
                <a:spLocks noEditPoints="1"/>
              </p:cNvSpPr>
              <p:nvPr/>
            </p:nvSpPr>
            <p:spPr bwMode="auto">
              <a:xfrm>
                <a:off x="766" y="1510"/>
                <a:ext cx="63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0" y="24"/>
                  </a:cxn>
                  <a:cxn ang="0">
                    <a:pos x="5" y="15"/>
                  </a:cxn>
                  <a:cxn ang="0">
                    <a:pos x="10" y="5"/>
                  </a:cxn>
                  <a:cxn ang="0">
                    <a:pos x="20" y="0"/>
                  </a:cxn>
                  <a:cxn ang="0">
                    <a:pos x="29" y="0"/>
                  </a:cxn>
                  <a:cxn ang="0">
                    <a:pos x="39" y="0"/>
                  </a:cxn>
                  <a:cxn ang="0">
                    <a:pos x="44" y="5"/>
                  </a:cxn>
                  <a:cxn ang="0">
                    <a:pos x="48" y="10"/>
                  </a:cxn>
                  <a:cxn ang="0">
                    <a:pos x="53" y="15"/>
                  </a:cxn>
                  <a:cxn ang="0">
                    <a:pos x="58" y="19"/>
                  </a:cxn>
                  <a:cxn ang="0">
                    <a:pos x="58" y="29"/>
                  </a:cxn>
                  <a:cxn ang="0">
                    <a:pos x="63" y="39"/>
                  </a:cxn>
                  <a:cxn ang="0">
                    <a:pos x="63" y="48"/>
                  </a:cxn>
                  <a:cxn ang="0">
                    <a:pos x="58" y="67"/>
                  </a:cxn>
                  <a:cxn ang="0">
                    <a:pos x="58" y="77"/>
                  </a:cxn>
                  <a:cxn ang="0">
                    <a:pos x="53" y="86"/>
                  </a:cxn>
                  <a:cxn ang="0">
                    <a:pos x="48" y="96"/>
                  </a:cxn>
                  <a:cxn ang="0">
                    <a:pos x="39" y="96"/>
                  </a:cxn>
                  <a:cxn ang="0">
                    <a:pos x="29" y="101"/>
                  </a:cxn>
                  <a:cxn ang="0">
                    <a:pos x="15" y="96"/>
                  </a:cxn>
                  <a:cxn ang="0">
                    <a:pos x="5" y="91"/>
                  </a:cxn>
                  <a:cxn ang="0">
                    <a:pos x="0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0" y="48"/>
                  </a:cxn>
                  <a:cxn ang="0">
                    <a:pos x="10" y="63"/>
                  </a:cxn>
                  <a:cxn ang="0">
                    <a:pos x="15" y="72"/>
                  </a:cxn>
                  <a:cxn ang="0">
                    <a:pos x="15" y="82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9" y="86"/>
                  </a:cxn>
                  <a:cxn ang="0">
                    <a:pos x="44" y="82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48" y="48"/>
                  </a:cxn>
                  <a:cxn ang="0">
                    <a:pos x="48" y="39"/>
                  </a:cxn>
                  <a:cxn ang="0">
                    <a:pos x="48" y="29"/>
                  </a:cxn>
                  <a:cxn ang="0">
                    <a:pos x="44" y="19"/>
                  </a:cxn>
                  <a:cxn ang="0">
                    <a:pos x="39" y="15"/>
                  </a:cxn>
                  <a:cxn ang="0">
                    <a:pos x="29" y="15"/>
                  </a:cxn>
                  <a:cxn ang="0">
                    <a:pos x="24" y="15"/>
                  </a:cxn>
                  <a:cxn ang="0">
                    <a:pos x="15" y="19"/>
                  </a:cxn>
                  <a:cxn ang="0">
                    <a:pos x="15" y="24"/>
                  </a:cxn>
                  <a:cxn ang="0">
                    <a:pos x="10" y="39"/>
                  </a:cxn>
                  <a:cxn ang="0">
                    <a:pos x="10" y="48"/>
                  </a:cxn>
                </a:cxnLst>
                <a:rect l="0" t="0" r="r" b="b"/>
                <a:pathLst>
                  <a:path w="63" h="101">
                    <a:moveTo>
                      <a:pt x="0" y="48"/>
                    </a:moveTo>
                    <a:lnTo>
                      <a:pt x="0" y="34"/>
                    </a:lnTo>
                    <a:lnTo>
                      <a:pt x="0" y="24"/>
                    </a:lnTo>
                    <a:lnTo>
                      <a:pt x="5" y="15"/>
                    </a:lnTo>
                    <a:lnTo>
                      <a:pt x="10" y="5"/>
                    </a:lnTo>
                    <a:lnTo>
                      <a:pt x="20" y="0"/>
                    </a:lnTo>
                    <a:lnTo>
                      <a:pt x="29" y="0"/>
                    </a:lnTo>
                    <a:lnTo>
                      <a:pt x="39" y="0"/>
                    </a:lnTo>
                    <a:lnTo>
                      <a:pt x="44" y="5"/>
                    </a:lnTo>
                    <a:lnTo>
                      <a:pt x="48" y="10"/>
                    </a:lnTo>
                    <a:lnTo>
                      <a:pt x="53" y="15"/>
                    </a:lnTo>
                    <a:lnTo>
                      <a:pt x="58" y="19"/>
                    </a:lnTo>
                    <a:lnTo>
                      <a:pt x="58" y="29"/>
                    </a:lnTo>
                    <a:lnTo>
                      <a:pt x="63" y="39"/>
                    </a:lnTo>
                    <a:lnTo>
                      <a:pt x="63" y="48"/>
                    </a:lnTo>
                    <a:lnTo>
                      <a:pt x="58" y="67"/>
                    </a:lnTo>
                    <a:lnTo>
                      <a:pt x="58" y="77"/>
                    </a:lnTo>
                    <a:lnTo>
                      <a:pt x="53" y="86"/>
                    </a:lnTo>
                    <a:lnTo>
                      <a:pt x="48" y="96"/>
                    </a:lnTo>
                    <a:lnTo>
                      <a:pt x="39" y="96"/>
                    </a:lnTo>
                    <a:lnTo>
                      <a:pt x="29" y="101"/>
                    </a:lnTo>
                    <a:lnTo>
                      <a:pt x="15" y="96"/>
                    </a:lnTo>
                    <a:lnTo>
                      <a:pt x="5" y="91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0" y="48"/>
                    </a:moveTo>
                    <a:lnTo>
                      <a:pt x="10" y="63"/>
                    </a:lnTo>
                    <a:lnTo>
                      <a:pt x="15" y="72"/>
                    </a:lnTo>
                    <a:lnTo>
                      <a:pt x="15" y="82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9" y="86"/>
                    </a:lnTo>
                    <a:lnTo>
                      <a:pt x="44" y="82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48" y="48"/>
                    </a:lnTo>
                    <a:lnTo>
                      <a:pt x="48" y="39"/>
                    </a:lnTo>
                    <a:lnTo>
                      <a:pt x="48" y="29"/>
                    </a:lnTo>
                    <a:lnTo>
                      <a:pt x="44" y="19"/>
                    </a:lnTo>
                    <a:lnTo>
                      <a:pt x="39" y="15"/>
                    </a:lnTo>
                    <a:lnTo>
                      <a:pt x="29" y="15"/>
                    </a:lnTo>
                    <a:lnTo>
                      <a:pt x="24" y="15"/>
                    </a:lnTo>
                    <a:lnTo>
                      <a:pt x="15" y="19"/>
                    </a:lnTo>
                    <a:lnTo>
                      <a:pt x="15" y="24"/>
                    </a:lnTo>
                    <a:lnTo>
                      <a:pt x="10" y="39"/>
                    </a:lnTo>
                    <a:lnTo>
                      <a:pt x="1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51" name="Line 35"/>
              <p:cNvSpPr>
                <a:spLocks noChangeShapeType="1"/>
              </p:cNvSpPr>
              <p:nvPr/>
            </p:nvSpPr>
            <p:spPr bwMode="auto">
              <a:xfrm>
                <a:off x="915" y="1190"/>
                <a:ext cx="57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52" name="Line 36"/>
              <p:cNvSpPr>
                <a:spLocks noChangeShapeType="1"/>
              </p:cNvSpPr>
              <p:nvPr/>
            </p:nvSpPr>
            <p:spPr bwMode="auto">
              <a:xfrm flipH="1">
                <a:off x="4734" y="1190"/>
                <a:ext cx="58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53" name="Freeform 37"/>
              <p:cNvSpPr>
                <a:spLocks/>
              </p:cNvSpPr>
              <p:nvPr/>
            </p:nvSpPr>
            <p:spPr bwMode="auto">
              <a:xfrm>
                <a:off x="551" y="1137"/>
                <a:ext cx="34" cy="100"/>
              </a:xfrm>
              <a:custGeom>
                <a:avLst/>
                <a:gdLst/>
                <a:ahLst/>
                <a:cxnLst>
                  <a:cxn ang="0">
                    <a:pos x="34" y="100"/>
                  </a:cxn>
                  <a:cxn ang="0">
                    <a:pos x="24" y="100"/>
                  </a:cxn>
                  <a:cxn ang="0">
                    <a:pos x="24" y="24"/>
                  </a:cxn>
                  <a:cxn ang="0">
                    <a:pos x="19" y="29"/>
                  </a:cxn>
                  <a:cxn ang="0">
                    <a:pos x="10" y="33"/>
                  </a:cxn>
                  <a:cxn ang="0">
                    <a:pos x="5" y="33"/>
                  </a:cxn>
                  <a:cxn ang="0">
                    <a:pos x="0" y="38"/>
                  </a:cxn>
                  <a:cxn ang="0">
                    <a:pos x="0" y="24"/>
                  </a:cxn>
                  <a:cxn ang="0">
                    <a:pos x="10" y="19"/>
                  </a:cxn>
                  <a:cxn ang="0">
                    <a:pos x="14" y="14"/>
                  </a:cxn>
                  <a:cxn ang="0">
                    <a:pos x="24" y="10"/>
                  </a:cxn>
                  <a:cxn ang="0">
                    <a:pos x="24" y="0"/>
                  </a:cxn>
                  <a:cxn ang="0">
                    <a:pos x="34" y="0"/>
                  </a:cxn>
                  <a:cxn ang="0">
                    <a:pos x="34" y="100"/>
                  </a:cxn>
                </a:cxnLst>
                <a:rect l="0" t="0" r="r" b="b"/>
                <a:pathLst>
                  <a:path w="34" h="100">
                    <a:moveTo>
                      <a:pt x="34" y="100"/>
                    </a:moveTo>
                    <a:lnTo>
                      <a:pt x="24" y="100"/>
                    </a:lnTo>
                    <a:lnTo>
                      <a:pt x="24" y="24"/>
                    </a:lnTo>
                    <a:lnTo>
                      <a:pt x="19" y="29"/>
                    </a:lnTo>
                    <a:lnTo>
                      <a:pt x="10" y="33"/>
                    </a:lnTo>
                    <a:lnTo>
                      <a:pt x="5" y="33"/>
                    </a:lnTo>
                    <a:lnTo>
                      <a:pt x="0" y="38"/>
                    </a:lnTo>
                    <a:lnTo>
                      <a:pt x="0" y="24"/>
                    </a:lnTo>
                    <a:lnTo>
                      <a:pt x="10" y="19"/>
                    </a:lnTo>
                    <a:lnTo>
                      <a:pt x="14" y="14"/>
                    </a:lnTo>
                    <a:lnTo>
                      <a:pt x="24" y="10"/>
                    </a:lnTo>
                    <a:lnTo>
                      <a:pt x="24" y="0"/>
                    </a:lnTo>
                    <a:lnTo>
                      <a:pt x="34" y="0"/>
                    </a:lnTo>
                    <a:lnTo>
                      <a:pt x="34" y="10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54" name="Freeform 38"/>
              <p:cNvSpPr>
                <a:spLocks/>
              </p:cNvSpPr>
              <p:nvPr/>
            </p:nvSpPr>
            <p:spPr bwMode="auto">
              <a:xfrm>
                <a:off x="613" y="1137"/>
                <a:ext cx="63" cy="100"/>
              </a:xfrm>
              <a:custGeom>
                <a:avLst/>
                <a:gdLst/>
                <a:ahLst/>
                <a:cxnLst>
                  <a:cxn ang="0">
                    <a:pos x="63" y="86"/>
                  </a:cxn>
                  <a:cxn ang="0">
                    <a:pos x="63" y="100"/>
                  </a:cxn>
                  <a:cxn ang="0">
                    <a:pos x="0" y="100"/>
                  </a:cxn>
                  <a:cxn ang="0">
                    <a:pos x="0" y="96"/>
                  </a:cxn>
                  <a:cxn ang="0">
                    <a:pos x="5" y="91"/>
                  </a:cxn>
                  <a:cxn ang="0">
                    <a:pos x="5" y="81"/>
                  </a:cxn>
                  <a:cxn ang="0">
                    <a:pos x="10" y="77"/>
                  </a:cxn>
                  <a:cxn ang="0">
                    <a:pos x="15" y="72"/>
                  </a:cxn>
                  <a:cxn ang="0">
                    <a:pos x="24" y="62"/>
                  </a:cxn>
                  <a:cxn ang="0">
                    <a:pos x="39" y="53"/>
                  </a:cxn>
                  <a:cxn ang="0">
                    <a:pos x="43" y="43"/>
                  </a:cxn>
                  <a:cxn ang="0">
                    <a:pos x="48" y="33"/>
                  </a:cxn>
                  <a:cxn ang="0">
                    <a:pos x="53" y="29"/>
                  </a:cxn>
                  <a:cxn ang="0">
                    <a:pos x="48" y="24"/>
                  </a:cxn>
                  <a:cxn ang="0">
                    <a:pos x="48" y="19"/>
                  </a:cxn>
                  <a:cxn ang="0">
                    <a:pos x="39" y="14"/>
                  </a:cxn>
                  <a:cxn ang="0">
                    <a:pos x="34" y="14"/>
                  </a:cxn>
                  <a:cxn ang="0">
                    <a:pos x="24" y="14"/>
                  </a:cxn>
                  <a:cxn ang="0">
                    <a:pos x="19" y="19"/>
                  </a:cxn>
                  <a:cxn ang="0">
                    <a:pos x="15" y="24"/>
                  </a:cxn>
                  <a:cxn ang="0">
                    <a:pos x="15" y="29"/>
                  </a:cxn>
                  <a:cxn ang="0">
                    <a:pos x="5" y="29"/>
                  </a:cxn>
                  <a:cxn ang="0">
                    <a:pos x="5" y="19"/>
                  </a:cxn>
                  <a:cxn ang="0">
                    <a:pos x="15" y="10"/>
                  </a:cxn>
                  <a:cxn ang="0">
                    <a:pos x="19" y="5"/>
                  </a:cxn>
                  <a:cxn ang="0">
                    <a:pos x="34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63" y="19"/>
                  </a:cxn>
                  <a:cxn ang="0">
                    <a:pos x="63" y="29"/>
                  </a:cxn>
                  <a:cxn ang="0">
                    <a:pos x="63" y="33"/>
                  </a:cxn>
                  <a:cxn ang="0">
                    <a:pos x="63" y="38"/>
                  </a:cxn>
                  <a:cxn ang="0">
                    <a:pos x="58" y="48"/>
                  </a:cxn>
                  <a:cxn ang="0">
                    <a:pos x="53" y="53"/>
                  </a:cxn>
                  <a:cxn ang="0">
                    <a:pos x="48" y="57"/>
                  </a:cxn>
                  <a:cxn ang="0">
                    <a:pos x="39" y="67"/>
                  </a:cxn>
                  <a:cxn ang="0">
                    <a:pos x="29" y="77"/>
                  </a:cxn>
                  <a:cxn ang="0">
                    <a:pos x="24" y="81"/>
                  </a:cxn>
                  <a:cxn ang="0">
                    <a:pos x="19" y="81"/>
                  </a:cxn>
                  <a:cxn ang="0">
                    <a:pos x="19" y="86"/>
                  </a:cxn>
                  <a:cxn ang="0">
                    <a:pos x="63" y="86"/>
                  </a:cxn>
                </a:cxnLst>
                <a:rect l="0" t="0" r="r" b="b"/>
                <a:pathLst>
                  <a:path w="63" h="100">
                    <a:moveTo>
                      <a:pt x="63" y="86"/>
                    </a:moveTo>
                    <a:lnTo>
                      <a:pt x="63" y="100"/>
                    </a:lnTo>
                    <a:lnTo>
                      <a:pt x="0" y="100"/>
                    </a:lnTo>
                    <a:lnTo>
                      <a:pt x="0" y="96"/>
                    </a:lnTo>
                    <a:lnTo>
                      <a:pt x="5" y="91"/>
                    </a:lnTo>
                    <a:lnTo>
                      <a:pt x="5" y="81"/>
                    </a:lnTo>
                    <a:lnTo>
                      <a:pt x="10" y="77"/>
                    </a:lnTo>
                    <a:lnTo>
                      <a:pt x="15" y="72"/>
                    </a:lnTo>
                    <a:lnTo>
                      <a:pt x="24" y="62"/>
                    </a:lnTo>
                    <a:lnTo>
                      <a:pt x="39" y="53"/>
                    </a:lnTo>
                    <a:lnTo>
                      <a:pt x="43" y="43"/>
                    </a:lnTo>
                    <a:lnTo>
                      <a:pt x="48" y="33"/>
                    </a:lnTo>
                    <a:lnTo>
                      <a:pt x="53" y="29"/>
                    </a:lnTo>
                    <a:lnTo>
                      <a:pt x="48" y="24"/>
                    </a:lnTo>
                    <a:lnTo>
                      <a:pt x="48" y="19"/>
                    </a:lnTo>
                    <a:lnTo>
                      <a:pt x="39" y="14"/>
                    </a:lnTo>
                    <a:lnTo>
                      <a:pt x="34" y="14"/>
                    </a:lnTo>
                    <a:lnTo>
                      <a:pt x="24" y="14"/>
                    </a:lnTo>
                    <a:lnTo>
                      <a:pt x="19" y="19"/>
                    </a:lnTo>
                    <a:lnTo>
                      <a:pt x="15" y="24"/>
                    </a:lnTo>
                    <a:lnTo>
                      <a:pt x="15" y="29"/>
                    </a:lnTo>
                    <a:lnTo>
                      <a:pt x="5" y="29"/>
                    </a:lnTo>
                    <a:lnTo>
                      <a:pt x="5" y="19"/>
                    </a:lnTo>
                    <a:lnTo>
                      <a:pt x="15" y="10"/>
                    </a:lnTo>
                    <a:lnTo>
                      <a:pt x="19" y="5"/>
                    </a:lnTo>
                    <a:lnTo>
                      <a:pt x="34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63" y="19"/>
                    </a:lnTo>
                    <a:lnTo>
                      <a:pt x="63" y="29"/>
                    </a:lnTo>
                    <a:lnTo>
                      <a:pt x="63" y="33"/>
                    </a:lnTo>
                    <a:lnTo>
                      <a:pt x="63" y="38"/>
                    </a:lnTo>
                    <a:lnTo>
                      <a:pt x="58" y="48"/>
                    </a:lnTo>
                    <a:lnTo>
                      <a:pt x="53" y="53"/>
                    </a:lnTo>
                    <a:lnTo>
                      <a:pt x="48" y="57"/>
                    </a:lnTo>
                    <a:lnTo>
                      <a:pt x="39" y="67"/>
                    </a:lnTo>
                    <a:lnTo>
                      <a:pt x="29" y="77"/>
                    </a:lnTo>
                    <a:lnTo>
                      <a:pt x="24" y="81"/>
                    </a:lnTo>
                    <a:lnTo>
                      <a:pt x="19" y="81"/>
                    </a:lnTo>
                    <a:lnTo>
                      <a:pt x="19" y="86"/>
                    </a:lnTo>
                    <a:lnTo>
                      <a:pt x="63" y="8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55" name="Freeform 39"/>
              <p:cNvSpPr>
                <a:spLocks noEditPoints="1"/>
              </p:cNvSpPr>
              <p:nvPr/>
            </p:nvSpPr>
            <p:spPr bwMode="auto">
              <a:xfrm>
                <a:off x="690" y="1137"/>
                <a:ext cx="62" cy="100"/>
              </a:xfrm>
              <a:custGeom>
                <a:avLst/>
                <a:gdLst/>
                <a:ahLst/>
                <a:cxnLst>
                  <a:cxn ang="0">
                    <a:pos x="0" y="53"/>
                  </a:cxn>
                  <a:cxn ang="0">
                    <a:pos x="0" y="33"/>
                  </a:cxn>
                  <a:cxn ang="0">
                    <a:pos x="5" y="24"/>
                  </a:cxn>
                  <a:cxn ang="0">
                    <a:pos x="9" y="14"/>
                  </a:cxn>
                  <a:cxn ang="0">
                    <a:pos x="14" y="10"/>
                  </a:cxn>
                  <a:cxn ang="0">
                    <a:pos x="24" y="5"/>
                  </a:cxn>
                  <a:cxn ang="0">
                    <a:pos x="33" y="0"/>
                  </a:cxn>
                  <a:cxn ang="0">
                    <a:pos x="38" y="5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7" y="14"/>
                  </a:cxn>
                  <a:cxn ang="0">
                    <a:pos x="57" y="19"/>
                  </a:cxn>
                  <a:cxn ang="0">
                    <a:pos x="62" y="29"/>
                  </a:cxn>
                  <a:cxn ang="0">
                    <a:pos x="62" y="38"/>
                  </a:cxn>
                  <a:cxn ang="0">
                    <a:pos x="62" y="53"/>
                  </a:cxn>
                  <a:cxn ang="0">
                    <a:pos x="62" y="67"/>
                  </a:cxn>
                  <a:cxn ang="0">
                    <a:pos x="57" y="77"/>
                  </a:cxn>
                  <a:cxn ang="0">
                    <a:pos x="57" y="86"/>
                  </a:cxn>
                  <a:cxn ang="0">
                    <a:pos x="48" y="96"/>
                  </a:cxn>
                  <a:cxn ang="0">
                    <a:pos x="43" y="100"/>
                  </a:cxn>
                  <a:cxn ang="0">
                    <a:pos x="33" y="100"/>
                  </a:cxn>
                  <a:cxn ang="0">
                    <a:pos x="19" y="96"/>
                  </a:cxn>
                  <a:cxn ang="0">
                    <a:pos x="9" y="91"/>
                  </a:cxn>
                  <a:cxn ang="0">
                    <a:pos x="5" y="81"/>
                  </a:cxn>
                  <a:cxn ang="0">
                    <a:pos x="0" y="67"/>
                  </a:cxn>
                  <a:cxn ang="0">
                    <a:pos x="0" y="53"/>
                  </a:cxn>
                  <a:cxn ang="0">
                    <a:pos x="14" y="53"/>
                  </a:cxn>
                  <a:cxn ang="0">
                    <a:pos x="14" y="67"/>
                  </a:cxn>
                  <a:cxn ang="0">
                    <a:pos x="14" y="77"/>
                  </a:cxn>
                  <a:cxn ang="0">
                    <a:pos x="19" y="81"/>
                  </a:cxn>
                  <a:cxn ang="0">
                    <a:pos x="24" y="86"/>
                  </a:cxn>
                  <a:cxn ang="0">
                    <a:pos x="33" y="86"/>
                  </a:cxn>
                  <a:cxn ang="0">
                    <a:pos x="38" y="86"/>
                  </a:cxn>
                  <a:cxn ang="0">
                    <a:pos x="43" y="81"/>
                  </a:cxn>
                  <a:cxn ang="0">
                    <a:pos x="48" y="77"/>
                  </a:cxn>
                  <a:cxn ang="0">
                    <a:pos x="48" y="62"/>
                  </a:cxn>
                  <a:cxn ang="0">
                    <a:pos x="53" y="53"/>
                  </a:cxn>
                  <a:cxn ang="0">
                    <a:pos x="48" y="38"/>
                  </a:cxn>
                  <a:cxn ang="0">
                    <a:pos x="48" y="29"/>
                  </a:cxn>
                  <a:cxn ang="0">
                    <a:pos x="43" y="19"/>
                  </a:cxn>
                  <a:cxn ang="0">
                    <a:pos x="38" y="14"/>
                  </a:cxn>
                  <a:cxn ang="0">
                    <a:pos x="33" y="14"/>
                  </a:cxn>
                  <a:cxn ang="0">
                    <a:pos x="24" y="14"/>
                  </a:cxn>
                  <a:cxn ang="0">
                    <a:pos x="19" y="19"/>
                  </a:cxn>
                  <a:cxn ang="0">
                    <a:pos x="14" y="29"/>
                  </a:cxn>
                  <a:cxn ang="0">
                    <a:pos x="14" y="38"/>
                  </a:cxn>
                  <a:cxn ang="0">
                    <a:pos x="14" y="53"/>
                  </a:cxn>
                </a:cxnLst>
                <a:rect l="0" t="0" r="r" b="b"/>
                <a:pathLst>
                  <a:path w="62" h="100">
                    <a:moveTo>
                      <a:pt x="0" y="53"/>
                    </a:moveTo>
                    <a:lnTo>
                      <a:pt x="0" y="33"/>
                    </a:lnTo>
                    <a:lnTo>
                      <a:pt x="5" y="24"/>
                    </a:lnTo>
                    <a:lnTo>
                      <a:pt x="9" y="14"/>
                    </a:lnTo>
                    <a:lnTo>
                      <a:pt x="14" y="10"/>
                    </a:lnTo>
                    <a:lnTo>
                      <a:pt x="24" y="5"/>
                    </a:lnTo>
                    <a:lnTo>
                      <a:pt x="33" y="0"/>
                    </a:lnTo>
                    <a:lnTo>
                      <a:pt x="38" y="5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7" y="14"/>
                    </a:lnTo>
                    <a:lnTo>
                      <a:pt x="57" y="19"/>
                    </a:lnTo>
                    <a:lnTo>
                      <a:pt x="62" y="29"/>
                    </a:lnTo>
                    <a:lnTo>
                      <a:pt x="62" y="38"/>
                    </a:lnTo>
                    <a:lnTo>
                      <a:pt x="62" y="53"/>
                    </a:lnTo>
                    <a:lnTo>
                      <a:pt x="62" y="67"/>
                    </a:lnTo>
                    <a:lnTo>
                      <a:pt x="57" y="77"/>
                    </a:lnTo>
                    <a:lnTo>
                      <a:pt x="57" y="86"/>
                    </a:lnTo>
                    <a:lnTo>
                      <a:pt x="48" y="96"/>
                    </a:lnTo>
                    <a:lnTo>
                      <a:pt x="43" y="100"/>
                    </a:lnTo>
                    <a:lnTo>
                      <a:pt x="33" y="100"/>
                    </a:lnTo>
                    <a:lnTo>
                      <a:pt x="19" y="96"/>
                    </a:lnTo>
                    <a:lnTo>
                      <a:pt x="9" y="91"/>
                    </a:lnTo>
                    <a:lnTo>
                      <a:pt x="5" y="81"/>
                    </a:lnTo>
                    <a:lnTo>
                      <a:pt x="0" y="67"/>
                    </a:lnTo>
                    <a:lnTo>
                      <a:pt x="0" y="53"/>
                    </a:lnTo>
                    <a:close/>
                    <a:moveTo>
                      <a:pt x="14" y="53"/>
                    </a:moveTo>
                    <a:lnTo>
                      <a:pt x="14" y="67"/>
                    </a:lnTo>
                    <a:lnTo>
                      <a:pt x="14" y="77"/>
                    </a:lnTo>
                    <a:lnTo>
                      <a:pt x="19" y="81"/>
                    </a:lnTo>
                    <a:lnTo>
                      <a:pt x="24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3" y="81"/>
                    </a:lnTo>
                    <a:lnTo>
                      <a:pt x="48" y="77"/>
                    </a:lnTo>
                    <a:lnTo>
                      <a:pt x="48" y="62"/>
                    </a:lnTo>
                    <a:lnTo>
                      <a:pt x="53" y="53"/>
                    </a:lnTo>
                    <a:lnTo>
                      <a:pt x="48" y="38"/>
                    </a:lnTo>
                    <a:lnTo>
                      <a:pt x="48" y="29"/>
                    </a:lnTo>
                    <a:lnTo>
                      <a:pt x="43" y="19"/>
                    </a:lnTo>
                    <a:lnTo>
                      <a:pt x="38" y="14"/>
                    </a:lnTo>
                    <a:lnTo>
                      <a:pt x="33" y="14"/>
                    </a:lnTo>
                    <a:lnTo>
                      <a:pt x="24" y="14"/>
                    </a:lnTo>
                    <a:lnTo>
                      <a:pt x="19" y="19"/>
                    </a:lnTo>
                    <a:lnTo>
                      <a:pt x="14" y="29"/>
                    </a:lnTo>
                    <a:lnTo>
                      <a:pt x="14" y="38"/>
                    </a:lnTo>
                    <a:lnTo>
                      <a:pt x="14" y="53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56" name="Freeform 40"/>
              <p:cNvSpPr>
                <a:spLocks noEditPoints="1"/>
              </p:cNvSpPr>
              <p:nvPr/>
            </p:nvSpPr>
            <p:spPr bwMode="auto">
              <a:xfrm>
                <a:off x="766" y="1137"/>
                <a:ext cx="63" cy="100"/>
              </a:xfrm>
              <a:custGeom>
                <a:avLst/>
                <a:gdLst/>
                <a:ahLst/>
                <a:cxnLst>
                  <a:cxn ang="0">
                    <a:pos x="0" y="53"/>
                  </a:cxn>
                  <a:cxn ang="0">
                    <a:pos x="0" y="33"/>
                  </a:cxn>
                  <a:cxn ang="0">
                    <a:pos x="0" y="24"/>
                  </a:cxn>
                  <a:cxn ang="0">
                    <a:pos x="5" y="14"/>
                  </a:cxn>
                  <a:cxn ang="0">
                    <a:pos x="10" y="10"/>
                  </a:cxn>
                  <a:cxn ang="0">
                    <a:pos x="20" y="5"/>
                  </a:cxn>
                  <a:cxn ang="0">
                    <a:pos x="29" y="0"/>
                  </a:cxn>
                  <a:cxn ang="0">
                    <a:pos x="39" y="5"/>
                  </a:cxn>
                  <a:cxn ang="0">
                    <a:pos x="44" y="5"/>
                  </a:cxn>
                  <a:cxn ang="0">
                    <a:pos x="48" y="10"/>
                  </a:cxn>
                  <a:cxn ang="0">
                    <a:pos x="53" y="14"/>
                  </a:cxn>
                  <a:cxn ang="0">
                    <a:pos x="58" y="19"/>
                  </a:cxn>
                  <a:cxn ang="0">
                    <a:pos x="58" y="29"/>
                  </a:cxn>
                  <a:cxn ang="0">
                    <a:pos x="63" y="38"/>
                  </a:cxn>
                  <a:cxn ang="0">
                    <a:pos x="63" y="53"/>
                  </a:cxn>
                  <a:cxn ang="0">
                    <a:pos x="58" y="67"/>
                  </a:cxn>
                  <a:cxn ang="0">
                    <a:pos x="58" y="77"/>
                  </a:cxn>
                  <a:cxn ang="0">
                    <a:pos x="53" y="86"/>
                  </a:cxn>
                  <a:cxn ang="0">
                    <a:pos x="48" y="96"/>
                  </a:cxn>
                  <a:cxn ang="0">
                    <a:pos x="39" y="100"/>
                  </a:cxn>
                  <a:cxn ang="0">
                    <a:pos x="29" y="100"/>
                  </a:cxn>
                  <a:cxn ang="0">
                    <a:pos x="15" y="96"/>
                  </a:cxn>
                  <a:cxn ang="0">
                    <a:pos x="5" y="91"/>
                  </a:cxn>
                  <a:cxn ang="0">
                    <a:pos x="0" y="81"/>
                  </a:cxn>
                  <a:cxn ang="0">
                    <a:pos x="0" y="67"/>
                  </a:cxn>
                  <a:cxn ang="0">
                    <a:pos x="0" y="53"/>
                  </a:cxn>
                  <a:cxn ang="0">
                    <a:pos x="10" y="53"/>
                  </a:cxn>
                  <a:cxn ang="0">
                    <a:pos x="10" y="67"/>
                  </a:cxn>
                  <a:cxn ang="0">
                    <a:pos x="15" y="77"/>
                  </a:cxn>
                  <a:cxn ang="0">
                    <a:pos x="15" y="81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9" y="86"/>
                  </a:cxn>
                  <a:cxn ang="0">
                    <a:pos x="44" y="81"/>
                  </a:cxn>
                  <a:cxn ang="0">
                    <a:pos x="48" y="77"/>
                  </a:cxn>
                  <a:cxn ang="0">
                    <a:pos x="48" y="62"/>
                  </a:cxn>
                  <a:cxn ang="0">
                    <a:pos x="48" y="53"/>
                  </a:cxn>
                  <a:cxn ang="0">
                    <a:pos x="48" y="38"/>
                  </a:cxn>
                  <a:cxn ang="0">
                    <a:pos x="48" y="29"/>
                  </a:cxn>
                  <a:cxn ang="0">
                    <a:pos x="44" y="19"/>
                  </a:cxn>
                  <a:cxn ang="0">
                    <a:pos x="39" y="14"/>
                  </a:cxn>
                  <a:cxn ang="0">
                    <a:pos x="29" y="14"/>
                  </a:cxn>
                  <a:cxn ang="0">
                    <a:pos x="24" y="14"/>
                  </a:cxn>
                  <a:cxn ang="0">
                    <a:pos x="15" y="19"/>
                  </a:cxn>
                  <a:cxn ang="0">
                    <a:pos x="15" y="29"/>
                  </a:cxn>
                  <a:cxn ang="0">
                    <a:pos x="10" y="38"/>
                  </a:cxn>
                  <a:cxn ang="0">
                    <a:pos x="10" y="53"/>
                  </a:cxn>
                </a:cxnLst>
                <a:rect l="0" t="0" r="r" b="b"/>
                <a:pathLst>
                  <a:path w="63" h="100">
                    <a:moveTo>
                      <a:pt x="0" y="53"/>
                    </a:moveTo>
                    <a:lnTo>
                      <a:pt x="0" y="33"/>
                    </a:lnTo>
                    <a:lnTo>
                      <a:pt x="0" y="24"/>
                    </a:lnTo>
                    <a:lnTo>
                      <a:pt x="5" y="14"/>
                    </a:lnTo>
                    <a:lnTo>
                      <a:pt x="10" y="10"/>
                    </a:lnTo>
                    <a:lnTo>
                      <a:pt x="20" y="5"/>
                    </a:lnTo>
                    <a:lnTo>
                      <a:pt x="29" y="0"/>
                    </a:lnTo>
                    <a:lnTo>
                      <a:pt x="39" y="5"/>
                    </a:lnTo>
                    <a:lnTo>
                      <a:pt x="44" y="5"/>
                    </a:lnTo>
                    <a:lnTo>
                      <a:pt x="48" y="10"/>
                    </a:lnTo>
                    <a:lnTo>
                      <a:pt x="53" y="14"/>
                    </a:lnTo>
                    <a:lnTo>
                      <a:pt x="58" y="19"/>
                    </a:lnTo>
                    <a:lnTo>
                      <a:pt x="58" y="29"/>
                    </a:lnTo>
                    <a:lnTo>
                      <a:pt x="63" y="38"/>
                    </a:lnTo>
                    <a:lnTo>
                      <a:pt x="63" y="53"/>
                    </a:lnTo>
                    <a:lnTo>
                      <a:pt x="58" y="67"/>
                    </a:lnTo>
                    <a:lnTo>
                      <a:pt x="58" y="77"/>
                    </a:lnTo>
                    <a:lnTo>
                      <a:pt x="53" y="86"/>
                    </a:lnTo>
                    <a:lnTo>
                      <a:pt x="48" y="96"/>
                    </a:lnTo>
                    <a:lnTo>
                      <a:pt x="39" y="100"/>
                    </a:lnTo>
                    <a:lnTo>
                      <a:pt x="29" y="100"/>
                    </a:lnTo>
                    <a:lnTo>
                      <a:pt x="15" y="96"/>
                    </a:lnTo>
                    <a:lnTo>
                      <a:pt x="5" y="91"/>
                    </a:lnTo>
                    <a:lnTo>
                      <a:pt x="0" y="81"/>
                    </a:lnTo>
                    <a:lnTo>
                      <a:pt x="0" y="67"/>
                    </a:lnTo>
                    <a:lnTo>
                      <a:pt x="0" y="53"/>
                    </a:lnTo>
                    <a:close/>
                    <a:moveTo>
                      <a:pt x="10" y="53"/>
                    </a:moveTo>
                    <a:lnTo>
                      <a:pt x="10" y="67"/>
                    </a:lnTo>
                    <a:lnTo>
                      <a:pt x="15" y="77"/>
                    </a:lnTo>
                    <a:lnTo>
                      <a:pt x="15" y="81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9" y="86"/>
                    </a:lnTo>
                    <a:lnTo>
                      <a:pt x="44" y="81"/>
                    </a:lnTo>
                    <a:lnTo>
                      <a:pt x="48" y="77"/>
                    </a:lnTo>
                    <a:lnTo>
                      <a:pt x="48" y="62"/>
                    </a:lnTo>
                    <a:lnTo>
                      <a:pt x="48" y="53"/>
                    </a:lnTo>
                    <a:lnTo>
                      <a:pt x="48" y="38"/>
                    </a:lnTo>
                    <a:lnTo>
                      <a:pt x="48" y="29"/>
                    </a:lnTo>
                    <a:lnTo>
                      <a:pt x="44" y="19"/>
                    </a:lnTo>
                    <a:lnTo>
                      <a:pt x="39" y="14"/>
                    </a:lnTo>
                    <a:lnTo>
                      <a:pt x="29" y="14"/>
                    </a:lnTo>
                    <a:lnTo>
                      <a:pt x="24" y="14"/>
                    </a:lnTo>
                    <a:lnTo>
                      <a:pt x="15" y="19"/>
                    </a:lnTo>
                    <a:lnTo>
                      <a:pt x="15" y="29"/>
                    </a:lnTo>
                    <a:lnTo>
                      <a:pt x="10" y="38"/>
                    </a:lnTo>
                    <a:lnTo>
                      <a:pt x="10" y="53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57" name="Line 41"/>
              <p:cNvSpPr>
                <a:spLocks noChangeShapeType="1"/>
              </p:cNvSpPr>
              <p:nvPr/>
            </p:nvSpPr>
            <p:spPr bwMode="auto">
              <a:xfrm>
                <a:off x="915" y="816"/>
                <a:ext cx="57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58" name="Line 42"/>
              <p:cNvSpPr>
                <a:spLocks noChangeShapeType="1"/>
              </p:cNvSpPr>
              <p:nvPr/>
            </p:nvSpPr>
            <p:spPr bwMode="auto">
              <a:xfrm flipH="1">
                <a:off x="4734" y="816"/>
                <a:ext cx="58" cy="1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59" name="Freeform 43"/>
              <p:cNvSpPr>
                <a:spLocks/>
              </p:cNvSpPr>
              <p:nvPr/>
            </p:nvSpPr>
            <p:spPr bwMode="auto">
              <a:xfrm>
                <a:off x="551" y="768"/>
                <a:ext cx="34" cy="96"/>
              </a:xfrm>
              <a:custGeom>
                <a:avLst/>
                <a:gdLst/>
                <a:ahLst/>
                <a:cxnLst>
                  <a:cxn ang="0">
                    <a:pos x="34" y="96"/>
                  </a:cxn>
                  <a:cxn ang="0">
                    <a:pos x="24" y="96"/>
                  </a:cxn>
                  <a:cxn ang="0">
                    <a:pos x="24" y="20"/>
                  </a:cxn>
                  <a:cxn ang="0">
                    <a:pos x="19" y="24"/>
                  </a:cxn>
                  <a:cxn ang="0">
                    <a:pos x="10" y="29"/>
                  </a:cxn>
                  <a:cxn ang="0">
                    <a:pos x="5" y="29"/>
                  </a:cxn>
                  <a:cxn ang="0">
                    <a:pos x="0" y="34"/>
                  </a:cxn>
                  <a:cxn ang="0">
                    <a:pos x="0" y="24"/>
                  </a:cxn>
                  <a:cxn ang="0">
                    <a:pos x="10" y="20"/>
                  </a:cxn>
                  <a:cxn ang="0">
                    <a:pos x="14" y="10"/>
                  </a:cxn>
                  <a:cxn ang="0">
                    <a:pos x="24" y="5"/>
                  </a:cxn>
                  <a:cxn ang="0">
                    <a:pos x="24" y="0"/>
                  </a:cxn>
                  <a:cxn ang="0">
                    <a:pos x="34" y="0"/>
                  </a:cxn>
                  <a:cxn ang="0">
                    <a:pos x="34" y="96"/>
                  </a:cxn>
                </a:cxnLst>
                <a:rect l="0" t="0" r="r" b="b"/>
                <a:pathLst>
                  <a:path w="34" h="96">
                    <a:moveTo>
                      <a:pt x="34" y="96"/>
                    </a:moveTo>
                    <a:lnTo>
                      <a:pt x="24" y="96"/>
                    </a:lnTo>
                    <a:lnTo>
                      <a:pt x="24" y="20"/>
                    </a:lnTo>
                    <a:lnTo>
                      <a:pt x="19" y="24"/>
                    </a:lnTo>
                    <a:lnTo>
                      <a:pt x="10" y="29"/>
                    </a:lnTo>
                    <a:lnTo>
                      <a:pt x="5" y="29"/>
                    </a:lnTo>
                    <a:lnTo>
                      <a:pt x="0" y="34"/>
                    </a:lnTo>
                    <a:lnTo>
                      <a:pt x="0" y="24"/>
                    </a:lnTo>
                    <a:lnTo>
                      <a:pt x="10" y="20"/>
                    </a:lnTo>
                    <a:lnTo>
                      <a:pt x="14" y="10"/>
                    </a:lnTo>
                    <a:lnTo>
                      <a:pt x="24" y="5"/>
                    </a:lnTo>
                    <a:lnTo>
                      <a:pt x="24" y="0"/>
                    </a:lnTo>
                    <a:lnTo>
                      <a:pt x="34" y="0"/>
                    </a:lnTo>
                    <a:lnTo>
                      <a:pt x="34" y="9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60" name="Freeform 44"/>
              <p:cNvSpPr>
                <a:spLocks noEditPoints="1"/>
              </p:cNvSpPr>
              <p:nvPr/>
            </p:nvSpPr>
            <p:spPr bwMode="auto">
              <a:xfrm>
                <a:off x="613" y="768"/>
                <a:ext cx="67" cy="96"/>
              </a:xfrm>
              <a:custGeom>
                <a:avLst/>
                <a:gdLst/>
                <a:ahLst/>
                <a:cxnLst>
                  <a:cxn ang="0">
                    <a:pos x="43" y="96"/>
                  </a:cxn>
                  <a:cxn ang="0">
                    <a:pos x="43" y="72"/>
                  </a:cxn>
                  <a:cxn ang="0">
                    <a:pos x="0" y="72"/>
                  </a:cxn>
                  <a:cxn ang="0">
                    <a:pos x="0" y="58"/>
                  </a:cxn>
                  <a:cxn ang="0">
                    <a:pos x="43" y="0"/>
                  </a:cxn>
                  <a:cxn ang="0">
                    <a:pos x="53" y="0"/>
                  </a:cxn>
                  <a:cxn ang="0">
                    <a:pos x="53" y="58"/>
                  </a:cxn>
                  <a:cxn ang="0">
                    <a:pos x="67" y="58"/>
                  </a:cxn>
                  <a:cxn ang="0">
                    <a:pos x="67" y="72"/>
                  </a:cxn>
                  <a:cxn ang="0">
                    <a:pos x="53" y="72"/>
                  </a:cxn>
                  <a:cxn ang="0">
                    <a:pos x="53" y="96"/>
                  </a:cxn>
                  <a:cxn ang="0">
                    <a:pos x="43" y="96"/>
                  </a:cxn>
                  <a:cxn ang="0">
                    <a:pos x="43" y="58"/>
                  </a:cxn>
                  <a:cxn ang="0">
                    <a:pos x="43" y="24"/>
                  </a:cxn>
                  <a:cxn ang="0">
                    <a:pos x="15" y="58"/>
                  </a:cxn>
                  <a:cxn ang="0">
                    <a:pos x="43" y="58"/>
                  </a:cxn>
                </a:cxnLst>
                <a:rect l="0" t="0" r="r" b="b"/>
                <a:pathLst>
                  <a:path w="67" h="96">
                    <a:moveTo>
                      <a:pt x="43" y="96"/>
                    </a:moveTo>
                    <a:lnTo>
                      <a:pt x="43" y="72"/>
                    </a:lnTo>
                    <a:lnTo>
                      <a:pt x="0" y="72"/>
                    </a:lnTo>
                    <a:lnTo>
                      <a:pt x="0" y="58"/>
                    </a:lnTo>
                    <a:lnTo>
                      <a:pt x="43" y="0"/>
                    </a:lnTo>
                    <a:lnTo>
                      <a:pt x="53" y="0"/>
                    </a:lnTo>
                    <a:lnTo>
                      <a:pt x="53" y="58"/>
                    </a:lnTo>
                    <a:lnTo>
                      <a:pt x="67" y="58"/>
                    </a:lnTo>
                    <a:lnTo>
                      <a:pt x="67" y="72"/>
                    </a:lnTo>
                    <a:lnTo>
                      <a:pt x="53" y="72"/>
                    </a:lnTo>
                    <a:lnTo>
                      <a:pt x="53" y="96"/>
                    </a:lnTo>
                    <a:lnTo>
                      <a:pt x="43" y="96"/>
                    </a:lnTo>
                    <a:close/>
                    <a:moveTo>
                      <a:pt x="43" y="58"/>
                    </a:moveTo>
                    <a:lnTo>
                      <a:pt x="43" y="24"/>
                    </a:lnTo>
                    <a:lnTo>
                      <a:pt x="15" y="58"/>
                    </a:lnTo>
                    <a:lnTo>
                      <a:pt x="43" y="5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61" name="Freeform 45"/>
              <p:cNvSpPr>
                <a:spLocks noEditPoints="1"/>
              </p:cNvSpPr>
              <p:nvPr/>
            </p:nvSpPr>
            <p:spPr bwMode="auto">
              <a:xfrm>
                <a:off x="690" y="768"/>
                <a:ext cx="62" cy="96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5" y="20"/>
                  </a:cxn>
                  <a:cxn ang="0">
                    <a:pos x="9" y="10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8" y="0"/>
                  </a:cxn>
                  <a:cxn ang="0">
                    <a:pos x="53" y="5"/>
                  </a:cxn>
                  <a:cxn ang="0">
                    <a:pos x="57" y="10"/>
                  </a:cxn>
                  <a:cxn ang="0">
                    <a:pos x="57" y="15"/>
                  </a:cxn>
                  <a:cxn ang="0">
                    <a:pos x="62" y="24"/>
                  </a:cxn>
                  <a:cxn ang="0">
                    <a:pos x="62" y="34"/>
                  </a:cxn>
                  <a:cxn ang="0">
                    <a:pos x="62" y="48"/>
                  </a:cxn>
                  <a:cxn ang="0">
                    <a:pos x="62" y="63"/>
                  </a:cxn>
                  <a:cxn ang="0">
                    <a:pos x="57" y="77"/>
                  </a:cxn>
                  <a:cxn ang="0">
                    <a:pos x="57" y="87"/>
                  </a:cxn>
                  <a:cxn ang="0">
                    <a:pos x="48" y="91"/>
                  </a:cxn>
                  <a:cxn ang="0">
                    <a:pos x="43" y="96"/>
                  </a:cxn>
                  <a:cxn ang="0">
                    <a:pos x="33" y="96"/>
                  </a:cxn>
                  <a:cxn ang="0">
                    <a:pos x="19" y="96"/>
                  </a:cxn>
                  <a:cxn ang="0">
                    <a:pos x="9" y="87"/>
                  </a:cxn>
                  <a:cxn ang="0">
                    <a:pos x="5" y="77"/>
                  </a:cxn>
                  <a:cxn ang="0">
                    <a:pos x="0" y="63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3"/>
                  </a:cxn>
                  <a:cxn ang="0">
                    <a:pos x="14" y="72"/>
                  </a:cxn>
                  <a:cxn ang="0">
                    <a:pos x="19" y="77"/>
                  </a:cxn>
                  <a:cxn ang="0">
                    <a:pos x="24" y="82"/>
                  </a:cxn>
                  <a:cxn ang="0">
                    <a:pos x="33" y="87"/>
                  </a:cxn>
                  <a:cxn ang="0">
                    <a:pos x="38" y="82"/>
                  </a:cxn>
                  <a:cxn ang="0">
                    <a:pos x="43" y="77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53" y="48"/>
                  </a:cxn>
                  <a:cxn ang="0">
                    <a:pos x="48" y="34"/>
                  </a:cxn>
                  <a:cxn ang="0">
                    <a:pos x="48" y="24"/>
                  </a:cxn>
                  <a:cxn ang="0">
                    <a:pos x="43" y="20"/>
                  </a:cxn>
                  <a:cxn ang="0">
                    <a:pos x="38" y="10"/>
                  </a:cxn>
                  <a:cxn ang="0">
                    <a:pos x="33" y="10"/>
                  </a:cxn>
                  <a:cxn ang="0">
                    <a:pos x="24" y="10"/>
                  </a:cxn>
                  <a:cxn ang="0">
                    <a:pos x="19" y="15"/>
                  </a:cxn>
                  <a:cxn ang="0">
                    <a:pos x="14" y="24"/>
                  </a:cxn>
                  <a:cxn ang="0">
                    <a:pos x="14" y="34"/>
                  </a:cxn>
                  <a:cxn ang="0">
                    <a:pos x="14" y="48"/>
                  </a:cxn>
                </a:cxnLst>
                <a:rect l="0" t="0" r="r" b="b"/>
                <a:pathLst>
                  <a:path w="62" h="96">
                    <a:moveTo>
                      <a:pt x="0" y="48"/>
                    </a:moveTo>
                    <a:lnTo>
                      <a:pt x="0" y="34"/>
                    </a:lnTo>
                    <a:lnTo>
                      <a:pt x="5" y="20"/>
                    </a:lnTo>
                    <a:lnTo>
                      <a:pt x="9" y="10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8" y="0"/>
                    </a:lnTo>
                    <a:lnTo>
                      <a:pt x="53" y="5"/>
                    </a:lnTo>
                    <a:lnTo>
                      <a:pt x="57" y="10"/>
                    </a:lnTo>
                    <a:lnTo>
                      <a:pt x="57" y="15"/>
                    </a:lnTo>
                    <a:lnTo>
                      <a:pt x="62" y="24"/>
                    </a:lnTo>
                    <a:lnTo>
                      <a:pt x="62" y="34"/>
                    </a:lnTo>
                    <a:lnTo>
                      <a:pt x="62" y="48"/>
                    </a:lnTo>
                    <a:lnTo>
                      <a:pt x="62" y="63"/>
                    </a:lnTo>
                    <a:lnTo>
                      <a:pt x="57" y="77"/>
                    </a:lnTo>
                    <a:lnTo>
                      <a:pt x="57" y="87"/>
                    </a:lnTo>
                    <a:lnTo>
                      <a:pt x="48" y="91"/>
                    </a:lnTo>
                    <a:lnTo>
                      <a:pt x="43" y="96"/>
                    </a:lnTo>
                    <a:lnTo>
                      <a:pt x="33" y="96"/>
                    </a:lnTo>
                    <a:lnTo>
                      <a:pt x="19" y="96"/>
                    </a:lnTo>
                    <a:lnTo>
                      <a:pt x="9" y="87"/>
                    </a:lnTo>
                    <a:lnTo>
                      <a:pt x="5" y="77"/>
                    </a:lnTo>
                    <a:lnTo>
                      <a:pt x="0" y="63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3"/>
                    </a:lnTo>
                    <a:lnTo>
                      <a:pt x="14" y="72"/>
                    </a:lnTo>
                    <a:lnTo>
                      <a:pt x="19" y="77"/>
                    </a:lnTo>
                    <a:lnTo>
                      <a:pt x="24" y="82"/>
                    </a:lnTo>
                    <a:lnTo>
                      <a:pt x="33" y="87"/>
                    </a:lnTo>
                    <a:lnTo>
                      <a:pt x="38" y="82"/>
                    </a:lnTo>
                    <a:lnTo>
                      <a:pt x="43" y="77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53" y="48"/>
                    </a:lnTo>
                    <a:lnTo>
                      <a:pt x="48" y="34"/>
                    </a:lnTo>
                    <a:lnTo>
                      <a:pt x="48" y="24"/>
                    </a:lnTo>
                    <a:lnTo>
                      <a:pt x="43" y="20"/>
                    </a:lnTo>
                    <a:lnTo>
                      <a:pt x="38" y="10"/>
                    </a:lnTo>
                    <a:lnTo>
                      <a:pt x="33" y="10"/>
                    </a:lnTo>
                    <a:lnTo>
                      <a:pt x="24" y="10"/>
                    </a:lnTo>
                    <a:lnTo>
                      <a:pt x="19" y="15"/>
                    </a:lnTo>
                    <a:lnTo>
                      <a:pt x="14" y="24"/>
                    </a:lnTo>
                    <a:lnTo>
                      <a:pt x="14" y="34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62" name="Freeform 46"/>
              <p:cNvSpPr>
                <a:spLocks noEditPoints="1"/>
              </p:cNvSpPr>
              <p:nvPr/>
            </p:nvSpPr>
            <p:spPr bwMode="auto">
              <a:xfrm>
                <a:off x="766" y="768"/>
                <a:ext cx="63" cy="96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0" y="20"/>
                  </a:cxn>
                  <a:cxn ang="0">
                    <a:pos x="5" y="10"/>
                  </a:cxn>
                  <a:cxn ang="0">
                    <a:pos x="10" y="5"/>
                  </a:cxn>
                  <a:cxn ang="0">
                    <a:pos x="20" y="0"/>
                  </a:cxn>
                  <a:cxn ang="0">
                    <a:pos x="29" y="0"/>
                  </a:cxn>
                  <a:cxn ang="0">
                    <a:pos x="39" y="0"/>
                  </a:cxn>
                  <a:cxn ang="0">
                    <a:pos x="44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8" y="15"/>
                  </a:cxn>
                  <a:cxn ang="0">
                    <a:pos x="58" y="24"/>
                  </a:cxn>
                  <a:cxn ang="0">
                    <a:pos x="63" y="34"/>
                  </a:cxn>
                  <a:cxn ang="0">
                    <a:pos x="63" y="48"/>
                  </a:cxn>
                  <a:cxn ang="0">
                    <a:pos x="58" y="63"/>
                  </a:cxn>
                  <a:cxn ang="0">
                    <a:pos x="58" y="77"/>
                  </a:cxn>
                  <a:cxn ang="0">
                    <a:pos x="53" y="87"/>
                  </a:cxn>
                  <a:cxn ang="0">
                    <a:pos x="48" y="91"/>
                  </a:cxn>
                  <a:cxn ang="0">
                    <a:pos x="39" y="96"/>
                  </a:cxn>
                  <a:cxn ang="0">
                    <a:pos x="29" y="96"/>
                  </a:cxn>
                  <a:cxn ang="0">
                    <a:pos x="15" y="96"/>
                  </a:cxn>
                  <a:cxn ang="0">
                    <a:pos x="5" y="87"/>
                  </a:cxn>
                  <a:cxn ang="0">
                    <a:pos x="0" y="77"/>
                  </a:cxn>
                  <a:cxn ang="0">
                    <a:pos x="0" y="63"/>
                  </a:cxn>
                  <a:cxn ang="0">
                    <a:pos x="0" y="48"/>
                  </a:cxn>
                  <a:cxn ang="0">
                    <a:pos x="10" y="48"/>
                  </a:cxn>
                  <a:cxn ang="0">
                    <a:pos x="10" y="63"/>
                  </a:cxn>
                  <a:cxn ang="0">
                    <a:pos x="15" y="72"/>
                  </a:cxn>
                  <a:cxn ang="0">
                    <a:pos x="15" y="77"/>
                  </a:cxn>
                  <a:cxn ang="0">
                    <a:pos x="24" y="82"/>
                  </a:cxn>
                  <a:cxn ang="0">
                    <a:pos x="29" y="87"/>
                  </a:cxn>
                  <a:cxn ang="0">
                    <a:pos x="39" y="82"/>
                  </a:cxn>
                  <a:cxn ang="0">
                    <a:pos x="44" y="77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48" y="48"/>
                  </a:cxn>
                  <a:cxn ang="0">
                    <a:pos x="48" y="34"/>
                  </a:cxn>
                  <a:cxn ang="0">
                    <a:pos x="48" y="24"/>
                  </a:cxn>
                  <a:cxn ang="0">
                    <a:pos x="44" y="20"/>
                  </a:cxn>
                  <a:cxn ang="0">
                    <a:pos x="39" y="10"/>
                  </a:cxn>
                  <a:cxn ang="0">
                    <a:pos x="29" y="10"/>
                  </a:cxn>
                  <a:cxn ang="0">
                    <a:pos x="24" y="10"/>
                  </a:cxn>
                  <a:cxn ang="0">
                    <a:pos x="15" y="15"/>
                  </a:cxn>
                  <a:cxn ang="0">
                    <a:pos x="15" y="24"/>
                  </a:cxn>
                  <a:cxn ang="0">
                    <a:pos x="10" y="34"/>
                  </a:cxn>
                  <a:cxn ang="0">
                    <a:pos x="10" y="48"/>
                  </a:cxn>
                </a:cxnLst>
                <a:rect l="0" t="0" r="r" b="b"/>
                <a:pathLst>
                  <a:path w="63" h="96">
                    <a:moveTo>
                      <a:pt x="0" y="48"/>
                    </a:moveTo>
                    <a:lnTo>
                      <a:pt x="0" y="34"/>
                    </a:lnTo>
                    <a:lnTo>
                      <a:pt x="0" y="20"/>
                    </a:lnTo>
                    <a:lnTo>
                      <a:pt x="5" y="10"/>
                    </a:lnTo>
                    <a:lnTo>
                      <a:pt x="10" y="5"/>
                    </a:lnTo>
                    <a:lnTo>
                      <a:pt x="20" y="0"/>
                    </a:lnTo>
                    <a:lnTo>
                      <a:pt x="29" y="0"/>
                    </a:lnTo>
                    <a:lnTo>
                      <a:pt x="39" y="0"/>
                    </a:lnTo>
                    <a:lnTo>
                      <a:pt x="44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8" y="15"/>
                    </a:lnTo>
                    <a:lnTo>
                      <a:pt x="58" y="24"/>
                    </a:lnTo>
                    <a:lnTo>
                      <a:pt x="63" y="34"/>
                    </a:lnTo>
                    <a:lnTo>
                      <a:pt x="63" y="48"/>
                    </a:lnTo>
                    <a:lnTo>
                      <a:pt x="58" y="63"/>
                    </a:lnTo>
                    <a:lnTo>
                      <a:pt x="58" y="77"/>
                    </a:lnTo>
                    <a:lnTo>
                      <a:pt x="53" y="87"/>
                    </a:lnTo>
                    <a:lnTo>
                      <a:pt x="48" y="91"/>
                    </a:lnTo>
                    <a:lnTo>
                      <a:pt x="39" y="96"/>
                    </a:lnTo>
                    <a:lnTo>
                      <a:pt x="29" y="96"/>
                    </a:lnTo>
                    <a:lnTo>
                      <a:pt x="15" y="96"/>
                    </a:lnTo>
                    <a:lnTo>
                      <a:pt x="5" y="87"/>
                    </a:lnTo>
                    <a:lnTo>
                      <a:pt x="0" y="77"/>
                    </a:lnTo>
                    <a:lnTo>
                      <a:pt x="0" y="63"/>
                    </a:lnTo>
                    <a:lnTo>
                      <a:pt x="0" y="48"/>
                    </a:lnTo>
                    <a:close/>
                    <a:moveTo>
                      <a:pt x="10" y="48"/>
                    </a:moveTo>
                    <a:lnTo>
                      <a:pt x="10" y="63"/>
                    </a:lnTo>
                    <a:lnTo>
                      <a:pt x="15" y="72"/>
                    </a:lnTo>
                    <a:lnTo>
                      <a:pt x="15" y="77"/>
                    </a:lnTo>
                    <a:lnTo>
                      <a:pt x="24" y="82"/>
                    </a:lnTo>
                    <a:lnTo>
                      <a:pt x="29" y="87"/>
                    </a:lnTo>
                    <a:lnTo>
                      <a:pt x="39" y="82"/>
                    </a:lnTo>
                    <a:lnTo>
                      <a:pt x="44" y="77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48" y="48"/>
                    </a:lnTo>
                    <a:lnTo>
                      <a:pt x="48" y="34"/>
                    </a:lnTo>
                    <a:lnTo>
                      <a:pt x="48" y="24"/>
                    </a:lnTo>
                    <a:lnTo>
                      <a:pt x="44" y="20"/>
                    </a:lnTo>
                    <a:lnTo>
                      <a:pt x="39" y="10"/>
                    </a:lnTo>
                    <a:lnTo>
                      <a:pt x="29" y="10"/>
                    </a:lnTo>
                    <a:lnTo>
                      <a:pt x="24" y="10"/>
                    </a:lnTo>
                    <a:lnTo>
                      <a:pt x="15" y="15"/>
                    </a:lnTo>
                    <a:lnTo>
                      <a:pt x="15" y="24"/>
                    </a:lnTo>
                    <a:lnTo>
                      <a:pt x="10" y="34"/>
                    </a:lnTo>
                    <a:lnTo>
                      <a:pt x="1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63" name="Line 47"/>
              <p:cNvSpPr>
                <a:spLocks noChangeShapeType="1"/>
              </p:cNvSpPr>
              <p:nvPr/>
            </p:nvSpPr>
            <p:spPr bwMode="auto">
              <a:xfrm flipV="1">
                <a:off x="915" y="3363"/>
                <a:ext cx="1" cy="62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64" name="Line 48"/>
              <p:cNvSpPr>
                <a:spLocks noChangeShapeType="1"/>
              </p:cNvSpPr>
              <p:nvPr/>
            </p:nvSpPr>
            <p:spPr bwMode="auto">
              <a:xfrm>
                <a:off x="915" y="816"/>
                <a:ext cx="1" cy="63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65" name="Freeform 49"/>
              <p:cNvSpPr>
                <a:spLocks noEditPoints="1"/>
              </p:cNvSpPr>
              <p:nvPr/>
            </p:nvSpPr>
            <p:spPr bwMode="auto">
              <a:xfrm>
                <a:off x="900" y="3506"/>
                <a:ext cx="63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5" y="24"/>
                  </a:cxn>
                  <a:cxn ang="0">
                    <a:pos x="10" y="15"/>
                  </a:cxn>
                  <a:cxn ang="0">
                    <a:pos x="15" y="5"/>
                  </a:cxn>
                  <a:cxn ang="0">
                    <a:pos x="24" y="0"/>
                  </a:cxn>
                  <a:cxn ang="0">
                    <a:pos x="34" y="0"/>
                  </a:cxn>
                  <a:cxn ang="0">
                    <a:pos x="39" y="0"/>
                  </a:cxn>
                  <a:cxn ang="0">
                    <a:pos x="44" y="5"/>
                  </a:cxn>
                  <a:cxn ang="0">
                    <a:pos x="53" y="10"/>
                  </a:cxn>
                  <a:cxn ang="0">
                    <a:pos x="53" y="15"/>
                  </a:cxn>
                  <a:cxn ang="0">
                    <a:pos x="58" y="19"/>
                  </a:cxn>
                  <a:cxn ang="0">
                    <a:pos x="63" y="29"/>
                  </a:cxn>
                  <a:cxn ang="0">
                    <a:pos x="63" y="39"/>
                  </a:cxn>
                  <a:cxn ang="0">
                    <a:pos x="63" y="48"/>
                  </a:cxn>
                  <a:cxn ang="0">
                    <a:pos x="63" y="67"/>
                  </a:cxn>
                  <a:cxn ang="0">
                    <a:pos x="58" y="77"/>
                  </a:cxn>
                  <a:cxn ang="0">
                    <a:pos x="53" y="86"/>
                  </a:cxn>
                  <a:cxn ang="0">
                    <a:pos x="48" y="96"/>
                  </a:cxn>
                  <a:cxn ang="0">
                    <a:pos x="44" y="96"/>
                  </a:cxn>
                  <a:cxn ang="0">
                    <a:pos x="34" y="101"/>
                  </a:cxn>
                  <a:cxn ang="0">
                    <a:pos x="20" y="96"/>
                  </a:cxn>
                  <a:cxn ang="0">
                    <a:pos x="10" y="91"/>
                  </a:cxn>
                  <a:cxn ang="0">
                    <a:pos x="5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5" y="48"/>
                  </a:cxn>
                  <a:cxn ang="0">
                    <a:pos x="15" y="63"/>
                  </a:cxn>
                  <a:cxn ang="0">
                    <a:pos x="15" y="72"/>
                  </a:cxn>
                  <a:cxn ang="0">
                    <a:pos x="20" y="82"/>
                  </a:cxn>
                  <a:cxn ang="0">
                    <a:pos x="24" y="86"/>
                  </a:cxn>
                  <a:cxn ang="0">
                    <a:pos x="34" y="86"/>
                  </a:cxn>
                  <a:cxn ang="0">
                    <a:pos x="39" y="86"/>
                  </a:cxn>
                  <a:cxn ang="0">
                    <a:pos x="44" y="82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48" y="48"/>
                  </a:cxn>
                  <a:cxn ang="0">
                    <a:pos x="48" y="39"/>
                  </a:cxn>
                  <a:cxn ang="0">
                    <a:pos x="48" y="29"/>
                  </a:cxn>
                  <a:cxn ang="0">
                    <a:pos x="44" y="19"/>
                  </a:cxn>
                  <a:cxn ang="0">
                    <a:pos x="39" y="15"/>
                  </a:cxn>
                  <a:cxn ang="0">
                    <a:pos x="34" y="15"/>
                  </a:cxn>
                  <a:cxn ang="0">
                    <a:pos x="24" y="15"/>
                  </a:cxn>
                  <a:cxn ang="0">
                    <a:pos x="20" y="19"/>
                  </a:cxn>
                  <a:cxn ang="0">
                    <a:pos x="15" y="24"/>
                  </a:cxn>
                  <a:cxn ang="0">
                    <a:pos x="15" y="39"/>
                  </a:cxn>
                  <a:cxn ang="0">
                    <a:pos x="15" y="48"/>
                  </a:cxn>
                </a:cxnLst>
                <a:rect l="0" t="0" r="r" b="b"/>
                <a:pathLst>
                  <a:path w="63" h="101">
                    <a:moveTo>
                      <a:pt x="0" y="48"/>
                    </a:moveTo>
                    <a:lnTo>
                      <a:pt x="0" y="34"/>
                    </a:lnTo>
                    <a:lnTo>
                      <a:pt x="5" y="24"/>
                    </a:lnTo>
                    <a:lnTo>
                      <a:pt x="10" y="15"/>
                    </a:lnTo>
                    <a:lnTo>
                      <a:pt x="15" y="5"/>
                    </a:lnTo>
                    <a:lnTo>
                      <a:pt x="24" y="0"/>
                    </a:lnTo>
                    <a:lnTo>
                      <a:pt x="34" y="0"/>
                    </a:lnTo>
                    <a:lnTo>
                      <a:pt x="39" y="0"/>
                    </a:lnTo>
                    <a:lnTo>
                      <a:pt x="44" y="5"/>
                    </a:lnTo>
                    <a:lnTo>
                      <a:pt x="53" y="10"/>
                    </a:lnTo>
                    <a:lnTo>
                      <a:pt x="53" y="15"/>
                    </a:lnTo>
                    <a:lnTo>
                      <a:pt x="58" y="19"/>
                    </a:lnTo>
                    <a:lnTo>
                      <a:pt x="63" y="29"/>
                    </a:lnTo>
                    <a:lnTo>
                      <a:pt x="63" y="39"/>
                    </a:lnTo>
                    <a:lnTo>
                      <a:pt x="63" y="48"/>
                    </a:lnTo>
                    <a:lnTo>
                      <a:pt x="63" y="67"/>
                    </a:lnTo>
                    <a:lnTo>
                      <a:pt x="58" y="77"/>
                    </a:lnTo>
                    <a:lnTo>
                      <a:pt x="53" y="86"/>
                    </a:lnTo>
                    <a:lnTo>
                      <a:pt x="48" y="96"/>
                    </a:lnTo>
                    <a:lnTo>
                      <a:pt x="44" y="96"/>
                    </a:lnTo>
                    <a:lnTo>
                      <a:pt x="34" y="101"/>
                    </a:lnTo>
                    <a:lnTo>
                      <a:pt x="20" y="96"/>
                    </a:lnTo>
                    <a:lnTo>
                      <a:pt x="10" y="91"/>
                    </a:lnTo>
                    <a:lnTo>
                      <a:pt x="5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5" y="48"/>
                    </a:moveTo>
                    <a:lnTo>
                      <a:pt x="15" y="63"/>
                    </a:lnTo>
                    <a:lnTo>
                      <a:pt x="15" y="72"/>
                    </a:lnTo>
                    <a:lnTo>
                      <a:pt x="20" y="82"/>
                    </a:lnTo>
                    <a:lnTo>
                      <a:pt x="24" y="86"/>
                    </a:lnTo>
                    <a:lnTo>
                      <a:pt x="34" y="86"/>
                    </a:lnTo>
                    <a:lnTo>
                      <a:pt x="39" y="86"/>
                    </a:lnTo>
                    <a:lnTo>
                      <a:pt x="44" y="82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48" y="48"/>
                    </a:lnTo>
                    <a:lnTo>
                      <a:pt x="48" y="39"/>
                    </a:lnTo>
                    <a:lnTo>
                      <a:pt x="48" y="29"/>
                    </a:lnTo>
                    <a:lnTo>
                      <a:pt x="44" y="19"/>
                    </a:lnTo>
                    <a:lnTo>
                      <a:pt x="39" y="15"/>
                    </a:lnTo>
                    <a:lnTo>
                      <a:pt x="34" y="15"/>
                    </a:lnTo>
                    <a:lnTo>
                      <a:pt x="24" y="15"/>
                    </a:lnTo>
                    <a:lnTo>
                      <a:pt x="20" y="19"/>
                    </a:lnTo>
                    <a:lnTo>
                      <a:pt x="15" y="24"/>
                    </a:lnTo>
                    <a:lnTo>
                      <a:pt x="15" y="39"/>
                    </a:lnTo>
                    <a:lnTo>
                      <a:pt x="15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66" name="Line 50"/>
              <p:cNvSpPr>
                <a:spLocks noChangeShapeType="1"/>
              </p:cNvSpPr>
              <p:nvPr/>
            </p:nvSpPr>
            <p:spPr bwMode="auto">
              <a:xfrm flipV="1">
                <a:off x="1398" y="3363"/>
                <a:ext cx="1" cy="62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67" name="Line 51"/>
              <p:cNvSpPr>
                <a:spLocks noChangeShapeType="1"/>
              </p:cNvSpPr>
              <p:nvPr/>
            </p:nvSpPr>
            <p:spPr bwMode="auto">
              <a:xfrm>
                <a:off x="1398" y="816"/>
                <a:ext cx="1" cy="63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68" name="Freeform 52"/>
              <p:cNvSpPr>
                <a:spLocks/>
              </p:cNvSpPr>
              <p:nvPr/>
            </p:nvSpPr>
            <p:spPr bwMode="auto">
              <a:xfrm>
                <a:off x="1322" y="3506"/>
                <a:ext cx="33" cy="96"/>
              </a:xfrm>
              <a:custGeom>
                <a:avLst/>
                <a:gdLst/>
                <a:ahLst/>
                <a:cxnLst>
                  <a:cxn ang="0">
                    <a:pos x="33" y="96"/>
                  </a:cxn>
                  <a:cxn ang="0">
                    <a:pos x="19" y="96"/>
                  </a:cxn>
                  <a:cxn ang="0">
                    <a:pos x="19" y="24"/>
                  </a:cxn>
                  <a:cxn ang="0">
                    <a:pos x="14" y="29"/>
                  </a:cxn>
                  <a:cxn ang="0">
                    <a:pos x="9" y="29"/>
                  </a:cxn>
                  <a:cxn ang="0">
                    <a:pos x="4" y="34"/>
                  </a:cxn>
                  <a:cxn ang="0">
                    <a:pos x="0" y="39"/>
                  </a:cxn>
                  <a:cxn ang="0">
                    <a:pos x="0" y="24"/>
                  </a:cxn>
                  <a:cxn ang="0">
                    <a:pos x="9" y="19"/>
                  </a:cxn>
                  <a:cxn ang="0">
                    <a:pos x="14" y="15"/>
                  </a:cxn>
                  <a:cxn ang="0">
                    <a:pos x="19" y="10"/>
                  </a:cxn>
                  <a:cxn ang="0">
                    <a:pos x="24" y="0"/>
                  </a:cxn>
                  <a:cxn ang="0">
                    <a:pos x="33" y="0"/>
                  </a:cxn>
                  <a:cxn ang="0">
                    <a:pos x="33" y="96"/>
                  </a:cxn>
                </a:cxnLst>
                <a:rect l="0" t="0" r="r" b="b"/>
                <a:pathLst>
                  <a:path w="33" h="96">
                    <a:moveTo>
                      <a:pt x="33" y="96"/>
                    </a:moveTo>
                    <a:lnTo>
                      <a:pt x="19" y="96"/>
                    </a:lnTo>
                    <a:lnTo>
                      <a:pt x="19" y="24"/>
                    </a:lnTo>
                    <a:lnTo>
                      <a:pt x="14" y="29"/>
                    </a:lnTo>
                    <a:lnTo>
                      <a:pt x="9" y="29"/>
                    </a:lnTo>
                    <a:lnTo>
                      <a:pt x="4" y="34"/>
                    </a:lnTo>
                    <a:lnTo>
                      <a:pt x="0" y="39"/>
                    </a:lnTo>
                    <a:lnTo>
                      <a:pt x="0" y="24"/>
                    </a:lnTo>
                    <a:lnTo>
                      <a:pt x="9" y="19"/>
                    </a:lnTo>
                    <a:lnTo>
                      <a:pt x="14" y="15"/>
                    </a:lnTo>
                    <a:lnTo>
                      <a:pt x="19" y="10"/>
                    </a:lnTo>
                    <a:lnTo>
                      <a:pt x="24" y="0"/>
                    </a:lnTo>
                    <a:lnTo>
                      <a:pt x="33" y="0"/>
                    </a:lnTo>
                    <a:lnTo>
                      <a:pt x="33" y="9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69" name="Freeform 53"/>
              <p:cNvSpPr>
                <a:spLocks noEditPoints="1"/>
              </p:cNvSpPr>
              <p:nvPr/>
            </p:nvSpPr>
            <p:spPr bwMode="auto">
              <a:xfrm>
                <a:off x="1384" y="3506"/>
                <a:ext cx="67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5" y="34"/>
                  </a:cxn>
                  <a:cxn ang="0">
                    <a:pos x="5" y="24"/>
                  </a:cxn>
                  <a:cxn ang="0">
                    <a:pos x="9" y="15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7" y="15"/>
                  </a:cxn>
                  <a:cxn ang="0">
                    <a:pos x="62" y="19"/>
                  </a:cxn>
                  <a:cxn ang="0">
                    <a:pos x="62" y="29"/>
                  </a:cxn>
                  <a:cxn ang="0">
                    <a:pos x="62" y="39"/>
                  </a:cxn>
                  <a:cxn ang="0">
                    <a:pos x="67" y="48"/>
                  </a:cxn>
                  <a:cxn ang="0">
                    <a:pos x="62" y="67"/>
                  </a:cxn>
                  <a:cxn ang="0">
                    <a:pos x="62" y="77"/>
                  </a:cxn>
                  <a:cxn ang="0">
                    <a:pos x="57" y="86"/>
                  </a:cxn>
                  <a:cxn ang="0">
                    <a:pos x="53" y="96"/>
                  </a:cxn>
                  <a:cxn ang="0">
                    <a:pos x="43" y="96"/>
                  </a:cxn>
                  <a:cxn ang="0">
                    <a:pos x="33" y="101"/>
                  </a:cxn>
                  <a:cxn ang="0">
                    <a:pos x="19" y="96"/>
                  </a:cxn>
                  <a:cxn ang="0">
                    <a:pos x="9" y="91"/>
                  </a:cxn>
                  <a:cxn ang="0">
                    <a:pos x="5" y="82"/>
                  </a:cxn>
                  <a:cxn ang="0">
                    <a:pos x="5" y="67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3"/>
                  </a:cxn>
                  <a:cxn ang="0">
                    <a:pos x="19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33" y="86"/>
                  </a:cxn>
                  <a:cxn ang="0">
                    <a:pos x="38" y="86"/>
                  </a:cxn>
                  <a:cxn ang="0">
                    <a:pos x="48" y="82"/>
                  </a:cxn>
                  <a:cxn ang="0">
                    <a:pos x="48" y="72"/>
                  </a:cxn>
                  <a:cxn ang="0">
                    <a:pos x="53" y="63"/>
                  </a:cxn>
                  <a:cxn ang="0">
                    <a:pos x="53" y="48"/>
                  </a:cxn>
                  <a:cxn ang="0">
                    <a:pos x="53" y="39"/>
                  </a:cxn>
                  <a:cxn ang="0">
                    <a:pos x="48" y="29"/>
                  </a:cxn>
                  <a:cxn ang="0">
                    <a:pos x="48" y="19"/>
                  </a:cxn>
                  <a:cxn ang="0">
                    <a:pos x="43" y="15"/>
                  </a:cxn>
                  <a:cxn ang="0">
                    <a:pos x="33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9" y="24"/>
                  </a:cxn>
                  <a:cxn ang="0">
                    <a:pos x="14" y="39"/>
                  </a:cxn>
                  <a:cxn ang="0">
                    <a:pos x="14" y="48"/>
                  </a:cxn>
                </a:cxnLst>
                <a:rect l="0" t="0" r="r" b="b"/>
                <a:pathLst>
                  <a:path w="67" h="101">
                    <a:moveTo>
                      <a:pt x="0" y="48"/>
                    </a:moveTo>
                    <a:lnTo>
                      <a:pt x="5" y="34"/>
                    </a:lnTo>
                    <a:lnTo>
                      <a:pt x="5" y="24"/>
                    </a:lnTo>
                    <a:lnTo>
                      <a:pt x="9" y="15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7" y="15"/>
                    </a:lnTo>
                    <a:lnTo>
                      <a:pt x="62" y="19"/>
                    </a:lnTo>
                    <a:lnTo>
                      <a:pt x="62" y="29"/>
                    </a:lnTo>
                    <a:lnTo>
                      <a:pt x="62" y="39"/>
                    </a:lnTo>
                    <a:lnTo>
                      <a:pt x="67" y="48"/>
                    </a:lnTo>
                    <a:lnTo>
                      <a:pt x="62" y="67"/>
                    </a:lnTo>
                    <a:lnTo>
                      <a:pt x="62" y="77"/>
                    </a:lnTo>
                    <a:lnTo>
                      <a:pt x="57" y="86"/>
                    </a:lnTo>
                    <a:lnTo>
                      <a:pt x="53" y="96"/>
                    </a:lnTo>
                    <a:lnTo>
                      <a:pt x="43" y="96"/>
                    </a:lnTo>
                    <a:lnTo>
                      <a:pt x="33" y="101"/>
                    </a:lnTo>
                    <a:lnTo>
                      <a:pt x="19" y="96"/>
                    </a:lnTo>
                    <a:lnTo>
                      <a:pt x="9" y="91"/>
                    </a:lnTo>
                    <a:lnTo>
                      <a:pt x="5" y="82"/>
                    </a:lnTo>
                    <a:lnTo>
                      <a:pt x="5" y="67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3"/>
                    </a:lnTo>
                    <a:lnTo>
                      <a:pt x="19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8" y="82"/>
                    </a:lnTo>
                    <a:lnTo>
                      <a:pt x="48" y="72"/>
                    </a:lnTo>
                    <a:lnTo>
                      <a:pt x="53" y="63"/>
                    </a:lnTo>
                    <a:lnTo>
                      <a:pt x="53" y="48"/>
                    </a:lnTo>
                    <a:lnTo>
                      <a:pt x="53" y="39"/>
                    </a:lnTo>
                    <a:lnTo>
                      <a:pt x="48" y="29"/>
                    </a:lnTo>
                    <a:lnTo>
                      <a:pt x="48" y="19"/>
                    </a:lnTo>
                    <a:lnTo>
                      <a:pt x="43" y="15"/>
                    </a:lnTo>
                    <a:lnTo>
                      <a:pt x="33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9" y="24"/>
                    </a:lnTo>
                    <a:lnTo>
                      <a:pt x="14" y="39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70" name="Freeform 54"/>
              <p:cNvSpPr>
                <a:spLocks noEditPoints="1"/>
              </p:cNvSpPr>
              <p:nvPr/>
            </p:nvSpPr>
            <p:spPr bwMode="auto">
              <a:xfrm>
                <a:off x="1460" y="3506"/>
                <a:ext cx="63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5" y="24"/>
                  </a:cxn>
                  <a:cxn ang="0">
                    <a:pos x="5" y="15"/>
                  </a:cxn>
                  <a:cxn ang="0">
                    <a:pos x="15" y="5"/>
                  </a:cxn>
                  <a:cxn ang="0">
                    <a:pos x="20" y="0"/>
                  </a:cxn>
                  <a:cxn ang="0">
                    <a:pos x="29" y="0"/>
                  </a:cxn>
                  <a:cxn ang="0">
                    <a:pos x="39" y="0"/>
                  </a:cxn>
                  <a:cxn ang="0">
                    <a:pos x="44" y="5"/>
                  </a:cxn>
                  <a:cxn ang="0">
                    <a:pos x="48" y="10"/>
                  </a:cxn>
                  <a:cxn ang="0">
                    <a:pos x="53" y="15"/>
                  </a:cxn>
                  <a:cxn ang="0">
                    <a:pos x="58" y="19"/>
                  </a:cxn>
                  <a:cxn ang="0">
                    <a:pos x="63" y="29"/>
                  </a:cxn>
                  <a:cxn ang="0">
                    <a:pos x="63" y="39"/>
                  </a:cxn>
                  <a:cxn ang="0">
                    <a:pos x="63" y="48"/>
                  </a:cxn>
                  <a:cxn ang="0">
                    <a:pos x="63" y="67"/>
                  </a:cxn>
                  <a:cxn ang="0">
                    <a:pos x="58" y="77"/>
                  </a:cxn>
                  <a:cxn ang="0">
                    <a:pos x="53" y="86"/>
                  </a:cxn>
                  <a:cxn ang="0">
                    <a:pos x="48" y="96"/>
                  </a:cxn>
                  <a:cxn ang="0">
                    <a:pos x="39" y="96"/>
                  </a:cxn>
                  <a:cxn ang="0">
                    <a:pos x="29" y="101"/>
                  </a:cxn>
                  <a:cxn ang="0">
                    <a:pos x="20" y="96"/>
                  </a:cxn>
                  <a:cxn ang="0">
                    <a:pos x="10" y="91"/>
                  </a:cxn>
                  <a:cxn ang="0">
                    <a:pos x="5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0" y="48"/>
                  </a:cxn>
                  <a:cxn ang="0">
                    <a:pos x="15" y="63"/>
                  </a:cxn>
                  <a:cxn ang="0">
                    <a:pos x="15" y="72"/>
                  </a:cxn>
                  <a:cxn ang="0">
                    <a:pos x="20" y="82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9" y="86"/>
                  </a:cxn>
                  <a:cxn ang="0">
                    <a:pos x="44" y="82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48" y="48"/>
                  </a:cxn>
                  <a:cxn ang="0">
                    <a:pos x="48" y="39"/>
                  </a:cxn>
                  <a:cxn ang="0">
                    <a:pos x="48" y="29"/>
                  </a:cxn>
                  <a:cxn ang="0">
                    <a:pos x="44" y="19"/>
                  </a:cxn>
                  <a:cxn ang="0">
                    <a:pos x="39" y="15"/>
                  </a:cxn>
                  <a:cxn ang="0">
                    <a:pos x="29" y="15"/>
                  </a:cxn>
                  <a:cxn ang="0">
                    <a:pos x="24" y="15"/>
                  </a:cxn>
                  <a:cxn ang="0">
                    <a:pos x="20" y="19"/>
                  </a:cxn>
                  <a:cxn ang="0">
                    <a:pos x="15" y="24"/>
                  </a:cxn>
                  <a:cxn ang="0">
                    <a:pos x="15" y="39"/>
                  </a:cxn>
                  <a:cxn ang="0">
                    <a:pos x="10" y="48"/>
                  </a:cxn>
                </a:cxnLst>
                <a:rect l="0" t="0" r="r" b="b"/>
                <a:pathLst>
                  <a:path w="63" h="101">
                    <a:moveTo>
                      <a:pt x="0" y="48"/>
                    </a:moveTo>
                    <a:lnTo>
                      <a:pt x="0" y="34"/>
                    </a:lnTo>
                    <a:lnTo>
                      <a:pt x="5" y="24"/>
                    </a:lnTo>
                    <a:lnTo>
                      <a:pt x="5" y="15"/>
                    </a:lnTo>
                    <a:lnTo>
                      <a:pt x="15" y="5"/>
                    </a:lnTo>
                    <a:lnTo>
                      <a:pt x="20" y="0"/>
                    </a:lnTo>
                    <a:lnTo>
                      <a:pt x="29" y="0"/>
                    </a:lnTo>
                    <a:lnTo>
                      <a:pt x="39" y="0"/>
                    </a:lnTo>
                    <a:lnTo>
                      <a:pt x="44" y="5"/>
                    </a:lnTo>
                    <a:lnTo>
                      <a:pt x="48" y="10"/>
                    </a:lnTo>
                    <a:lnTo>
                      <a:pt x="53" y="15"/>
                    </a:lnTo>
                    <a:lnTo>
                      <a:pt x="58" y="19"/>
                    </a:lnTo>
                    <a:lnTo>
                      <a:pt x="63" y="29"/>
                    </a:lnTo>
                    <a:lnTo>
                      <a:pt x="63" y="39"/>
                    </a:lnTo>
                    <a:lnTo>
                      <a:pt x="63" y="48"/>
                    </a:lnTo>
                    <a:lnTo>
                      <a:pt x="63" y="67"/>
                    </a:lnTo>
                    <a:lnTo>
                      <a:pt x="58" y="77"/>
                    </a:lnTo>
                    <a:lnTo>
                      <a:pt x="53" y="86"/>
                    </a:lnTo>
                    <a:lnTo>
                      <a:pt x="48" y="96"/>
                    </a:lnTo>
                    <a:lnTo>
                      <a:pt x="39" y="96"/>
                    </a:lnTo>
                    <a:lnTo>
                      <a:pt x="29" y="101"/>
                    </a:lnTo>
                    <a:lnTo>
                      <a:pt x="20" y="96"/>
                    </a:lnTo>
                    <a:lnTo>
                      <a:pt x="10" y="91"/>
                    </a:lnTo>
                    <a:lnTo>
                      <a:pt x="5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0" y="48"/>
                    </a:moveTo>
                    <a:lnTo>
                      <a:pt x="15" y="63"/>
                    </a:lnTo>
                    <a:lnTo>
                      <a:pt x="15" y="72"/>
                    </a:lnTo>
                    <a:lnTo>
                      <a:pt x="20" y="82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9" y="86"/>
                    </a:lnTo>
                    <a:lnTo>
                      <a:pt x="44" y="82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48" y="48"/>
                    </a:lnTo>
                    <a:lnTo>
                      <a:pt x="48" y="39"/>
                    </a:lnTo>
                    <a:lnTo>
                      <a:pt x="48" y="29"/>
                    </a:lnTo>
                    <a:lnTo>
                      <a:pt x="44" y="19"/>
                    </a:lnTo>
                    <a:lnTo>
                      <a:pt x="39" y="15"/>
                    </a:lnTo>
                    <a:lnTo>
                      <a:pt x="29" y="15"/>
                    </a:lnTo>
                    <a:lnTo>
                      <a:pt x="24" y="15"/>
                    </a:lnTo>
                    <a:lnTo>
                      <a:pt x="20" y="19"/>
                    </a:lnTo>
                    <a:lnTo>
                      <a:pt x="15" y="24"/>
                    </a:lnTo>
                    <a:lnTo>
                      <a:pt x="15" y="39"/>
                    </a:lnTo>
                    <a:lnTo>
                      <a:pt x="1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71" name="Line 55"/>
              <p:cNvSpPr>
                <a:spLocks noChangeShapeType="1"/>
              </p:cNvSpPr>
              <p:nvPr/>
            </p:nvSpPr>
            <p:spPr bwMode="auto">
              <a:xfrm flipV="1">
                <a:off x="1882" y="3363"/>
                <a:ext cx="1" cy="62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72" name="Line 56"/>
              <p:cNvSpPr>
                <a:spLocks noChangeShapeType="1"/>
              </p:cNvSpPr>
              <p:nvPr/>
            </p:nvSpPr>
            <p:spPr bwMode="auto">
              <a:xfrm>
                <a:off x="1882" y="816"/>
                <a:ext cx="1" cy="63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73" name="Freeform 57"/>
              <p:cNvSpPr>
                <a:spLocks/>
              </p:cNvSpPr>
              <p:nvPr/>
            </p:nvSpPr>
            <p:spPr bwMode="auto">
              <a:xfrm>
                <a:off x="1796" y="3506"/>
                <a:ext cx="62" cy="96"/>
              </a:xfrm>
              <a:custGeom>
                <a:avLst/>
                <a:gdLst/>
                <a:ahLst/>
                <a:cxnLst>
                  <a:cxn ang="0">
                    <a:pos x="62" y="86"/>
                  </a:cxn>
                  <a:cxn ang="0">
                    <a:pos x="62" y="96"/>
                  </a:cxn>
                  <a:cxn ang="0">
                    <a:pos x="0" y="96"/>
                  </a:cxn>
                  <a:cxn ang="0">
                    <a:pos x="0" y="91"/>
                  </a:cxn>
                  <a:cxn ang="0">
                    <a:pos x="0" y="91"/>
                  </a:cxn>
                  <a:cxn ang="0">
                    <a:pos x="4" y="82"/>
                  </a:cxn>
                  <a:cxn ang="0">
                    <a:pos x="9" y="77"/>
                  </a:cxn>
                  <a:cxn ang="0">
                    <a:pos x="14" y="67"/>
                  </a:cxn>
                  <a:cxn ang="0">
                    <a:pos x="23" y="63"/>
                  </a:cxn>
                  <a:cxn ang="0">
                    <a:pos x="33" y="48"/>
                  </a:cxn>
                  <a:cxn ang="0">
                    <a:pos x="43" y="43"/>
                  </a:cxn>
                  <a:cxn ang="0">
                    <a:pos x="47" y="34"/>
                  </a:cxn>
                  <a:cxn ang="0">
                    <a:pos x="47" y="29"/>
                  </a:cxn>
                  <a:cxn ang="0">
                    <a:pos x="47" y="24"/>
                  </a:cxn>
                  <a:cxn ang="0">
                    <a:pos x="43" y="15"/>
                  </a:cxn>
                  <a:cxn ang="0">
                    <a:pos x="38" y="15"/>
                  </a:cxn>
                  <a:cxn ang="0">
                    <a:pos x="28" y="15"/>
                  </a:cxn>
                  <a:cxn ang="0">
                    <a:pos x="23" y="15"/>
                  </a:cxn>
                  <a:cxn ang="0">
                    <a:pos x="19" y="15"/>
                  </a:cxn>
                  <a:cxn ang="0">
                    <a:pos x="14" y="24"/>
                  </a:cxn>
                  <a:cxn ang="0">
                    <a:pos x="14" y="29"/>
                  </a:cxn>
                  <a:cxn ang="0">
                    <a:pos x="0" y="29"/>
                  </a:cxn>
                  <a:cxn ang="0">
                    <a:pos x="4" y="15"/>
                  </a:cxn>
                  <a:cxn ang="0">
                    <a:pos x="9" y="10"/>
                  </a:cxn>
                  <a:cxn ang="0">
                    <a:pos x="19" y="5"/>
                  </a:cxn>
                  <a:cxn ang="0">
                    <a:pos x="33" y="0"/>
                  </a:cxn>
                  <a:cxn ang="0">
                    <a:pos x="43" y="5"/>
                  </a:cxn>
                  <a:cxn ang="0">
                    <a:pos x="52" y="10"/>
                  </a:cxn>
                  <a:cxn ang="0">
                    <a:pos x="57" y="19"/>
                  </a:cxn>
                  <a:cxn ang="0">
                    <a:pos x="62" y="29"/>
                  </a:cxn>
                  <a:cxn ang="0">
                    <a:pos x="62" y="34"/>
                  </a:cxn>
                  <a:cxn ang="0">
                    <a:pos x="57" y="39"/>
                  </a:cxn>
                  <a:cxn ang="0">
                    <a:pos x="57" y="43"/>
                  </a:cxn>
                  <a:cxn ang="0">
                    <a:pos x="52" y="53"/>
                  </a:cxn>
                  <a:cxn ang="0">
                    <a:pos x="43" y="58"/>
                  </a:cxn>
                  <a:cxn ang="0">
                    <a:pos x="33" y="67"/>
                  </a:cxn>
                  <a:cxn ang="0">
                    <a:pos x="23" y="72"/>
                  </a:cxn>
                  <a:cxn ang="0">
                    <a:pos x="19" y="77"/>
                  </a:cxn>
                  <a:cxn ang="0">
                    <a:pos x="19" y="82"/>
                  </a:cxn>
                  <a:cxn ang="0">
                    <a:pos x="14" y="86"/>
                  </a:cxn>
                  <a:cxn ang="0">
                    <a:pos x="62" y="86"/>
                  </a:cxn>
                </a:cxnLst>
                <a:rect l="0" t="0" r="r" b="b"/>
                <a:pathLst>
                  <a:path w="62" h="96">
                    <a:moveTo>
                      <a:pt x="62" y="86"/>
                    </a:moveTo>
                    <a:lnTo>
                      <a:pt x="62" y="96"/>
                    </a:lnTo>
                    <a:lnTo>
                      <a:pt x="0" y="96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4" y="82"/>
                    </a:lnTo>
                    <a:lnTo>
                      <a:pt x="9" y="77"/>
                    </a:lnTo>
                    <a:lnTo>
                      <a:pt x="14" y="67"/>
                    </a:lnTo>
                    <a:lnTo>
                      <a:pt x="23" y="63"/>
                    </a:lnTo>
                    <a:lnTo>
                      <a:pt x="33" y="48"/>
                    </a:lnTo>
                    <a:lnTo>
                      <a:pt x="43" y="43"/>
                    </a:lnTo>
                    <a:lnTo>
                      <a:pt x="47" y="34"/>
                    </a:lnTo>
                    <a:lnTo>
                      <a:pt x="47" y="29"/>
                    </a:lnTo>
                    <a:lnTo>
                      <a:pt x="47" y="24"/>
                    </a:lnTo>
                    <a:lnTo>
                      <a:pt x="43" y="15"/>
                    </a:lnTo>
                    <a:lnTo>
                      <a:pt x="38" y="15"/>
                    </a:lnTo>
                    <a:lnTo>
                      <a:pt x="28" y="15"/>
                    </a:lnTo>
                    <a:lnTo>
                      <a:pt x="23" y="15"/>
                    </a:lnTo>
                    <a:lnTo>
                      <a:pt x="19" y="15"/>
                    </a:lnTo>
                    <a:lnTo>
                      <a:pt x="14" y="24"/>
                    </a:lnTo>
                    <a:lnTo>
                      <a:pt x="14" y="29"/>
                    </a:lnTo>
                    <a:lnTo>
                      <a:pt x="0" y="29"/>
                    </a:lnTo>
                    <a:lnTo>
                      <a:pt x="4" y="15"/>
                    </a:lnTo>
                    <a:lnTo>
                      <a:pt x="9" y="10"/>
                    </a:lnTo>
                    <a:lnTo>
                      <a:pt x="19" y="5"/>
                    </a:lnTo>
                    <a:lnTo>
                      <a:pt x="33" y="0"/>
                    </a:lnTo>
                    <a:lnTo>
                      <a:pt x="43" y="5"/>
                    </a:lnTo>
                    <a:lnTo>
                      <a:pt x="52" y="10"/>
                    </a:lnTo>
                    <a:lnTo>
                      <a:pt x="57" y="19"/>
                    </a:lnTo>
                    <a:lnTo>
                      <a:pt x="62" y="29"/>
                    </a:lnTo>
                    <a:lnTo>
                      <a:pt x="62" y="34"/>
                    </a:lnTo>
                    <a:lnTo>
                      <a:pt x="57" y="39"/>
                    </a:lnTo>
                    <a:lnTo>
                      <a:pt x="57" y="43"/>
                    </a:lnTo>
                    <a:lnTo>
                      <a:pt x="52" y="53"/>
                    </a:lnTo>
                    <a:lnTo>
                      <a:pt x="43" y="58"/>
                    </a:lnTo>
                    <a:lnTo>
                      <a:pt x="33" y="67"/>
                    </a:lnTo>
                    <a:lnTo>
                      <a:pt x="23" y="72"/>
                    </a:lnTo>
                    <a:lnTo>
                      <a:pt x="19" y="77"/>
                    </a:lnTo>
                    <a:lnTo>
                      <a:pt x="19" y="82"/>
                    </a:lnTo>
                    <a:lnTo>
                      <a:pt x="14" y="86"/>
                    </a:lnTo>
                    <a:lnTo>
                      <a:pt x="62" y="86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74" name="Freeform 58"/>
              <p:cNvSpPr>
                <a:spLocks noEditPoints="1"/>
              </p:cNvSpPr>
              <p:nvPr/>
            </p:nvSpPr>
            <p:spPr bwMode="auto">
              <a:xfrm>
                <a:off x="1872" y="3506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0" y="24"/>
                  </a:cxn>
                  <a:cxn ang="0">
                    <a:pos x="5" y="15"/>
                  </a:cxn>
                  <a:cxn ang="0">
                    <a:pos x="10" y="5"/>
                  </a:cxn>
                  <a:cxn ang="0">
                    <a:pos x="19" y="0"/>
                  </a:cxn>
                  <a:cxn ang="0">
                    <a:pos x="29" y="0"/>
                  </a:cxn>
                  <a:cxn ang="0">
                    <a:pos x="38" y="0"/>
                  </a:cxn>
                  <a:cxn ang="0">
                    <a:pos x="43" y="5"/>
                  </a:cxn>
                  <a:cxn ang="0">
                    <a:pos x="48" y="10"/>
                  </a:cxn>
                  <a:cxn ang="0">
                    <a:pos x="53" y="15"/>
                  </a:cxn>
                  <a:cxn ang="0">
                    <a:pos x="58" y="19"/>
                  </a:cxn>
                  <a:cxn ang="0">
                    <a:pos x="58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58" y="77"/>
                  </a:cxn>
                  <a:cxn ang="0">
                    <a:pos x="53" y="86"/>
                  </a:cxn>
                  <a:cxn ang="0">
                    <a:pos x="48" y="96"/>
                  </a:cxn>
                  <a:cxn ang="0">
                    <a:pos x="38" y="96"/>
                  </a:cxn>
                  <a:cxn ang="0">
                    <a:pos x="29" y="101"/>
                  </a:cxn>
                  <a:cxn ang="0">
                    <a:pos x="19" y="96"/>
                  </a:cxn>
                  <a:cxn ang="0">
                    <a:pos x="10" y="91"/>
                  </a:cxn>
                  <a:cxn ang="0">
                    <a:pos x="0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0" y="48"/>
                  </a:cxn>
                  <a:cxn ang="0">
                    <a:pos x="10" y="63"/>
                  </a:cxn>
                  <a:cxn ang="0">
                    <a:pos x="14" y="72"/>
                  </a:cxn>
                  <a:cxn ang="0">
                    <a:pos x="14" y="82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8" y="86"/>
                  </a:cxn>
                  <a:cxn ang="0">
                    <a:pos x="43" y="82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48" y="48"/>
                  </a:cxn>
                  <a:cxn ang="0">
                    <a:pos x="48" y="39"/>
                  </a:cxn>
                  <a:cxn ang="0">
                    <a:pos x="48" y="29"/>
                  </a:cxn>
                  <a:cxn ang="0">
                    <a:pos x="43" y="19"/>
                  </a:cxn>
                  <a:cxn ang="0">
                    <a:pos x="38" y="15"/>
                  </a:cxn>
                  <a:cxn ang="0">
                    <a:pos x="29" y="15"/>
                  </a:cxn>
                  <a:cxn ang="0">
                    <a:pos x="24" y="15"/>
                  </a:cxn>
                  <a:cxn ang="0">
                    <a:pos x="14" y="19"/>
                  </a:cxn>
                  <a:cxn ang="0">
                    <a:pos x="14" y="24"/>
                  </a:cxn>
                  <a:cxn ang="0">
                    <a:pos x="10" y="39"/>
                  </a:cxn>
                  <a:cxn ang="0">
                    <a:pos x="10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0" y="24"/>
                    </a:lnTo>
                    <a:lnTo>
                      <a:pt x="5" y="15"/>
                    </a:lnTo>
                    <a:lnTo>
                      <a:pt x="10" y="5"/>
                    </a:lnTo>
                    <a:lnTo>
                      <a:pt x="19" y="0"/>
                    </a:lnTo>
                    <a:lnTo>
                      <a:pt x="29" y="0"/>
                    </a:lnTo>
                    <a:lnTo>
                      <a:pt x="38" y="0"/>
                    </a:lnTo>
                    <a:lnTo>
                      <a:pt x="43" y="5"/>
                    </a:lnTo>
                    <a:lnTo>
                      <a:pt x="48" y="10"/>
                    </a:lnTo>
                    <a:lnTo>
                      <a:pt x="53" y="15"/>
                    </a:lnTo>
                    <a:lnTo>
                      <a:pt x="58" y="19"/>
                    </a:lnTo>
                    <a:lnTo>
                      <a:pt x="58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58" y="77"/>
                    </a:lnTo>
                    <a:lnTo>
                      <a:pt x="53" y="86"/>
                    </a:lnTo>
                    <a:lnTo>
                      <a:pt x="48" y="96"/>
                    </a:lnTo>
                    <a:lnTo>
                      <a:pt x="38" y="96"/>
                    </a:lnTo>
                    <a:lnTo>
                      <a:pt x="29" y="101"/>
                    </a:lnTo>
                    <a:lnTo>
                      <a:pt x="19" y="96"/>
                    </a:lnTo>
                    <a:lnTo>
                      <a:pt x="10" y="91"/>
                    </a:lnTo>
                    <a:lnTo>
                      <a:pt x="0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0" y="48"/>
                    </a:moveTo>
                    <a:lnTo>
                      <a:pt x="10" y="63"/>
                    </a:lnTo>
                    <a:lnTo>
                      <a:pt x="14" y="72"/>
                    </a:lnTo>
                    <a:lnTo>
                      <a:pt x="14" y="82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8" y="86"/>
                    </a:lnTo>
                    <a:lnTo>
                      <a:pt x="43" y="82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48" y="48"/>
                    </a:lnTo>
                    <a:lnTo>
                      <a:pt x="48" y="39"/>
                    </a:lnTo>
                    <a:lnTo>
                      <a:pt x="48" y="29"/>
                    </a:lnTo>
                    <a:lnTo>
                      <a:pt x="43" y="19"/>
                    </a:lnTo>
                    <a:lnTo>
                      <a:pt x="38" y="15"/>
                    </a:lnTo>
                    <a:lnTo>
                      <a:pt x="29" y="15"/>
                    </a:lnTo>
                    <a:lnTo>
                      <a:pt x="24" y="15"/>
                    </a:lnTo>
                    <a:lnTo>
                      <a:pt x="14" y="19"/>
                    </a:lnTo>
                    <a:lnTo>
                      <a:pt x="14" y="24"/>
                    </a:lnTo>
                    <a:lnTo>
                      <a:pt x="10" y="39"/>
                    </a:lnTo>
                    <a:lnTo>
                      <a:pt x="1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75" name="Freeform 59"/>
              <p:cNvSpPr>
                <a:spLocks noEditPoints="1"/>
              </p:cNvSpPr>
              <p:nvPr/>
            </p:nvSpPr>
            <p:spPr bwMode="auto">
              <a:xfrm>
                <a:off x="1944" y="3506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5" y="24"/>
                  </a:cxn>
                  <a:cxn ang="0">
                    <a:pos x="9" y="15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7" y="15"/>
                  </a:cxn>
                  <a:cxn ang="0">
                    <a:pos x="57" y="19"/>
                  </a:cxn>
                  <a:cxn ang="0">
                    <a:pos x="62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57" y="77"/>
                  </a:cxn>
                  <a:cxn ang="0">
                    <a:pos x="57" y="86"/>
                  </a:cxn>
                  <a:cxn ang="0">
                    <a:pos x="48" y="96"/>
                  </a:cxn>
                  <a:cxn ang="0">
                    <a:pos x="43" y="96"/>
                  </a:cxn>
                  <a:cxn ang="0">
                    <a:pos x="33" y="101"/>
                  </a:cxn>
                  <a:cxn ang="0">
                    <a:pos x="19" y="96"/>
                  </a:cxn>
                  <a:cxn ang="0">
                    <a:pos x="9" y="91"/>
                  </a:cxn>
                  <a:cxn ang="0">
                    <a:pos x="5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3"/>
                  </a:cxn>
                  <a:cxn ang="0">
                    <a:pos x="14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33" y="86"/>
                  </a:cxn>
                  <a:cxn ang="0">
                    <a:pos x="38" y="86"/>
                  </a:cxn>
                  <a:cxn ang="0">
                    <a:pos x="43" y="82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53" y="48"/>
                  </a:cxn>
                  <a:cxn ang="0">
                    <a:pos x="48" y="39"/>
                  </a:cxn>
                  <a:cxn ang="0">
                    <a:pos x="48" y="29"/>
                  </a:cxn>
                  <a:cxn ang="0">
                    <a:pos x="43" y="19"/>
                  </a:cxn>
                  <a:cxn ang="0">
                    <a:pos x="38" y="15"/>
                  </a:cxn>
                  <a:cxn ang="0">
                    <a:pos x="33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4" y="24"/>
                  </a:cxn>
                  <a:cxn ang="0">
                    <a:pos x="14" y="39"/>
                  </a:cxn>
                  <a:cxn ang="0">
                    <a:pos x="14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5" y="24"/>
                    </a:lnTo>
                    <a:lnTo>
                      <a:pt x="9" y="15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7" y="15"/>
                    </a:lnTo>
                    <a:lnTo>
                      <a:pt x="57" y="19"/>
                    </a:lnTo>
                    <a:lnTo>
                      <a:pt x="62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57" y="77"/>
                    </a:lnTo>
                    <a:lnTo>
                      <a:pt x="57" y="86"/>
                    </a:lnTo>
                    <a:lnTo>
                      <a:pt x="48" y="96"/>
                    </a:lnTo>
                    <a:lnTo>
                      <a:pt x="43" y="96"/>
                    </a:lnTo>
                    <a:lnTo>
                      <a:pt x="33" y="101"/>
                    </a:lnTo>
                    <a:lnTo>
                      <a:pt x="19" y="96"/>
                    </a:lnTo>
                    <a:lnTo>
                      <a:pt x="9" y="91"/>
                    </a:lnTo>
                    <a:lnTo>
                      <a:pt x="5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3"/>
                    </a:lnTo>
                    <a:lnTo>
                      <a:pt x="14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3" y="82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53" y="48"/>
                    </a:lnTo>
                    <a:lnTo>
                      <a:pt x="48" y="39"/>
                    </a:lnTo>
                    <a:lnTo>
                      <a:pt x="48" y="29"/>
                    </a:lnTo>
                    <a:lnTo>
                      <a:pt x="43" y="19"/>
                    </a:lnTo>
                    <a:lnTo>
                      <a:pt x="38" y="15"/>
                    </a:lnTo>
                    <a:lnTo>
                      <a:pt x="33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4" y="24"/>
                    </a:lnTo>
                    <a:lnTo>
                      <a:pt x="14" y="39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76" name="Line 60"/>
              <p:cNvSpPr>
                <a:spLocks noChangeShapeType="1"/>
              </p:cNvSpPr>
              <p:nvPr/>
            </p:nvSpPr>
            <p:spPr bwMode="auto">
              <a:xfrm flipV="1">
                <a:off x="2370" y="3363"/>
                <a:ext cx="1" cy="62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77" name="Line 61"/>
              <p:cNvSpPr>
                <a:spLocks noChangeShapeType="1"/>
              </p:cNvSpPr>
              <p:nvPr/>
            </p:nvSpPr>
            <p:spPr bwMode="auto">
              <a:xfrm>
                <a:off x="2370" y="816"/>
                <a:ext cx="1" cy="63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78" name="Freeform 62"/>
              <p:cNvSpPr>
                <a:spLocks/>
              </p:cNvSpPr>
              <p:nvPr/>
            </p:nvSpPr>
            <p:spPr bwMode="auto">
              <a:xfrm>
                <a:off x="2284" y="3506"/>
                <a:ext cx="62" cy="101"/>
              </a:xfrm>
              <a:custGeom>
                <a:avLst/>
                <a:gdLst/>
                <a:ahLst/>
                <a:cxnLst>
                  <a:cxn ang="0">
                    <a:pos x="0" y="72"/>
                  </a:cxn>
                  <a:cxn ang="0">
                    <a:pos x="9" y="72"/>
                  </a:cxn>
                  <a:cxn ang="0">
                    <a:pos x="14" y="77"/>
                  </a:cxn>
                  <a:cxn ang="0">
                    <a:pos x="14" y="82"/>
                  </a:cxn>
                  <a:cxn ang="0">
                    <a:pos x="24" y="86"/>
                  </a:cxn>
                  <a:cxn ang="0">
                    <a:pos x="28" y="86"/>
                  </a:cxn>
                  <a:cxn ang="0">
                    <a:pos x="38" y="86"/>
                  </a:cxn>
                  <a:cxn ang="0">
                    <a:pos x="43" y="82"/>
                  </a:cxn>
                  <a:cxn ang="0">
                    <a:pos x="48" y="77"/>
                  </a:cxn>
                  <a:cxn ang="0">
                    <a:pos x="48" y="67"/>
                  </a:cxn>
                  <a:cxn ang="0">
                    <a:pos x="48" y="63"/>
                  </a:cxn>
                  <a:cxn ang="0">
                    <a:pos x="43" y="58"/>
                  </a:cxn>
                  <a:cxn ang="0">
                    <a:pos x="38" y="53"/>
                  </a:cxn>
                  <a:cxn ang="0">
                    <a:pos x="28" y="48"/>
                  </a:cxn>
                  <a:cxn ang="0">
                    <a:pos x="24" y="53"/>
                  </a:cxn>
                  <a:cxn ang="0">
                    <a:pos x="19" y="53"/>
                  </a:cxn>
                  <a:cxn ang="0">
                    <a:pos x="24" y="39"/>
                  </a:cxn>
                  <a:cxn ang="0">
                    <a:pos x="24" y="39"/>
                  </a:cxn>
                  <a:cxn ang="0">
                    <a:pos x="24" y="39"/>
                  </a:cxn>
                  <a:cxn ang="0">
                    <a:pos x="28" y="39"/>
                  </a:cxn>
                  <a:cxn ang="0">
                    <a:pos x="38" y="39"/>
                  </a:cxn>
                  <a:cxn ang="0">
                    <a:pos x="43" y="34"/>
                  </a:cxn>
                  <a:cxn ang="0">
                    <a:pos x="43" y="24"/>
                  </a:cxn>
                  <a:cxn ang="0">
                    <a:pos x="43" y="19"/>
                  </a:cxn>
                  <a:cxn ang="0">
                    <a:pos x="38" y="15"/>
                  </a:cxn>
                  <a:cxn ang="0">
                    <a:pos x="33" y="15"/>
                  </a:cxn>
                  <a:cxn ang="0">
                    <a:pos x="28" y="15"/>
                  </a:cxn>
                  <a:cxn ang="0">
                    <a:pos x="24" y="15"/>
                  </a:cxn>
                  <a:cxn ang="0">
                    <a:pos x="19" y="15"/>
                  </a:cxn>
                  <a:cxn ang="0">
                    <a:pos x="14" y="19"/>
                  </a:cxn>
                  <a:cxn ang="0">
                    <a:pos x="9" y="29"/>
                  </a:cxn>
                  <a:cxn ang="0">
                    <a:pos x="0" y="24"/>
                  </a:cxn>
                  <a:cxn ang="0">
                    <a:pos x="5" y="15"/>
                  </a:cxn>
                  <a:cxn ang="0">
                    <a:pos x="9" y="10"/>
                  </a:cxn>
                  <a:cxn ang="0">
                    <a:pos x="19" y="5"/>
                  </a:cxn>
                  <a:cxn ang="0">
                    <a:pos x="28" y="0"/>
                  </a:cxn>
                  <a:cxn ang="0">
                    <a:pos x="33" y="0"/>
                  </a:cxn>
                  <a:cxn ang="0">
                    <a:pos x="43" y="5"/>
                  </a:cxn>
                  <a:cxn ang="0">
                    <a:pos x="48" y="10"/>
                  </a:cxn>
                  <a:cxn ang="0">
                    <a:pos x="52" y="15"/>
                  </a:cxn>
                  <a:cxn ang="0">
                    <a:pos x="52" y="19"/>
                  </a:cxn>
                  <a:cxn ang="0">
                    <a:pos x="52" y="24"/>
                  </a:cxn>
                  <a:cxn ang="0">
                    <a:pos x="52" y="29"/>
                  </a:cxn>
                  <a:cxn ang="0">
                    <a:pos x="52" y="39"/>
                  </a:cxn>
                  <a:cxn ang="0">
                    <a:pos x="48" y="43"/>
                  </a:cxn>
                  <a:cxn ang="0">
                    <a:pos x="43" y="43"/>
                  </a:cxn>
                  <a:cxn ang="0">
                    <a:pos x="48" y="48"/>
                  </a:cxn>
                  <a:cxn ang="0">
                    <a:pos x="57" y="53"/>
                  </a:cxn>
                  <a:cxn ang="0">
                    <a:pos x="57" y="58"/>
                  </a:cxn>
                  <a:cxn ang="0">
                    <a:pos x="62" y="67"/>
                  </a:cxn>
                  <a:cxn ang="0">
                    <a:pos x="57" y="82"/>
                  </a:cxn>
                  <a:cxn ang="0">
                    <a:pos x="52" y="91"/>
                  </a:cxn>
                  <a:cxn ang="0">
                    <a:pos x="43" y="96"/>
                  </a:cxn>
                  <a:cxn ang="0">
                    <a:pos x="28" y="101"/>
                  </a:cxn>
                  <a:cxn ang="0">
                    <a:pos x="14" y="96"/>
                  </a:cxn>
                  <a:cxn ang="0">
                    <a:pos x="9" y="91"/>
                  </a:cxn>
                  <a:cxn ang="0">
                    <a:pos x="0" y="82"/>
                  </a:cxn>
                  <a:cxn ang="0">
                    <a:pos x="0" y="72"/>
                  </a:cxn>
                </a:cxnLst>
                <a:rect l="0" t="0" r="r" b="b"/>
                <a:pathLst>
                  <a:path w="62" h="101">
                    <a:moveTo>
                      <a:pt x="0" y="72"/>
                    </a:moveTo>
                    <a:lnTo>
                      <a:pt x="9" y="72"/>
                    </a:lnTo>
                    <a:lnTo>
                      <a:pt x="14" y="77"/>
                    </a:lnTo>
                    <a:lnTo>
                      <a:pt x="14" y="82"/>
                    </a:lnTo>
                    <a:lnTo>
                      <a:pt x="24" y="86"/>
                    </a:lnTo>
                    <a:lnTo>
                      <a:pt x="28" y="86"/>
                    </a:lnTo>
                    <a:lnTo>
                      <a:pt x="38" y="86"/>
                    </a:lnTo>
                    <a:lnTo>
                      <a:pt x="43" y="82"/>
                    </a:lnTo>
                    <a:lnTo>
                      <a:pt x="48" y="77"/>
                    </a:lnTo>
                    <a:lnTo>
                      <a:pt x="48" y="67"/>
                    </a:lnTo>
                    <a:lnTo>
                      <a:pt x="48" y="63"/>
                    </a:lnTo>
                    <a:lnTo>
                      <a:pt x="43" y="58"/>
                    </a:lnTo>
                    <a:lnTo>
                      <a:pt x="38" y="53"/>
                    </a:lnTo>
                    <a:lnTo>
                      <a:pt x="28" y="48"/>
                    </a:lnTo>
                    <a:lnTo>
                      <a:pt x="24" y="53"/>
                    </a:lnTo>
                    <a:lnTo>
                      <a:pt x="19" y="53"/>
                    </a:lnTo>
                    <a:lnTo>
                      <a:pt x="24" y="39"/>
                    </a:lnTo>
                    <a:lnTo>
                      <a:pt x="24" y="39"/>
                    </a:lnTo>
                    <a:lnTo>
                      <a:pt x="24" y="39"/>
                    </a:lnTo>
                    <a:lnTo>
                      <a:pt x="28" y="39"/>
                    </a:lnTo>
                    <a:lnTo>
                      <a:pt x="38" y="39"/>
                    </a:lnTo>
                    <a:lnTo>
                      <a:pt x="43" y="34"/>
                    </a:lnTo>
                    <a:lnTo>
                      <a:pt x="43" y="24"/>
                    </a:lnTo>
                    <a:lnTo>
                      <a:pt x="43" y="19"/>
                    </a:lnTo>
                    <a:lnTo>
                      <a:pt x="38" y="15"/>
                    </a:lnTo>
                    <a:lnTo>
                      <a:pt x="33" y="15"/>
                    </a:lnTo>
                    <a:lnTo>
                      <a:pt x="28" y="15"/>
                    </a:lnTo>
                    <a:lnTo>
                      <a:pt x="24" y="15"/>
                    </a:lnTo>
                    <a:lnTo>
                      <a:pt x="19" y="15"/>
                    </a:lnTo>
                    <a:lnTo>
                      <a:pt x="14" y="19"/>
                    </a:lnTo>
                    <a:lnTo>
                      <a:pt x="9" y="29"/>
                    </a:lnTo>
                    <a:lnTo>
                      <a:pt x="0" y="24"/>
                    </a:lnTo>
                    <a:lnTo>
                      <a:pt x="5" y="15"/>
                    </a:lnTo>
                    <a:lnTo>
                      <a:pt x="9" y="10"/>
                    </a:lnTo>
                    <a:lnTo>
                      <a:pt x="19" y="5"/>
                    </a:lnTo>
                    <a:lnTo>
                      <a:pt x="28" y="0"/>
                    </a:lnTo>
                    <a:lnTo>
                      <a:pt x="33" y="0"/>
                    </a:lnTo>
                    <a:lnTo>
                      <a:pt x="43" y="5"/>
                    </a:lnTo>
                    <a:lnTo>
                      <a:pt x="48" y="10"/>
                    </a:lnTo>
                    <a:lnTo>
                      <a:pt x="52" y="15"/>
                    </a:lnTo>
                    <a:lnTo>
                      <a:pt x="52" y="19"/>
                    </a:lnTo>
                    <a:lnTo>
                      <a:pt x="52" y="24"/>
                    </a:lnTo>
                    <a:lnTo>
                      <a:pt x="52" y="29"/>
                    </a:lnTo>
                    <a:lnTo>
                      <a:pt x="52" y="39"/>
                    </a:lnTo>
                    <a:lnTo>
                      <a:pt x="48" y="43"/>
                    </a:lnTo>
                    <a:lnTo>
                      <a:pt x="43" y="43"/>
                    </a:lnTo>
                    <a:lnTo>
                      <a:pt x="48" y="48"/>
                    </a:lnTo>
                    <a:lnTo>
                      <a:pt x="57" y="53"/>
                    </a:lnTo>
                    <a:lnTo>
                      <a:pt x="57" y="58"/>
                    </a:lnTo>
                    <a:lnTo>
                      <a:pt x="62" y="67"/>
                    </a:lnTo>
                    <a:lnTo>
                      <a:pt x="57" y="82"/>
                    </a:lnTo>
                    <a:lnTo>
                      <a:pt x="52" y="91"/>
                    </a:lnTo>
                    <a:lnTo>
                      <a:pt x="43" y="96"/>
                    </a:lnTo>
                    <a:lnTo>
                      <a:pt x="28" y="101"/>
                    </a:lnTo>
                    <a:lnTo>
                      <a:pt x="14" y="96"/>
                    </a:lnTo>
                    <a:lnTo>
                      <a:pt x="9" y="91"/>
                    </a:lnTo>
                    <a:lnTo>
                      <a:pt x="0" y="82"/>
                    </a:lnTo>
                    <a:lnTo>
                      <a:pt x="0" y="72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79" name="Freeform 63"/>
              <p:cNvSpPr>
                <a:spLocks noEditPoints="1"/>
              </p:cNvSpPr>
              <p:nvPr/>
            </p:nvSpPr>
            <p:spPr bwMode="auto">
              <a:xfrm>
                <a:off x="2356" y="3506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4" y="24"/>
                  </a:cxn>
                  <a:cxn ang="0">
                    <a:pos x="9" y="15"/>
                  </a:cxn>
                  <a:cxn ang="0">
                    <a:pos x="14" y="5"/>
                  </a:cxn>
                  <a:cxn ang="0">
                    <a:pos x="23" y="0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3" y="5"/>
                  </a:cxn>
                  <a:cxn ang="0">
                    <a:pos x="52" y="10"/>
                  </a:cxn>
                  <a:cxn ang="0">
                    <a:pos x="52" y="15"/>
                  </a:cxn>
                  <a:cxn ang="0">
                    <a:pos x="57" y="19"/>
                  </a:cxn>
                  <a:cxn ang="0">
                    <a:pos x="62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57" y="77"/>
                  </a:cxn>
                  <a:cxn ang="0">
                    <a:pos x="52" y="86"/>
                  </a:cxn>
                  <a:cxn ang="0">
                    <a:pos x="47" y="96"/>
                  </a:cxn>
                  <a:cxn ang="0">
                    <a:pos x="43" y="96"/>
                  </a:cxn>
                  <a:cxn ang="0">
                    <a:pos x="33" y="101"/>
                  </a:cxn>
                  <a:cxn ang="0">
                    <a:pos x="19" y="96"/>
                  </a:cxn>
                  <a:cxn ang="0">
                    <a:pos x="9" y="91"/>
                  </a:cxn>
                  <a:cxn ang="0">
                    <a:pos x="4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3"/>
                  </a:cxn>
                  <a:cxn ang="0">
                    <a:pos x="14" y="72"/>
                  </a:cxn>
                  <a:cxn ang="0">
                    <a:pos x="19" y="82"/>
                  </a:cxn>
                  <a:cxn ang="0">
                    <a:pos x="23" y="86"/>
                  </a:cxn>
                  <a:cxn ang="0">
                    <a:pos x="33" y="86"/>
                  </a:cxn>
                  <a:cxn ang="0">
                    <a:pos x="38" y="86"/>
                  </a:cxn>
                  <a:cxn ang="0">
                    <a:pos x="43" y="82"/>
                  </a:cxn>
                  <a:cxn ang="0">
                    <a:pos x="47" y="72"/>
                  </a:cxn>
                  <a:cxn ang="0">
                    <a:pos x="47" y="63"/>
                  </a:cxn>
                  <a:cxn ang="0">
                    <a:pos x="47" y="48"/>
                  </a:cxn>
                  <a:cxn ang="0">
                    <a:pos x="47" y="39"/>
                  </a:cxn>
                  <a:cxn ang="0">
                    <a:pos x="47" y="29"/>
                  </a:cxn>
                  <a:cxn ang="0">
                    <a:pos x="43" y="19"/>
                  </a:cxn>
                  <a:cxn ang="0">
                    <a:pos x="38" y="15"/>
                  </a:cxn>
                  <a:cxn ang="0">
                    <a:pos x="33" y="15"/>
                  </a:cxn>
                  <a:cxn ang="0">
                    <a:pos x="23" y="15"/>
                  </a:cxn>
                  <a:cxn ang="0">
                    <a:pos x="19" y="19"/>
                  </a:cxn>
                  <a:cxn ang="0">
                    <a:pos x="14" y="24"/>
                  </a:cxn>
                  <a:cxn ang="0">
                    <a:pos x="14" y="39"/>
                  </a:cxn>
                  <a:cxn ang="0">
                    <a:pos x="14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4" y="24"/>
                    </a:lnTo>
                    <a:lnTo>
                      <a:pt x="9" y="15"/>
                    </a:lnTo>
                    <a:lnTo>
                      <a:pt x="14" y="5"/>
                    </a:lnTo>
                    <a:lnTo>
                      <a:pt x="23" y="0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3" y="5"/>
                    </a:lnTo>
                    <a:lnTo>
                      <a:pt x="52" y="10"/>
                    </a:lnTo>
                    <a:lnTo>
                      <a:pt x="52" y="15"/>
                    </a:lnTo>
                    <a:lnTo>
                      <a:pt x="57" y="19"/>
                    </a:lnTo>
                    <a:lnTo>
                      <a:pt x="62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57" y="77"/>
                    </a:lnTo>
                    <a:lnTo>
                      <a:pt x="52" y="86"/>
                    </a:lnTo>
                    <a:lnTo>
                      <a:pt x="47" y="96"/>
                    </a:lnTo>
                    <a:lnTo>
                      <a:pt x="43" y="96"/>
                    </a:lnTo>
                    <a:lnTo>
                      <a:pt x="33" y="101"/>
                    </a:lnTo>
                    <a:lnTo>
                      <a:pt x="19" y="96"/>
                    </a:lnTo>
                    <a:lnTo>
                      <a:pt x="9" y="91"/>
                    </a:lnTo>
                    <a:lnTo>
                      <a:pt x="4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3"/>
                    </a:lnTo>
                    <a:lnTo>
                      <a:pt x="14" y="72"/>
                    </a:lnTo>
                    <a:lnTo>
                      <a:pt x="19" y="82"/>
                    </a:lnTo>
                    <a:lnTo>
                      <a:pt x="23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3" y="82"/>
                    </a:lnTo>
                    <a:lnTo>
                      <a:pt x="47" y="72"/>
                    </a:lnTo>
                    <a:lnTo>
                      <a:pt x="47" y="63"/>
                    </a:lnTo>
                    <a:lnTo>
                      <a:pt x="47" y="48"/>
                    </a:lnTo>
                    <a:lnTo>
                      <a:pt x="47" y="39"/>
                    </a:lnTo>
                    <a:lnTo>
                      <a:pt x="47" y="29"/>
                    </a:lnTo>
                    <a:lnTo>
                      <a:pt x="43" y="19"/>
                    </a:lnTo>
                    <a:lnTo>
                      <a:pt x="38" y="15"/>
                    </a:lnTo>
                    <a:lnTo>
                      <a:pt x="33" y="15"/>
                    </a:lnTo>
                    <a:lnTo>
                      <a:pt x="23" y="15"/>
                    </a:lnTo>
                    <a:lnTo>
                      <a:pt x="19" y="19"/>
                    </a:lnTo>
                    <a:lnTo>
                      <a:pt x="14" y="24"/>
                    </a:lnTo>
                    <a:lnTo>
                      <a:pt x="14" y="39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80" name="Freeform 64"/>
              <p:cNvSpPr>
                <a:spLocks noEditPoints="1"/>
              </p:cNvSpPr>
              <p:nvPr/>
            </p:nvSpPr>
            <p:spPr bwMode="auto">
              <a:xfrm>
                <a:off x="2427" y="3506"/>
                <a:ext cx="67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5" y="34"/>
                  </a:cxn>
                  <a:cxn ang="0">
                    <a:pos x="5" y="24"/>
                  </a:cxn>
                  <a:cxn ang="0">
                    <a:pos x="10" y="15"/>
                  </a:cxn>
                  <a:cxn ang="0">
                    <a:pos x="15" y="5"/>
                  </a:cxn>
                  <a:cxn ang="0">
                    <a:pos x="24" y="0"/>
                  </a:cxn>
                  <a:cxn ang="0">
                    <a:pos x="34" y="0"/>
                  </a:cxn>
                  <a:cxn ang="0">
                    <a:pos x="43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8" y="15"/>
                  </a:cxn>
                  <a:cxn ang="0">
                    <a:pos x="63" y="19"/>
                  </a:cxn>
                  <a:cxn ang="0">
                    <a:pos x="63" y="29"/>
                  </a:cxn>
                  <a:cxn ang="0">
                    <a:pos x="63" y="39"/>
                  </a:cxn>
                  <a:cxn ang="0">
                    <a:pos x="67" y="48"/>
                  </a:cxn>
                  <a:cxn ang="0">
                    <a:pos x="63" y="67"/>
                  </a:cxn>
                  <a:cxn ang="0">
                    <a:pos x="63" y="77"/>
                  </a:cxn>
                  <a:cxn ang="0">
                    <a:pos x="58" y="86"/>
                  </a:cxn>
                  <a:cxn ang="0">
                    <a:pos x="53" y="96"/>
                  </a:cxn>
                  <a:cxn ang="0">
                    <a:pos x="43" y="96"/>
                  </a:cxn>
                  <a:cxn ang="0">
                    <a:pos x="34" y="101"/>
                  </a:cxn>
                  <a:cxn ang="0">
                    <a:pos x="19" y="96"/>
                  </a:cxn>
                  <a:cxn ang="0">
                    <a:pos x="10" y="91"/>
                  </a:cxn>
                  <a:cxn ang="0">
                    <a:pos x="5" y="82"/>
                  </a:cxn>
                  <a:cxn ang="0">
                    <a:pos x="5" y="67"/>
                  </a:cxn>
                  <a:cxn ang="0">
                    <a:pos x="0" y="48"/>
                  </a:cxn>
                  <a:cxn ang="0">
                    <a:pos x="15" y="48"/>
                  </a:cxn>
                  <a:cxn ang="0">
                    <a:pos x="15" y="63"/>
                  </a:cxn>
                  <a:cxn ang="0">
                    <a:pos x="19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34" y="86"/>
                  </a:cxn>
                  <a:cxn ang="0">
                    <a:pos x="43" y="86"/>
                  </a:cxn>
                  <a:cxn ang="0">
                    <a:pos x="48" y="82"/>
                  </a:cxn>
                  <a:cxn ang="0">
                    <a:pos x="48" y="72"/>
                  </a:cxn>
                  <a:cxn ang="0">
                    <a:pos x="53" y="63"/>
                  </a:cxn>
                  <a:cxn ang="0">
                    <a:pos x="53" y="48"/>
                  </a:cxn>
                  <a:cxn ang="0">
                    <a:pos x="53" y="39"/>
                  </a:cxn>
                  <a:cxn ang="0">
                    <a:pos x="48" y="29"/>
                  </a:cxn>
                  <a:cxn ang="0">
                    <a:pos x="48" y="19"/>
                  </a:cxn>
                  <a:cxn ang="0">
                    <a:pos x="43" y="15"/>
                  </a:cxn>
                  <a:cxn ang="0">
                    <a:pos x="34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9" y="24"/>
                  </a:cxn>
                  <a:cxn ang="0">
                    <a:pos x="15" y="39"/>
                  </a:cxn>
                  <a:cxn ang="0">
                    <a:pos x="15" y="48"/>
                  </a:cxn>
                </a:cxnLst>
                <a:rect l="0" t="0" r="r" b="b"/>
                <a:pathLst>
                  <a:path w="67" h="101">
                    <a:moveTo>
                      <a:pt x="0" y="48"/>
                    </a:moveTo>
                    <a:lnTo>
                      <a:pt x="5" y="34"/>
                    </a:lnTo>
                    <a:lnTo>
                      <a:pt x="5" y="24"/>
                    </a:lnTo>
                    <a:lnTo>
                      <a:pt x="10" y="15"/>
                    </a:lnTo>
                    <a:lnTo>
                      <a:pt x="15" y="5"/>
                    </a:lnTo>
                    <a:lnTo>
                      <a:pt x="24" y="0"/>
                    </a:lnTo>
                    <a:lnTo>
                      <a:pt x="34" y="0"/>
                    </a:lnTo>
                    <a:lnTo>
                      <a:pt x="43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8" y="15"/>
                    </a:lnTo>
                    <a:lnTo>
                      <a:pt x="63" y="19"/>
                    </a:lnTo>
                    <a:lnTo>
                      <a:pt x="63" y="29"/>
                    </a:lnTo>
                    <a:lnTo>
                      <a:pt x="63" y="39"/>
                    </a:lnTo>
                    <a:lnTo>
                      <a:pt x="67" y="48"/>
                    </a:lnTo>
                    <a:lnTo>
                      <a:pt x="63" y="67"/>
                    </a:lnTo>
                    <a:lnTo>
                      <a:pt x="63" y="77"/>
                    </a:lnTo>
                    <a:lnTo>
                      <a:pt x="58" y="86"/>
                    </a:lnTo>
                    <a:lnTo>
                      <a:pt x="53" y="96"/>
                    </a:lnTo>
                    <a:lnTo>
                      <a:pt x="43" y="96"/>
                    </a:lnTo>
                    <a:lnTo>
                      <a:pt x="34" y="101"/>
                    </a:lnTo>
                    <a:lnTo>
                      <a:pt x="19" y="96"/>
                    </a:lnTo>
                    <a:lnTo>
                      <a:pt x="10" y="91"/>
                    </a:lnTo>
                    <a:lnTo>
                      <a:pt x="5" y="82"/>
                    </a:lnTo>
                    <a:lnTo>
                      <a:pt x="5" y="67"/>
                    </a:lnTo>
                    <a:lnTo>
                      <a:pt x="0" y="48"/>
                    </a:lnTo>
                    <a:close/>
                    <a:moveTo>
                      <a:pt x="15" y="48"/>
                    </a:moveTo>
                    <a:lnTo>
                      <a:pt x="15" y="63"/>
                    </a:lnTo>
                    <a:lnTo>
                      <a:pt x="19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34" y="86"/>
                    </a:lnTo>
                    <a:lnTo>
                      <a:pt x="43" y="86"/>
                    </a:lnTo>
                    <a:lnTo>
                      <a:pt x="48" y="82"/>
                    </a:lnTo>
                    <a:lnTo>
                      <a:pt x="48" y="72"/>
                    </a:lnTo>
                    <a:lnTo>
                      <a:pt x="53" y="63"/>
                    </a:lnTo>
                    <a:lnTo>
                      <a:pt x="53" y="48"/>
                    </a:lnTo>
                    <a:lnTo>
                      <a:pt x="53" y="39"/>
                    </a:lnTo>
                    <a:lnTo>
                      <a:pt x="48" y="29"/>
                    </a:lnTo>
                    <a:lnTo>
                      <a:pt x="48" y="19"/>
                    </a:lnTo>
                    <a:lnTo>
                      <a:pt x="43" y="15"/>
                    </a:lnTo>
                    <a:lnTo>
                      <a:pt x="34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9" y="24"/>
                    </a:lnTo>
                    <a:lnTo>
                      <a:pt x="15" y="39"/>
                    </a:lnTo>
                    <a:lnTo>
                      <a:pt x="15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81" name="Line 65"/>
              <p:cNvSpPr>
                <a:spLocks noChangeShapeType="1"/>
              </p:cNvSpPr>
              <p:nvPr/>
            </p:nvSpPr>
            <p:spPr bwMode="auto">
              <a:xfrm flipV="1">
                <a:off x="2853" y="3363"/>
                <a:ext cx="1" cy="62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82" name="Line 66"/>
              <p:cNvSpPr>
                <a:spLocks noChangeShapeType="1"/>
              </p:cNvSpPr>
              <p:nvPr/>
            </p:nvSpPr>
            <p:spPr bwMode="auto">
              <a:xfrm>
                <a:off x="2853" y="816"/>
                <a:ext cx="1" cy="63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83" name="Freeform 67"/>
              <p:cNvSpPr>
                <a:spLocks noEditPoints="1"/>
              </p:cNvSpPr>
              <p:nvPr/>
            </p:nvSpPr>
            <p:spPr bwMode="auto">
              <a:xfrm>
                <a:off x="2762" y="3511"/>
                <a:ext cx="67" cy="91"/>
              </a:xfrm>
              <a:custGeom>
                <a:avLst/>
                <a:gdLst/>
                <a:ahLst/>
                <a:cxnLst>
                  <a:cxn ang="0">
                    <a:pos x="43" y="91"/>
                  </a:cxn>
                  <a:cxn ang="0">
                    <a:pos x="43" y="72"/>
                  </a:cxn>
                  <a:cxn ang="0">
                    <a:pos x="0" y="72"/>
                  </a:cxn>
                  <a:cxn ang="0">
                    <a:pos x="0" y="58"/>
                  </a:cxn>
                  <a:cxn ang="0">
                    <a:pos x="48" y="0"/>
                  </a:cxn>
                  <a:cxn ang="0">
                    <a:pos x="58" y="0"/>
                  </a:cxn>
                  <a:cxn ang="0">
                    <a:pos x="58" y="58"/>
                  </a:cxn>
                  <a:cxn ang="0">
                    <a:pos x="67" y="58"/>
                  </a:cxn>
                  <a:cxn ang="0">
                    <a:pos x="67" y="72"/>
                  </a:cxn>
                  <a:cxn ang="0">
                    <a:pos x="58" y="72"/>
                  </a:cxn>
                  <a:cxn ang="0">
                    <a:pos x="58" y="91"/>
                  </a:cxn>
                  <a:cxn ang="0">
                    <a:pos x="43" y="91"/>
                  </a:cxn>
                  <a:cxn ang="0">
                    <a:pos x="43" y="58"/>
                  </a:cxn>
                  <a:cxn ang="0">
                    <a:pos x="43" y="19"/>
                  </a:cxn>
                  <a:cxn ang="0">
                    <a:pos x="15" y="58"/>
                  </a:cxn>
                  <a:cxn ang="0">
                    <a:pos x="43" y="58"/>
                  </a:cxn>
                </a:cxnLst>
                <a:rect l="0" t="0" r="r" b="b"/>
                <a:pathLst>
                  <a:path w="67" h="91">
                    <a:moveTo>
                      <a:pt x="43" y="91"/>
                    </a:moveTo>
                    <a:lnTo>
                      <a:pt x="43" y="72"/>
                    </a:lnTo>
                    <a:lnTo>
                      <a:pt x="0" y="72"/>
                    </a:lnTo>
                    <a:lnTo>
                      <a:pt x="0" y="58"/>
                    </a:lnTo>
                    <a:lnTo>
                      <a:pt x="48" y="0"/>
                    </a:lnTo>
                    <a:lnTo>
                      <a:pt x="58" y="0"/>
                    </a:lnTo>
                    <a:lnTo>
                      <a:pt x="58" y="58"/>
                    </a:lnTo>
                    <a:lnTo>
                      <a:pt x="67" y="58"/>
                    </a:lnTo>
                    <a:lnTo>
                      <a:pt x="67" y="72"/>
                    </a:lnTo>
                    <a:lnTo>
                      <a:pt x="58" y="72"/>
                    </a:lnTo>
                    <a:lnTo>
                      <a:pt x="58" y="91"/>
                    </a:lnTo>
                    <a:lnTo>
                      <a:pt x="43" y="91"/>
                    </a:lnTo>
                    <a:close/>
                    <a:moveTo>
                      <a:pt x="43" y="58"/>
                    </a:moveTo>
                    <a:lnTo>
                      <a:pt x="43" y="19"/>
                    </a:lnTo>
                    <a:lnTo>
                      <a:pt x="15" y="58"/>
                    </a:lnTo>
                    <a:lnTo>
                      <a:pt x="43" y="5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84" name="Freeform 68"/>
              <p:cNvSpPr>
                <a:spLocks noEditPoints="1"/>
              </p:cNvSpPr>
              <p:nvPr/>
            </p:nvSpPr>
            <p:spPr bwMode="auto">
              <a:xfrm>
                <a:off x="2839" y="3506"/>
                <a:ext cx="67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5" y="34"/>
                  </a:cxn>
                  <a:cxn ang="0">
                    <a:pos x="5" y="24"/>
                  </a:cxn>
                  <a:cxn ang="0">
                    <a:pos x="10" y="15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7" y="15"/>
                  </a:cxn>
                  <a:cxn ang="0">
                    <a:pos x="62" y="19"/>
                  </a:cxn>
                  <a:cxn ang="0">
                    <a:pos x="62" y="29"/>
                  </a:cxn>
                  <a:cxn ang="0">
                    <a:pos x="62" y="39"/>
                  </a:cxn>
                  <a:cxn ang="0">
                    <a:pos x="67" y="48"/>
                  </a:cxn>
                  <a:cxn ang="0">
                    <a:pos x="62" y="67"/>
                  </a:cxn>
                  <a:cxn ang="0">
                    <a:pos x="62" y="77"/>
                  </a:cxn>
                  <a:cxn ang="0">
                    <a:pos x="57" y="86"/>
                  </a:cxn>
                  <a:cxn ang="0">
                    <a:pos x="53" y="96"/>
                  </a:cxn>
                  <a:cxn ang="0">
                    <a:pos x="43" y="96"/>
                  </a:cxn>
                  <a:cxn ang="0">
                    <a:pos x="33" y="101"/>
                  </a:cxn>
                  <a:cxn ang="0">
                    <a:pos x="19" y="96"/>
                  </a:cxn>
                  <a:cxn ang="0">
                    <a:pos x="10" y="91"/>
                  </a:cxn>
                  <a:cxn ang="0">
                    <a:pos x="5" y="82"/>
                  </a:cxn>
                  <a:cxn ang="0">
                    <a:pos x="5" y="67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3"/>
                  </a:cxn>
                  <a:cxn ang="0">
                    <a:pos x="19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33" y="86"/>
                  </a:cxn>
                  <a:cxn ang="0">
                    <a:pos x="38" y="86"/>
                  </a:cxn>
                  <a:cxn ang="0">
                    <a:pos x="48" y="82"/>
                  </a:cxn>
                  <a:cxn ang="0">
                    <a:pos x="48" y="72"/>
                  </a:cxn>
                  <a:cxn ang="0">
                    <a:pos x="53" y="63"/>
                  </a:cxn>
                  <a:cxn ang="0">
                    <a:pos x="53" y="48"/>
                  </a:cxn>
                  <a:cxn ang="0">
                    <a:pos x="53" y="39"/>
                  </a:cxn>
                  <a:cxn ang="0">
                    <a:pos x="48" y="29"/>
                  </a:cxn>
                  <a:cxn ang="0">
                    <a:pos x="48" y="19"/>
                  </a:cxn>
                  <a:cxn ang="0">
                    <a:pos x="43" y="15"/>
                  </a:cxn>
                  <a:cxn ang="0">
                    <a:pos x="33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9" y="24"/>
                  </a:cxn>
                  <a:cxn ang="0">
                    <a:pos x="14" y="39"/>
                  </a:cxn>
                  <a:cxn ang="0">
                    <a:pos x="14" y="48"/>
                  </a:cxn>
                </a:cxnLst>
                <a:rect l="0" t="0" r="r" b="b"/>
                <a:pathLst>
                  <a:path w="67" h="101">
                    <a:moveTo>
                      <a:pt x="0" y="48"/>
                    </a:moveTo>
                    <a:lnTo>
                      <a:pt x="5" y="34"/>
                    </a:lnTo>
                    <a:lnTo>
                      <a:pt x="5" y="24"/>
                    </a:lnTo>
                    <a:lnTo>
                      <a:pt x="10" y="15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7" y="15"/>
                    </a:lnTo>
                    <a:lnTo>
                      <a:pt x="62" y="19"/>
                    </a:lnTo>
                    <a:lnTo>
                      <a:pt x="62" y="29"/>
                    </a:lnTo>
                    <a:lnTo>
                      <a:pt x="62" y="39"/>
                    </a:lnTo>
                    <a:lnTo>
                      <a:pt x="67" y="48"/>
                    </a:lnTo>
                    <a:lnTo>
                      <a:pt x="62" y="67"/>
                    </a:lnTo>
                    <a:lnTo>
                      <a:pt x="62" y="77"/>
                    </a:lnTo>
                    <a:lnTo>
                      <a:pt x="57" y="86"/>
                    </a:lnTo>
                    <a:lnTo>
                      <a:pt x="53" y="96"/>
                    </a:lnTo>
                    <a:lnTo>
                      <a:pt x="43" y="96"/>
                    </a:lnTo>
                    <a:lnTo>
                      <a:pt x="33" y="101"/>
                    </a:lnTo>
                    <a:lnTo>
                      <a:pt x="19" y="96"/>
                    </a:lnTo>
                    <a:lnTo>
                      <a:pt x="10" y="91"/>
                    </a:lnTo>
                    <a:lnTo>
                      <a:pt x="5" y="82"/>
                    </a:lnTo>
                    <a:lnTo>
                      <a:pt x="5" y="67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3"/>
                    </a:lnTo>
                    <a:lnTo>
                      <a:pt x="19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8" y="82"/>
                    </a:lnTo>
                    <a:lnTo>
                      <a:pt x="48" y="72"/>
                    </a:lnTo>
                    <a:lnTo>
                      <a:pt x="53" y="63"/>
                    </a:lnTo>
                    <a:lnTo>
                      <a:pt x="53" y="48"/>
                    </a:lnTo>
                    <a:lnTo>
                      <a:pt x="53" y="39"/>
                    </a:lnTo>
                    <a:lnTo>
                      <a:pt x="48" y="29"/>
                    </a:lnTo>
                    <a:lnTo>
                      <a:pt x="48" y="19"/>
                    </a:lnTo>
                    <a:lnTo>
                      <a:pt x="43" y="15"/>
                    </a:lnTo>
                    <a:lnTo>
                      <a:pt x="33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9" y="24"/>
                    </a:lnTo>
                    <a:lnTo>
                      <a:pt x="14" y="39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85" name="Freeform 69"/>
              <p:cNvSpPr>
                <a:spLocks noEditPoints="1"/>
              </p:cNvSpPr>
              <p:nvPr/>
            </p:nvSpPr>
            <p:spPr bwMode="auto">
              <a:xfrm>
                <a:off x="2916" y="3506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4" y="24"/>
                  </a:cxn>
                  <a:cxn ang="0">
                    <a:pos x="4" y="15"/>
                  </a:cxn>
                  <a:cxn ang="0">
                    <a:pos x="14" y="5"/>
                  </a:cxn>
                  <a:cxn ang="0">
                    <a:pos x="19" y="0"/>
                  </a:cxn>
                  <a:cxn ang="0">
                    <a:pos x="28" y="0"/>
                  </a:cxn>
                  <a:cxn ang="0">
                    <a:pos x="38" y="0"/>
                  </a:cxn>
                  <a:cxn ang="0">
                    <a:pos x="43" y="5"/>
                  </a:cxn>
                  <a:cxn ang="0">
                    <a:pos x="47" y="10"/>
                  </a:cxn>
                  <a:cxn ang="0">
                    <a:pos x="52" y="15"/>
                  </a:cxn>
                  <a:cxn ang="0">
                    <a:pos x="57" y="19"/>
                  </a:cxn>
                  <a:cxn ang="0">
                    <a:pos x="62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57" y="77"/>
                  </a:cxn>
                  <a:cxn ang="0">
                    <a:pos x="52" y="86"/>
                  </a:cxn>
                  <a:cxn ang="0">
                    <a:pos x="47" y="96"/>
                  </a:cxn>
                  <a:cxn ang="0">
                    <a:pos x="38" y="96"/>
                  </a:cxn>
                  <a:cxn ang="0">
                    <a:pos x="28" y="101"/>
                  </a:cxn>
                  <a:cxn ang="0">
                    <a:pos x="19" y="96"/>
                  </a:cxn>
                  <a:cxn ang="0">
                    <a:pos x="9" y="91"/>
                  </a:cxn>
                  <a:cxn ang="0">
                    <a:pos x="4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9" y="48"/>
                  </a:cxn>
                  <a:cxn ang="0">
                    <a:pos x="14" y="63"/>
                  </a:cxn>
                  <a:cxn ang="0">
                    <a:pos x="14" y="72"/>
                  </a:cxn>
                  <a:cxn ang="0">
                    <a:pos x="19" y="82"/>
                  </a:cxn>
                  <a:cxn ang="0">
                    <a:pos x="23" y="86"/>
                  </a:cxn>
                  <a:cxn ang="0">
                    <a:pos x="28" y="86"/>
                  </a:cxn>
                  <a:cxn ang="0">
                    <a:pos x="38" y="86"/>
                  </a:cxn>
                  <a:cxn ang="0">
                    <a:pos x="43" y="82"/>
                  </a:cxn>
                  <a:cxn ang="0">
                    <a:pos x="47" y="72"/>
                  </a:cxn>
                  <a:cxn ang="0">
                    <a:pos x="47" y="63"/>
                  </a:cxn>
                  <a:cxn ang="0">
                    <a:pos x="47" y="48"/>
                  </a:cxn>
                  <a:cxn ang="0">
                    <a:pos x="47" y="39"/>
                  </a:cxn>
                  <a:cxn ang="0">
                    <a:pos x="47" y="29"/>
                  </a:cxn>
                  <a:cxn ang="0">
                    <a:pos x="43" y="19"/>
                  </a:cxn>
                  <a:cxn ang="0">
                    <a:pos x="38" y="15"/>
                  </a:cxn>
                  <a:cxn ang="0">
                    <a:pos x="28" y="15"/>
                  </a:cxn>
                  <a:cxn ang="0">
                    <a:pos x="23" y="15"/>
                  </a:cxn>
                  <a:cxn ang="0">
                    <a:pos x="19" y="19"/>
                  </a:cxn>
                  <a:cxn ang="0">
                    <a:pos x="14" y="24"/>
                  </a:cxn>
                  <a:cxn ang="0">
                    <a:pos x="14" y="39"/>
                  </a:cxn>
                  <a:cxn ang="0">
                    <a:pos x="9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4" y="24"/>
                    </a:lnTo>
                    <a:lnTo>
                      <a:pt x="4" y="15"/>
                    </a:lnTo>
                    <a:lnTo>
                      <a:pt x="14" y="5"/>
                    </a:lnTo>
                    <a:lnTo>
                      <a:pt x="19" y="0"/>
                    </a:lnTo>
                    <a:lnTo>
                      <a:pt x="28" y="0"/>
                    </a:lnTo>
                    <a:lnTo>
                      <a:pt x="38" y="0"/>
                    </a:lnTo>
                    <a:lnTo>
                      <a:pt x="43" y="5"/>
                    </a:lnTo>
                    <a:lnTo>
                      <a:pt x="47" y="10"/>
                    </a:lnTo>
                    <a:lnTo>
                      <a:pt x="52" y="15"/>
                    </a:lnTo>
                    <a:lnTo>
                      <a:pt x="57" y="19"/>
                    </a:lnTo>
                    <a:lnTo>
                      <a:pt x="62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57" y="77"/>
                    </a:lnTo>
                    <a:lnTo>
                      <a:pt x="52" y="86"/>
                    </a:lnTo>
                    <a:lnTo>
                      <a:pt x="47" y="96"/>
                    </a:lnTo>
                    <a:lnTo>
                      <a:pt x="38" y="96"/>
                    </a:lnTo>
                    <a:lnTo>
                      <a:pt x="28" y="101"/>
                    </a:lnTo>
                    <a:lnTo>
                      <a:pt x="19" y="96"/>
                    </a:lnTo>
                    <a:lnTo>
                      <a:pt x="9" y="91"/>
                    </a:lnTo>
                    <a:lnTo>
                      <a:pt x="4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9" y="48"/>
                    </a:moveTo>
                    <a:lnTo>
                      <a:pt x="14" y="63"/>
                    </a:lnTo>
                    <a:lnTo>
                      <a:pt x="14" y="72"/>
                    </a:lnTo>
                    <a:lnTo>
                      <a:pt x="19" y="82"/>
                    </a:lnTo>
                    <a:lnTo>
                      <a:pt x="23" y="86"/>
                    </a:lnTo>
                    <a:lnTo>
                      <a:pt x="28" y="86"/>
                    </a:lnTo>
                    <a:lnTo>
                      <a:pt x="38" y="86"/>
                    </a:lnTo>
                    <a:lnTo>
                      <a:pt x="43" y="82"/>
                    </a:lnTo>
                    <a:lnTo>
                      <a:pt x="47" y="72"/>
                    </a:lnTo>
                    <a:lnTo>
                      <a:pt x="47" y="63"/>
                    </a:lnTo>
                    <a:lnTo>
                      <a:pt x="47" y="48"/>
                    </a:lnTo>
                    <a:lnTo>
                      <a:pt x="47" y="39"/>
                    </a:lnTo>
                    <a:lnTo>
                      <a:pt x="47" y="29"/>
                    </a:lnTo>
                    <a:lnTo>
                      <a:pt x="43" y="19"/>
                    </a:lnTo>
                    <a:lnTo>
                      <a:pt x="38" y="15"/>
                    </a:lnTo>
                    <a:lnTo>
                      <a:pt x="28" y="15"/>
                    </a:lnTo>
                    <a:lnTo>
                      <a:pt x="23" y="15"/>
                    </a:lnTo>
                    <a:lnTo>
                      <a:pt x="19" y="19"/>
                    </a:lnTo>
                    <a:lnTo>
                      <a:pt x="14" y="24"/>
                    </a:lnTo>
                    <a:lnTo>
                      <a:pt x="14" y="39"/>
                    </a:lnTo>
                    <a:lnTo>
                      <a:pt x="9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86" name="Line 70"/>
              <p:cNvSpPr>
                <a:spLocks noChangeShapeType="1"/>
              </p:cNvSpPr>
              <p:nvPr/>
            </p:nvSpPr>
            <p:spPr bwMode="auto">
              <a:xfrm flipV="1">
                <a:off x="3337" y="3363"/>
                <a:ext cx="1" cy="62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87" name="Line 71"/>
              <p:cNvSpPr>
                <a:spLocks noChangeShapeType="1"/>
              </p:cNvSpPr>
              <p:nvPr/>
            </p:nvSpPr>
            <p:spPr bwMode="auto">
              <a:xfrm>
                <a:off x="3337" y="816"/>
                <a:ext cx="1" cy="63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88" name="Freeform 72"/>
              <p:cNvSpPr>
                <a:spLocks/>
              </p:cNvSpPr>
              <p:nvPr/>
            </p:nvSpPr>
            <p:spPr bwMode="auto">
              <a:xfrm>
                <a:off x="3251" y="3511"/>
                <a:ext cx="62" cy="96"/>
              </a:xfrm>
              <a:custGeom>
                <a:avLst/>
                <a:gdLst/>
                <a:ahLst/>
                <a:cxnLst>
                  <a:cxn ang="0">
                    <a:pos x="0" y="67"/>
                  </a:cxn>
                  <a:cxn ang="0">
                    <a:pos x="14" y="67"/>
                  </a:cxn>
                  <a:cxn ang="0">
                    <a:pos x="14" y="72"/>
                  </a:cxn>
                  <a:cxn ang="0">
                    <a:pos x="19" y="77"/>
                  </a:cxn>
                  <a:cxn ang="0">
                    <a:pos x="24" y="81"/>
                  </a:cxn>
                  <a:cxn ang="0">
                    <a:pos x="33" y="81"/>
                  </a:cxn>
                  <a:cxn ang="0">
                    <a:pos x="38" y="81"/>
                  </a:cxn>
                  <a:cxn ang="0">
                    <a:pos x="47" y="77"/>
                  </a:cxn>
                  <a:cxn ang="0">
                    <a:pos x="52" y="72"/>
                  </a:cxn>
                  <a:cxn ang="0">
                    <a:pos x="52" y="62"/>
                  </a:cxn>
                  <a:cxn ang="0">
                    <a:pos x="52" y="53"/>
                  </a:cxn>
                  <a:cxn ang="0">
                    <a:pos x="47" y="43"/>
                  </a:cxn>
                  <a:cxn ang="0">
                    <a:pos x="43" y="43"/>
                  </a:cxn>
                  <a:cxn ang="0">
                    <a:pos x="33" y="38"/>
                  </a:cxn>
                  <a:cxn ang="0">
                    <a:pos x="28" y="38"/>
                  </a:cxn>
                  <a:cxn ang="0">
                    <a:pos x="24" y="43"/>
                  </a:cxn>
                  <a:cxn ang="0">
                    <a:pos x="19" y="43"/>
                  </a:cxn>
                  <a:cxn ang="0">
                    <a:pos x="14" y="48"/>
                  </a:cxn>
                  <a:cxn ang="0">
                    <a:pos x="4" y="48"/>
                  </a:cxn>
                  <a:cxn ang="0">
                    <a:pos x="14" y="0"/>
                  </a:cxn>
                  <a:cxn ang="0">
                    <a:pos x="57" y="0"/>
                  </a:cxn>
                  <a:cxn ang="0">
                    <a:pos x="57" y="10"/>
                  </a:cxn>
                  <a:cxn ang="0">
                    <a:pos x="24" y="10"/>
                  </a:cxn>
                  <a:cxn ang="0">
                    <a:pos x="19" y="34"/>
                  </a:cxn>
                  <a:cxn ang="0">
                    <a:pos x="28" y="29"/>
                  </a:cxn>
                  <a:cxn ang="0">
                    <a:pos x="33" y="29"/>
                  </a:cxn>
                  <a:cxn ang="0">
                    <a:pos x="47" y="29"/>
                  </a:cxn>
                  <a:cxn ang="0">
                    <a:pos x="57" y="38"/>
                  </a:cxn>
                  <a:cxn ang="0">
                    <a:pos x="62" y="48"/>
                  </a:cxn>
                  <a:cxn ang="0">
                    <a:pos x="62" y="58"/>
                  </a:cxn>
                  <a:cxn ang="0">
                    <a:pos x="62" y="72"/>
                  </a:cxn>
                  <a:cxn ang="0">
                    <a:pos x="57" y="81"/>
                  </a:cxn>
                  <a:cxn ang="0">
                    <a:pos x="47" y="91"/>
                  </a:cxn>
                  <a:cxn ang="0">
                    <a:pos x="33" y="96"/>
                  </a:cxn>
                  <a:cxn ang="0">
                    <a:pos x="19" y="91"/>
                  </a:cxn>
                  <a:cxn ang="0">
                    <a:pos x="9" y="86"/>
                  </a:cxn>
                  <a:cxn ang="0">
                    <a:pos x="4" y="77"/>
                  </a:cxn>
                  <a:cxn ang="0">
                    <a:pos x="0" y="67"/>
                  </a:cxn>
                </a:cxnLst>
                <a:rect l="0" t="0" r="r" b="b"/>
                <a:pathLst>
                  <a:path w="62" h="96">
                    <a:moveTo>
                      <a:pt x="0" y="67"/>
                    </a:moveTo>
                    <a:lnTo>
                      <a:pt x="14" y="67"/>
                    </a:lnTo>
                    <a:lnTo>
                      <a:pt x="14" y="72"/>
                    </a:lnTo>
                    <a:lnTo>
                      <a:pt x="19" y="77"/>
                    </a:lnTo>
                    <a:lnTo>
                      <a:pt x="24" y="81"/>
                    </a:lnTo>
                    <a:lnTo>
                      <a:pt x="33" y="81"/>
                    </a:lnTo>
                    <a:lnTo>
                      <a:pt x="38" y="81"/>
                    </a:lnTo>
                    <a:lnTo>
                      <a:pt x="47" y="77"/>
                    </a:lnTo>
                    <a:lnTo>
                      <a:pt x="52" y="72"/>
                    </a:lnTo>
                    <a:lnTo>
                      <a:pt x="52" y="62"/>
                    </a:lnTo>
                    <a:lnTo>
                      <a:pt x="52" y="53"/>
                    </a:lnTo>
                    <a:lnTo>
                      <a:pt x="47" y="43"/>
                    </a:lnTo>
                    <a:lnTo>
                      <a:pt x="43" y="43"/>
                    </a:lnTo>
                    <a:lnTo>
                      <a:pt x="33" y="38"/>
                    </a:lnTo>
                    <a:lnTo>
                      <a:pt x="28" y="38"/>
                    </a:lnTo>
                    <a:lnTo>
                      <a:pt x="24" y="43"/>
                    </a:lnTo>
                    <a:lnTo>
                      <a:pt x="19" y="43"/>
                    </a:lnTo>
                    <a:lnTo>
                      <a:pt x="14" y="48"/>
                    </a:lnTo>
                    <a:lnTo>
                      <a:pt x="4" y="48"/>
                    </a:lnTo>
                    <a:lnTo>
                      <a:pt x="14" y="0"/>
                    </a:lnTo>
                    <a:lnTo>
                      <a:pt x="57" y="0"/>
                    </a:lnTo>
                    <a:lnTo>
                      <a:pt x="57" y="10"/>
                    </a:lnTo>
                    <a:lnTo>
                      <a:pt x="24" y="10"/>
                    </a:lnTo>
                    <a:lnTo>
                      <a:pt x="19" y="34"/>
                    </a:lnTo>
                    <a:lnTo>
                      <a:pt x="28" y="29"/>
                    </a:lnTo>
                    <a:lnTo>
                      <a:pt x="33" y="29"/>
                    </a:lnTo>
                    <a:lnTo>
                      <a:pt x="47" y="29"/>
                    </a:lnTo>
                    <a:lnTo>
                      <a:pt x="57" y="38"/>
                    </a:lnTo>
                    <a:lnTo>
                      <a:pt x="62" y="48"/>
                    </a:lnTo>
                    <a:lnTo>
                      <a:pt x="62" y="58"/>
                    </a:lnTo>
                    <a:lnTo>
                      <a:pt x="62" y="72"/>
                    </a:lnTo>
                    <a:lnTo>
                      <a:pt x="57" y="81"/>
                    </a:lnTo>
                    <a:lnTo>
                      <a:pt x="47" y="91"/>
                    </a:lnTo>
                    <a:lnTo>
                      <a:pt x="33" y="96"/>
                    </a:lnTo>
                    <a:lnTo>
                      <a:pt x="19" y="91"/>
                    </a:lnTo>
                    <a:lnTo>
                      <a:pt x="9" y="86"/>
                    </a:lnTo>
                    <a:lnTo>
                      <a:pt x="4" y="77"/>
                    </a:lnTo>
                    <a:lnTo>
                      <a:pt x="0" y="67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89" name="Freeform 73"/>
              <p:cNvSpPr>
                <a:spLocks noEditPoints="1"/>
              </p:cNvSpPr>
              <p:nvPr/>
            </p:nvSpPr>
            <p:spPr bwMode="auto">
              <a:xfrm>
                <a:off x="3327" y="3506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5" y="24"/>
                  </a:cxn>
                  <a:cxn ang="0">
                    <a:pos x="5" y="15"/>
                  </a:cxn>
                  <a:cxn ang="0">
                    <a:pos x="15" y="5"/>
                  </a:cxn>
                  <a:cxn ang="0">
                    <a:pos x="19" y="0"/>
                  </a:cxn>
                  <a:cxn ang="0">
                    <a:pos x="29" y="0"/>
                  </a:cxn>
                  <a:cxn ang="0">
                    <a:pos x="38" y="0"/>
                  </a:cxn>
                  <a:cxn ang="0">
                    <a:pos x="43" y="5"/>
                  </a:cxn>
                  <a:cxn ang="0">
                    <a:pos x="48" y="10"/>
                  </a:cxn>
                  <a:cxn ang="0">
                    <a:pos x="53" y="15"/>
                  </a:cxn>
                  <a:cxn ang="0">
                    <a:pos x="58" y="19"/>
                  </a:cxn>
                  <a:cxn ang="0">
                    <a:pos x="58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58" y="77"/>
                  </a:cxn>
                  <a:cxn ang="0">
                    <a:pos x="53" y="86"/>
                  </a:cxn>
                  <a:cxn ang="0">
                    <a:pos x="48" y="96"/>
                  </a:cxn>
                  <a:cxn ang="0">
                    <a:pos x="38" y="96"/>
                  </a:cxn>
                  <a:cxn ang="0">
                    <a:pos x="29" y="101"/>
                  </a:cxn>
                  <a:cxn ang="0">
                    <a:pos x="19" y="96"/>
                  </a:cxn>
                  <a:cxn ang="0">
                    <a:pos x="10" y="91"/>
                  </a:cxn>
                  <a:cxn ang="0">
                    <a:pos x="5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0" y="48"/>
                  </a:cxn>
                  <a:cxn ang="0">
                    <a:pos x="15" y="63"/>
                  </a:cxn>
                  <a:cxn ang="0">
                    <a:pos x="15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8" y="86"/>
                  </a:cxn>
                  <a:cxn ang="0">
                    <a:pos x="43" y="82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48" y="48"/>
                  </a:cxn>
                  <a:cxn ang="0">
                    <a:pos x="48" y="39"/>
                  </a:cxn>
                  <a:cxn ang="0">
                    <a:pos x="48" y="29"/>
                  </a:cxn>
                  <a:cxn ang="0">
                    <a:pos x="43" y="19"/>
                  </a:cxn>
                  <a:cxn ang="0">
                    <a:pos x="38" y="15"/>
                  </a:cxn>
                  <a:cxn ang="0">
                    <a:pos x="29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5" y="24"/>
                  </a:cxn>
                  <a:cxn ang="0">
                    <a:pos x="15" y="39"/>
                  </a:cxn>
                  <a:cxn ang="0">
                    <a:pos x="10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5" y="24"/>
                    </a:lnTo>
                    <a:lnTo>
                      <a:pt x="5" y="15"/>
                    </a:lnTo>
                    <a:lnTo>
                      <a:pt x="15" y="5"/>
                    </a:lnTo>
                    <a:lnTo>
                      <a:pt x="19" y="0"/>
                    </a:lnTo>
                    <a:lnTo>
                      <a:pt x="29" y="0"/>
                    </a:lnTo>
                    <a:lnTo>
                      <a:pt x="38" y="0"/>
                    </a:lnTo>
                    <a:lnTo>
                      <a:pt x="43" y="5"/>
                    </a:lnTo>
                    <a:lnTo>
                      <a:pt x="48" y="10"/>
                    </a:lnTo>
                    <a:lnTo>
                      <a:pt x="53" y="15"/>
                    </a:lnTo>
                    <a:lnTo>
                      <a:pt x="58" y="19"/>
                    </a:lnTo>
                    <a:lnTo>
                      <a:pt x="58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58" y="77"/>
                    </a:lnTo>
                    <a:lnTo>
                      <a:pt x="53" y="86"/>
                    </a:lnTo>
                    <a:lnTo>
                      <a:pt x="48" y="96"/>
                    </a:lnTo>
                    <a:lnTo>
                      <a:pt x="38" y="96"/>
                    </a:lnTo>
                    <a:lnTo>
                      <a:pt x="29" y="101"/>
                    </a:lnTo>
                    <a:lnTo>
                      <a:pt x="19" y="96"/>
                    </a:lnTo>
                    <a:lnTo>
                      <a:pt x="10" y="91"/>
                    </a:lnTo>
                    <a:lnTo>
                      <a:pt x="5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0" y="48"/>
                    </a:moveTo>
                    <a:lnTo>
                      <a:pt x="15" y="63"/>
                    </a:lnTo>
                    <a:lnTo>
                      <a:pt x="15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8" y="86"/>
                    </a:lnTo>
                    <a:lnTo>
                      <a:pt x="43" y="82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48" y="48"/>
                    </a:lnTo>
                    <a:lnTo>
                      <a:pt x="48" y="39"/>
                    </a:lnTo>
                    <a:lnTo>
                      <a:pt x="48" y="29"/>
                    </a:lnTo>
                    <a:lnTo>
                      <a:pt x="43" y="19"/>
                    </a:lnTo>
                    <a:lnTo>
                      <a:pt x="38" y="15"/>
                    </a:lnTo>
                    <a:lnTo>
                      <a:pt x="29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5" y="24"/>
                    </a:lnTo>
                    <a:lnTo>
                      <a:pt x="15" y="39"/>
                    </a:lnTo>
                    <a:lnTo>
                      <a:pt x="1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90" name="Freeform 74"/>
              <p:cNvSpPr>
                <a:spLocks noEditPoints="1"/>
              </p:cNvSpPr>
              <p:nvPr/>
            </p:nvSpPr>
            <p:spPr bwMode="auto">
              <a:xfrm>
                <a:off x="3399" y="3506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5" y="24"/>
                  </a:cxn>
                  <a:cxn ang="0">
                    <a:pos x="10" y="15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7" y="15"/>
                  </a:cxn>
                  <a:cxn ang="0">
                    <a:pos x="57" y="19"/>
                  </a:cxn>
                  <a:cxn ang="0">
                    <a:pos x="62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62" y="77"/>
                  </a:cxn>
                  <a:cxn ang="0">
                    <a:pos x="57" y="86"/>
                  </a:cxn>
                  <a:cxn ang="0">
                    <a:pos x="48" y="96"/>
                  </a:cxn>
                  <a:cxn ang="0">
                    <a:pos x="43" y="96"/>
                  </a:cxn>
                  <a:cxn ang="0">
                    <a:pos x="33" y="101"/>
                  </a:cxn>
                  <a:cxn ang="0">
                    <a:pos x="19" y="96"/>
                  </a:cxn>
                  <a:cxn ang="0">
                    <a:pos x="10" y="91"/>
                  </a:cxn>
                  <a:cxn ang="0">
                    <a:pos x="5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3"/>
                  </a:cxn>
                  <a:cxn ang="0">
                    <a:pos x="14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33" y="86"/>
                  </a:cxn>
                  <a:cxn ang="0">
                    <a:pos x="38" y="86"/>
                  </a:cxn>
                  <a:cxn ang="0">
                    <a:pos x="48" y="82"/>
                  </a:cxn>
                  <a:cxn ang="0">
                    <a:pos x="48" y="72"/>
                  </a:cxn>
                  <a:cxn ang="0">
                    <a:pos x="53" y="63"/>
                  </a:cxn>
                  <a:cxn ang="0">
                    <a:pos x="53" y="48"/>
                  </a:cxn>
                  <a:cxn ang="0">
                    <a:pos x="53" y="39"/>
                  </a:cxn>
                  <a:cxn ang="0">
                    <a:pos x="48" y="29"/>
                  </a:cxn>
                  <a:cxn ang="0">
                    <a:pos x="48" y="19"/>
                  </a:cxn>
                  <a:cxn ang="0">
                    <a:pos x="38" y="15"/>
                  </a:cxn>
                  <a:cxn ang="0">
                    <a:pos x="33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4" y="24"/>
                  </a:cxn>
                  <a:cxn ang="0">
                    <a:pos x="14" y="39"/>
                  </a:cxn>
                  <a:cxn ang="0">
                    <a:pos x="14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5" y="24"/>
                    </a:lnTo>
                    <a:lnTo>
                      <a:pt x="10" y="15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7" y="15"/>
                    </a:lnTo>
                    <a:lnTo>
                      <a:pt x="57" y="19"/>
                    </a:lnTo>
                    <a:lnTo>
                      <a:pt x="62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62" y="77"/>
                    </a:lnTo>
                    <a:lnTo>
                      <a:pt x="57" y="86"/>
                    </a:lnTo>
                    <a:lnTo>
                      <a:pt x="48" y="96"/>
                    </a:lnTo>
                    <a:lnTo>
                      <a:pt x="43" y="96"/>
                    </a:lnTo>
                    <a:lnTo>
                      <a:pt x="33" y="101"/>
                    </a:lnTo>
                    <a:lnTo>
                      <a:pt x="19" y="96"/>
                    </a:lnTo>
                    <a:lnTo>
                      <a:pt x="10" y="91"/>
                    </a:lnTo>
                    <a:lnTo>
                      <a:pt x="5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3"/>
                    </a:lnTo>
                    <a:lnTo>
                      <a:pt x="14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8" y="82"/>
                    </a:lnTo>
                    <a:lnTo>
                      <a:pt x="48" y="72"/>
                    </a:lnTo>
                    <a:lnTo>
                      <a:pt x="53" y="63"/>
                    </a:lnTo>
                    <a:lnTo>
                      <a:pt x="53" y="48"/>
                    </a:lnTo>
                    <a:lnTo>
                      <a:pt x="53" y="39"/>
                    </a:lnTo>
                    <a:lnTo>
                      <a:pt x="48" y="29"/>
                    </a:lnTo>
                    <a:lnTo>
                      <a:pt x="48" y="19"/>
                    </a:lnTo>
                    <a:lnTo>
                      <a:pt x="38" y="15"/>
                    </a:lnTo>
                    <a:lnTo>
                      <a:pt x="33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4" y="24"/>
                    </a:lnTo>
                    <a:lnTo>
                      <a:pt x="14" y="39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91" name="Line 75"/>
              <p:cNvSpPr>
                <a:spLocks noChangeShapeType="1"/>
              </p:cNvSpPr>
              <p:nvPr/>
            </p:nvSpPr>
            <p:spPr bwMode="auto">
              <a:xfrm flipV="1">
                <a:off x="3825" y="3363"/>
                <a:ext cx="1" cy="62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92" name="Line 76"/>
              <p:cNvSpPr>
                <a:spLocks noChangeShapeType="1"/>
              </p:cNvSpPr>
              <p:nvPr/>
            </p:nvSpPr>
            <p:spPr bwMode="auto">
              <a:xfrm>
                <a:off x="3825" y="816"/>
                <a:ext cx="1" cy="63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93" name="Freeform 77"/>
              <p:cNvSpPr>
                <a:spLocks noEditPoints="1"/>
              </p:cNvSpPr>
              <p:nvPr/>
            </p:nvSpPr>
            <p:spPr bwMode="auto">
              <a:xfrm>
                <a:off x="3734" y="3506"/>
                <a:ext cx="67" cy="101"/>
              </a:xfrm>
              <a:custGeom>
                <a:avLst/>
                <a:gdLst/>
                <a:ahLst/>
                <a:cxnLst>
                  <a:cxn ang="0">
                    <a:pos x="62" y="24"/>
                  </a:cxn>
                  <a:cxn ang="0">
                    <a:pos x="53" y="29"/>
                  </a:cxn>
                  <a:cxn ang="0">
                    <a:pos x="48" y="19"/>
                  </a:cxn>
                  <a:cxn ang="0">
                    <a:pos x="48" y="19"/>
                  </a:cxn>
                  <a:cxn ang="0">
                    <a:pos x="43" y="15"/>
                  </a:cxn>
                  <a:cxn ang="0">
                    <a:pos x="34" y="15"/>
                  </a:cxn>
                  <a:cxn ang="0">
                    <a:pos x="29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9" y="24"/>
                  </a:cxn>
                  <a:cxn ang="0">
                    <a:pos x="14" y="34"/>
                  </a:cxn>
                  <a:cxn ang="0">
                    <a:pos x="14" y="48"/>
                  </a:cxn>
                  <a:cxn ang="0">
                    <a:pos x="19" y="43"/>
                  </a:cxn>
                  <a:cxn ang="0">
                    <a:pos x="24" y="39"/>
                  </a:cxn>
                  <a:cxn ang="0">
                    <a:pos x="29" y="34"/>
                  </a:cxn>
                  <a:cxn ang="0">
                    <a:pos x="38" y="34"/>
                  </a:cxn>
                  <a:cxn ang="0">
                    <a:pos x="48" y="39"/>
                  </a:cxn>
                  <a:cxn ang="0">
                    <a:pos x="57" y="43"/>
                  </a:cxn>
                  <a:cxn ang="0">
                    <a:pos x="62" y="53"/>
                  </a:cxn>
                  <a:cxn ang="0">
                    <a:pos x="67" y="67"/>
                  </a:cxn>
                  <a:cxn ang="0">
                    <a:pos x="62" y="77"/>
                  </a:cxn>
                  <a:cxn ang="0">
                    <a:pos x="62" y="82"/>
                  </a:cxn>
                  <a:cxn ang="0">
                    <a:pos x="57" y="91"/>
                  </a:cxn>
                  <a:cxn ang="0">
                    <a:pos x="53" y="96"/>
                  </a:cxn>
                  <a:cxn ang="0">
                    <a:pos x="43" y="96"/>
                  </a:cxn>
                  <a:cxn ang="0">
                    <a:pos x="34" y="101"/>
                  </a:cxn>
                  <a:cxn ang="0">
                    <a:pos x="19" y="96"/>
                  </a:cxn>
                  <a:cxn ang="0">
                    <a:pos x="10" y="86"/>
                  </a:cxn>
                  <a:cxn ang="0">
                    <a:pos x="5" y="82"/>
                  </a:cxn>
                  <a:cxn ang="0">
                    <a:pos x="0" y="67"/>
                  </a:cxn>
                  <a:cxn ang="0">
                    <a:pos x="0" y="53"/>
                  </a:cxn>
                  <a:cxn ang="0">
                    <a:pos x="0" y="34"/>
                  </a:cxn>
                  <a:cxn ang="0">
                    <a:pos x="5" y="24"/>
                  </a:cxn>
                  <a:cxn ang="0">
                    <a:pos x="10" y="15"/>
                  </a:cxn>
                  <a:cxn ang="0">
                    <a:pos x="24" y="5"/>
                  </a:cxn>
                  <a:cxn ang="0">
                    <a:pos x="38" y="0"/>
                  </a:cxn>
                  <a:cxn ang="0">
                    <a:pos x="48" y="5"/>
                  </a:cxn>
                  <a:cxn ang="0">
                    <a:pos x="57" y="10"/>
                  </a:cxn>
                  <a:cxn ang="0">
                    <a:pos x="62" y="15"/>
                  </a:cxn>
                  <a:cxn ang="0">
                    <a:pos x="62" y="24"/>
                  </a:cxn>
                  <a:cxn ang="0">
                    <a:pos x="14" y="67"/>
                  </a:cxn>
                  <a:cxn ang="0">
                    <a:pos x="14" y="72"/>
                  </a:cxn>
                  <a:cxn ang="0">
                    <a:pos x="14" y="77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4" y="86"/>
                  </a:cxn>
                  <a:cxn ang="0">
                    <a:pos x="43" y="86"/>
                  </a:cxn>
                  <a:cxn ang="0">
                    <a:pos x="48" y="82"/>
                  </a:cxn>
                  <a:cxn ang="0">
                    <a:pos x="53" y="77"/>
                  </a:cxn>
                  <a:cxn ang="0">
                    <a:pos x="53" y="67"/>
                  </a:cxn>
                  <a:cxn ang="0">
                    <a:pos x="53" y="58"/>
                  </a:cxn>
                  <a:cxn ang="0">
                    <a:pos x="48" y="53"/>
                  </a:cxn>
                  <a:cxn ang="0">
                    <a:pos x="43" y="48"/>
                  </a:cxn>
                  <a:cxn ang="0">
                    <a:pos x="34" y="48"/>
                  </a:cxn>
                  <a:cxn ang="0">
                    <a:pos x="24" y="48"/>
                  </a:cxn>
                  <a:cxn ang="0">
                    <a:pos x="19" y="53"/>
                  </a:cxn>
                  <a:cxn ang="0">
                    <a:pos x="14" y="58"/>
                  </a:cxn>
                  <a:cxn ang="0">
                    <a:pos x="14" y="67"/>
                  </a:cxn>
                </a:cxnLst>
                <a:rect l="0" t="0" r="r" b="b"/>
                <a:pathLst>
                  <a:path w="67" h="101">
                    <a:moveTo>
                      <a:pt x="62" y="24"/>
                    </a:moveTo>
                    <a:lnTo>
                      <a:pt x="53" y="29"/>
                    </a:lnTo>
                    <a:lnTo>
                      <a:pt x="48" y="19"/>
                    </a:lnTo>
                    <a:lnTo>
                      <a:pt x="48" y="19"/>
                    </a:lnTo>
                    <a:lnTo>
                      <a:pt x="43" y="15"/>
                    </a:lnTo>
                    <a:lnTo>
                      <a:pt x="34" y="15"/>
                    </a:lnTo>
                    <a:lnTo>
                      <a:pt x="29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9" y="24"/>
                    </a:lnTo>
                    <a:lnTo>
                      <a:pt x="14" y="34"/>
                    </a:lnTo>
                    <a:lnTo>
                      <a:pt x="14" y="48"/>
                    </a:lnTo>
                    <a:lnTo>
                      <a:pt x="19" y="43"/>
                    </a:lnTo>
                    <a:lnTo>
                      <a:pt x="24" y="39"/>
                    </a:lnTo>
                    <a:lnTo>
                      <a:pt x="29" y="34"/>
                    </a:lnTo>
                    <a:lnTo>
                      <a:pt x="38" y="34"/>
                    </a:lnTo>
                    <a:lnTo>
                      <a:pt x="48" y="39"/>
                    </a:lnTo>
                    <a:lnTo>
                      <a:pt x="57" y="43"/>
                    </a:lnTo>
                    <a:lnTo>
                      <a:pt x="62" y="53"/>
                    </a:lnTo>
                    <a:lnTo>
                      <a:pt x="67" y="67"/>
                    </a:lnTo>
                    <a:lnTo>
                      <a:pt x="62" y="77"/>
                    </a:lnTo>
                    <a:lnTo>
                      <a:pt x="62" y="82"/>
                    </a:lnTo>
                    <a:lnTo>
                      <a:pt x="57" y="91"/>
                    </a:lnTo>
                    <a:lnTo>
                      <a:pt x="53" y="96"/>
                    </a:lnTo>
                    <a:lnTo>
                      <a:pt x="43" y="96"/>
                    </a:lnTo>
                    <a:lnTo>
                      <a:pt x="34" y="101"/>
                    </a:lnTo>
                    <a:lnTo>
                      <a:pt x="19" y="96"/>
                    </a:lnTo>
                    <a:lnTo>
                      <a:pt x="10" y="86"/>
                    </a:lnTo>
                    <a:lnTo>
                      <a:pt x="5" y="82"/>
                    </a:lnTo>
                    <a:lnTo>
                      <a:pt x="0" y="67"/>
                    </a:lnTo>
                    <a:lnTo>
                      <a:pt x="0" y="53"/>
                    </a:lnTo>
                    <a:lnTo>
                      <a:pt x="0" y="34"/>
                    </a:lnTo>
                    <a:lnTo>
                      <a:pt x="5" y="24"/>
                    </a:lnTo>
                    <a:lnTo>
                      <a:pt x="10" y="15"/>
                    </a:lnTo>
                    <a:lnTo>
                      <a:pt x="24" y="5"/>
                    </a:lnTo>
                    <a:lnTo>
                      <a:pt x="38" y="0"/>
                    </a:lnTo>
                    <a:lnTo>
                      <a:pt x="48" y="5"/>
                    </a:lnTo>
                    <a:lnTo>
                      <a:pt x="57" y="10"/>
                    </a:lnTo>
                    <a:lnTo>
                      <a:pt x="62" y="15"/>
                    </a:lnTo>
                    <a:lnTo>
                      <a:pt x="62" y="24"/>
                    </a:lnTo>
                    <a:close/>
                    <a:moveTo>
                      <a:pt x="14" y="67"/>
                    </a:moveTo>
                    <a:lnTo>
                      <a:pt x="14" y="72"/>
                    </a:lnTo>
                    <a:lnTo>
                      <a:pt x="14" y="77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4" y="86"/>
                    </a:lnTo>
                    <a:lnTo>
                      <a:pt x="43" y="86"/>
                    </a:lnTo>
                    <a:lnTo>
                      <a:pt x="48" y="82"/>
                    </a:lnTo>
                    <a:lnTo>
                      <a:pt x="53" y="77"/>
                    </a:lnTo>
                    <a:lnTo>
                      <a:pt x="53" y="67"/>
                    </a:lnTo>
                    <a:lnTo>
                      <a:pt x="53" y="58"/>
                    </a:lnTo>
                    <a:lnTo>
                      <a:pt x="48" y="53"/>
                    </a:lnTo>
                    <a:lnTo>
                      <a:pt x="43" y="48"/>
                    </a:lnTo>
                    <a:lnTo>
                      <a:pt x="34" y="48"/>
                    </a:lnTo>
                    <a:lnTo>
                      <a:pt x="24" y="48"/>
                    </a:lnTo>
                    <a:lnTo>
                      <a:pt x="19" y="53"/>
                    </a:lnTo>
                    <a:lnTo>
                      <a:pt x="14" y="58"/>
                    </a:lnTo>
                    <a:lnTo>
                      <a:pt x="14" y="67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94" name="Freeform 78"/>
              <p:cNvSpPr>
                <a:spLocks noEditPoints="1"/>
              </p:cNvSpPr>
              <p:nvPr/>
            </p:nvSpPr>
            <p:spPr bwMode="auto">
              <a:xfrm>
                <a:off x="3811" y="3506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4" y="24"/>
                  </a:cxn>
                  <a:cxn ang="0">
                    <a:pos x="9" y="15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33" y="0"/>
                  </a:cxn>
                  <a:cxn ang="0">
                    <a:pos x="38" y="0"/>
                  </a:cxn>
                  <a:cxn ang="0">
                    <a:pos x="43" y="5"/>
                  </a:cxn>
                  <a:cxn ang="0">
                    <a:pos x="52" y="10"/>
                  </a:cxn>
                  <a:cxn ang="0">
                    <a:pos x="52" y="15"/>
                  </a:cxn>
                  <a:cxn ang="0">
                    <a:pos x="57" y="19"/>
                  </a:cxn>
                  <a:cxn ang="0">
                    <a:pos x="62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57" y="77"/>
                  </a:cxn>
                  <a:cxn ang="0">
                    <a:pos x="52" y="86"/>
                  </a:cxn>
                  <a:cxn ang="0">
                    <a:pos x="47" y="96"/>
                  </a:cxn>
                  <a:cxn ang="0">
                    <a:pos x="43" y="96"/>
                  </a:cxn>
                  <a:cxn ang="0">
                    <a:pos x="33" y="101"/>
                  </a:cxn>
                  <a:cxn ang="0">
                    <a:pos x="19" y="96"/>
                  </a:cxn>
                  <a:cxn ang="0">
                    <a:pos x="9" y="91"/>
                  </a:cxn>
                  <a:cxn ang="0">
                    <a:pos x="4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3"/>
                  </a:cxn>
                  <a:cxn ang="0">
                    <a:pos x="14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33" y="86"/>
                  </a:cxn>
                  <a:cxn ang="0">
                    <a:pos x="38" y="86"/>
                  </a:cxn>
                  <a:cxn ang="0">
                    <a:pos x="43" y="82"/>
                  </a:cxn>
                  <a:cxn ang="0">
                    <a:pos x="47" y="72"/>
                  </a:cxn>
                  <a:cxn ang="0">
                    <a:pos x="47" y="63"/>
                  </a:cxn>
                  <a:cxn ang="0">
                    <a:pos x="47" y="48"/>
                  </a:cxn>
                  <a:cxn ang="0">
                    <a:pos x="47" y="39"/>
                  </a:cxn>
                  <a:cxn ang="0">
                    <a:pos x="47" y="29"/>
                  </a:cxn>
                  <a:cxn ang="0">
                    <a:pos x="43" y="19"/>
                  </a:cxn>
                  <a:cxn ang="0">
                    <a:pos x="38" y="15"/>
                  </a:cxn>
                  <a:cxn ang="0">
                    <a:pos x="33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4" y="24"/>
                  </a:cxn>
                  <a:cxn ang="0">
                    <a:pos x="14" y="39"/>
                  </a:cxn>
                  <a:cxn ang="0">
                    <a:pos x="14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4" y="24"/>
                    </a:lnTo>
                    <a:lnTo>
                      <a:pt x="9" y="15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33" y="0"/>
                    </a:lnTo>
                    <a:lnTo>
                      <a:pt x="38" y="0"/>
                    </a:lnTo>
                    <a:lnTo>
                      <a:pt x="43" y="5"/>
                    </a:lnTo>
                    <a:lnTo>
                      <a:pt x="52" y="10"/>
                    </a:lnTo>
                    <a:lnTo>
                      <a:pt x="52" y="15"/>
                    </a:lnTo>
                    <a:lnTo>
                      <a:pt x="57" y="19"/>
                    </a:lnTo>
                    <a:lnTo>
                      <a:pt x="62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57" y="77"/>
                    </a:lnTo>
                    <a:lnTo>
                      <a:pt x="52" y="86"/>
                    </a:lnTo>
                    <a:lnTo>
                      <a:pt x="47" y="96"/>
                    </a:lnTo>
                    <a:lnTo>
                      <a:pt x="43" y="96"/>
                    </a:lnTo>
                    <a:lnTo>
                      <a:pt x="33" y="101"/>
                    </a:lnTo>
                    <a:lnTo>
                      <a:pt x="19" y="96"/>
                    </a:lnTo>
                    <a:lnTo>
                      <a:pt x="9" y="91"/>
                    </a:lnTo>
                    <a:lnTo>
                      <a:pt x="4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3"/>
                    </a:lnTo>
                    <a:lnTo>
                      <a:pt x="14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3" y="82"/>
                    </a:lnTo>
                    <a:lnTo>
                      <a:pt x="47" y="72"/>
                    </a:lnTo>
                    <a:lnTo>
                      <a:pt x="47" y="63"/>
                    </a:lnTo>
                    <a:lnTo>
                      <a:pt x="47" y="48"/>
                    </a:lnTo>
                    <a:lnTo>
                      <a:pt x="47" y="39"/>
                    </a:lnTo>
                    <a:lnTo>
                      <a:pt x="47" y="29"/>
                    </a:lnTo>
                    <a:lnTo>
                      <a:pt x="43" y="19"/>
                    </a:lnTo>
                    <a:lnTo>
                      <a:pt x="38" y="15"/>
                    </a:lnTo>
                    <a:lnTo>
                      <a:pt x="33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4" y="24"/>
                    </a:lnTo>
                    <a:lnTo>
                      <a:pt x="14" y="39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95" name="Freeform 79"/>
              <p:cNvSpPr>
                <a:spLocks noEditPoints="1"/>
              </p:cNvSpPr>
              <p:nvPr/>
            </p:nvSpPr>
            <p:spPr bwMode="auto">
              <a:xfrm>
                <a:off x="3882" y="3506"/>
                <a:ext cx="67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5" y="34"/>
                  </a:cxn>
                  <a:cxn ang="0">
                    <a:pos x="5" y="24"/>
                  </a:cxn>
                  <a:cxn ang="0">
                    <a:pos x="10" y="15"/>
                  </a:cxn>
                  <a:cxn ang="0">
                    <a:pos x="15" y="5"/>
                  </a:cxn>
                  <a:cxn ang="0">
                    <a:pos x="24" y="0"/>
                  </a:cxn>
                  <a:cxn ang="0">
                    <a:pos x="34" y="0"/>
                  </a:cxn>
                  <a:cxn ang="0">
                    <a:pos x="43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8" y="15"/>
                  </a:cxn>
                  <a:cxn ang="0">
                    <a:pos x="63" y="19"/>
                  </a:cxn>
                  <a:cxn ang="0">
                    <a:pos x="63" y="29"/>
                  </a:cxn>
                  <a:cxn ang="0">
                    <a:pos x="63" y="39"/>
                  </a:cxn>
                  <a:cxn ang="0">
                    <a:pos x="67" y="48"/>
                  </a:cxn>
                  <a:cxn ang="0">
                    <a:pos x="63" y="67"/>
                  </a:cxn>
                  <a:cxn ang="0">
                    <a:pos x="63" y="77"/>
                  </a:cxn>
                  <a:cxn ang="0">
                    <a:pos x="58" y="86"/>
                  </a:cxn>
                  <a:cxn ang="0">
                    <a:pos x="53" y="96"/>
                  </a:cxn>
                  <a:cxn ang="0">
                    <a:pos x="43" y="96"/>
                  </a:cxn>
                  <a:cxn ang="0">
                    <a:pos x="34" y="101"/>
                  </a:cxn>
                  <a:cxn ang="0">
                    <a:pos x="20" y="96"/>
                  </a:cxn>
                  <a:cxn ang="0">
                    <a:pos x="10" y="91"/>
                  </a:cxn>
                  <a:cxn ang="0">
                    <a:pos x="5" y="82"/>
                  </a:cxn>
                  <a:cxn ang="0">
                    <a:pos x="5" y="67"/>
                  </a:cxn>
                  <a:cxn ang="0">
                    <a:pos x="0" y="48"/>
                  </a:cxn>
                  <a:cxn ang="0">
                    <a:pos x="15" y="48"/>
                  </a:cxn>
                  <a:cxn ang="0">
                    <a:pos x="15" y="63"/>
                  </a:cxn>
                  <a:cxn ang="0">
                    <a:pos x="20" y="72"/>
                  </a:cxn>
                  <a:cxn ang="0">
                    <a:pos x="20" y="82"/>
                  </a:cxn>
                  <a:cxn ang="0">
                    <a:pos x="24" y="86"/>
                  </a:cxn>
                  <a:cxn ang="0">
                    <a:pos x="34" y="86"/>
                  </a:cxn>
                  <a:cxn ang="0">
                    <a:pos x="43" y="86"/>
                  </a:cxn>
                  <a:cxn ang="0">
                    <a:pos x="48" y="82"/>
                  </a:cxn>
                  <a:cxn ang="0">
                    <a:pos x="48" y="72"/>
                  </a:cxn>
                  <a:cxn ang="0">
                    <a:pos x="53" y="63"/>
                  </a:cxn>
                  <a:cxn ang="0">
                    <a:pos x="53" y="48"/>
                  </a:cxn>
                  <a:cxn ang="0">
                    <a:pos x="53" y="39"/>
                  </a:cxn>
                  <a:cxn ang="0">
                    <a:pos x="48" y="29"/>
                  </a:cxn>
                  <a:cxn ang="0">
                    <a:pos x="48" y="19"/>
                  </a:cxn>
                  <a:cxn ang="0">
                    <a:pos x="43" y="15"/>
                  </a:cxn>
                  <a:cxn ang="0">
                    <a:pos x="34" y="15"/>
                  </a:cxn>
                  <a:cxn ang="0">
                    <a:pos x="24" y="15"/>
                  </a:cxn>
                  <a:cxn ang="0">
                    <a:pos x="20" y="19"/>
                  </a:cxn>
                  <a:cxn ang="0">
                    <a:pos x="20" y="24"/>
                  </a:cxn>
                  <a:cxn ang="0">
                    <a:pos x="15" y="39"/>
                  </a:cxn>
                  <a:cxn ang="0">
                    <a:pos x="15" y="48"/>
                  </a:cxn>
                </a:cxnLst>
                <a:rect l="0" t="0" r="r" b="b"/>
                <a:pathLst>
                  <a:path w="67" h="101">
                    <a:moveTo>
                      <a:pt x="0" y="48"/>
                    </a:moveTo>
                    <a:lnTo>
                      <a:pt x="5" y="34"/>
                    </a:lnTo>
                    <a:lnTo>
                      <a:pt x="5" y="24"/>
                    </a:lnTo>
                    <a:lnTo>
                      <a:pt x="10" y="15"/>
                    </a:lnTo>
                    <a:lnTo>
                      <a:pt x="15" y="5"/>
                    </a:lnTo>
                    <a:lnTo>
                      <a:pt x="24" y="0"/>
                    </a:lnTo>
                    <a:lnTo>
                      <a:pt x="34" y="0"/>
                    </a:lnTo>
                    <a:lnTo>
                      <a:pt x="43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8" y="15"/>
                    </a:lnTo>
                    <a:lnTo>
                      <a:pt x="63" y="19"/>
                    </a:lnTo>
                    <a:lnTo>
                      <a:pt x="63" y="29"/>
                    </a:lnTo>
                    <a:lnTo>
                      <a:pt x="63" y="39"/>
                    </a:lnTo>
                    <a:lnTo>
                      <a:pt x="67" y="48"/>
                    </a:lnTo>
                    <a:lnTo>
                      <a:pt x="63" y="67"/>
                    </a:lnTo>
                    <a:lnTo>
                      <a:pt x="63" y="77"/>
                    </a:lnTo>
                    <a:lnTo>
                      <a:pt x="58" y="86"/>
                    </a:lnTo>
                    <a:lnTo>
                      <a:pt x="53" y="96"/>
                    </a:lnTo>
                    <a:lnTo>
                      <a:pt x="43" y="96"/>
                    </a:lnTo>
                    <a:lnTo>
                      <a:pt x="34" y="101"/>
                    </a:lnTo>
                    <a:lnTo>
                      <a:pt x="20" y="96"/>
                    </a:lnTo>
                    <a:lnTo>
                      <a:pt x="10" y="91"/>
                    </a:lnTo>
                    <a:lnTo>
                      <a:pt x="5" y="82"/>
                    </a:lnTo>
                    <a:lnTo>
                      <a:pt x="5" y="67"/>
                    </a:lnTo>
                    <a:lnTo>
                      <a:pt x="0" y="48"/>
                    </a:lnTo>
                    <a:close/>
                    <a:moveTo>
                      <a:pt x="15" y="48"/>
                    </a:moveTo>
                    <a:lnTo>
                      <a:pt x="15" y="63"/>
                    </a:lnTo>
                    <a:lnTo>
                      <a:pt x="20" y="72"/>
                    </a:lnTo>
                    <a:lnTo>
                      <a:pt x="20" y="82"/>
                    </a:lnTo>
                    <a:lnTo>
                      <a:pt x="24" y="86"/>
                    </a:lnTo>
                    <a:lnTo>
                      <a:pt x="34" y="86"/>
                    </a:lnTo>
                    <a:lnTo>
                      <a:pt x="43" y="86"/>
                    </a:lnTo>
                    <a:lnTo>
                      <a:pt x="48" y="82"/>
                    </a:lnTo>
                    <a:lnTo>
                      <a:pt x="48" y="72"/>
                    </a:lnTo>
                    <a:lnTo>
                      <a:pt x="53" y="63"/>
                    </a:lnTo>
                    <a:lnTo>
                      <a:pt x="53" y="48"/>
                    </a:lnTo>
                    <a:lnTo>
                      <a:pt x="53" y="39"/>
                    </a:lnTo>
                    <a:lnTo>
                      <a:pt x="48" y="29"/>
                    </a:lnTo>
                    <a:lnTo>
                      <a:pt x="48" y="19"/>
                    </a:lnTo>
                    <a:lnTo>
                      <a:pt x="43" y="15"/>
                    </a:lnTo>
                    <a:lnTo>
                      <a:pt x="34" y="15"/>
                    </a:lnTo>
                    <a:lnTo>
                      <a:pt x="24" y="15"/>
                    </a:lnTo>
                    <a:lnTo>
                      <a:pt x="20" y="19"/>
                    </a:lnTo>
                    <a:lnTo>
                      <a:pt x="20" y="24"/>
                    </a:lnTo>
                    <a:lnTo>
                      <a:pt x="15" y="39"/>
                    </a:lnTo>
                    <a:lnTo>
                      <a:pt x="15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96" name="Line 80"/>
              <p:cNvSpPr>
                <a:spLocks noChangeShapeType="1"/>
              </p:cNvSpPr>
              <p:nvPr/>
            </p:nvSpPr>
            <p:spPr bwMode="auto">
              <a:xfrm flipV="1">
                <a:off x="4308" y="3363"/>
                <a:ext cx="1" cy="62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97" name="Line 81"/>
              <p:cNvSpPr>
                <a:spLocks noChangeShapeType="1"/>
              </p:cNvSpPr>
              <p:nvPr/>
            </p:nvSpPr>
            <p:spPr bwMode="auto">
              <a:xfrm>
                <a:off x="4308" y="816"/>
                <a:ext cx="1" cy="63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98" name="Freeform 82"/>
              <p:cNvSpPr>
                <a:spLocks/>
              </p:cNvSpPr>
              <p:nvPr/>
            </p:nvSpPr>
            <p:spPr bwMode="auto">
              <a:xfrm>
                <a:off x="4222" y="3511"/>
                <a:ext cx="62" cy="91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0"/>
                  </a:cxn>
                  <a:cxn ang="0">
                    <a:pos x="62" y="0"/>
                  </a:cxn>
                  <a:cxn ang="0">
                    <a:pos x="62" y="10"/>
                  </a:cxn>
                  <a:cxn ang="0">
                    <a:pos x="53" y="19"/>
                  </a:cxn>
                  <a:cxn ang="0">
                    <a:pos x="43" y="34"/>
                  </a:cxn>
                  <a:cxn ang="0">
                    <a:pos x="39" y="48"/>
                  </a:cxn>
                  <a:cxn ang="0">
                    <a:pos x="34" y="67"/>
                  </a:cxn>
                  <a:cxn ang="0">
                    <a:pos x="29" y="81"/>
                  </a:cxn>
                  <a:cxn ang="0">
                    <a:pos x="29" y="91"/>
                  </a:cxn>
                  <a:cxn ang="0">
                    <a:pos x="15" y="91"/>
                  </a:cxn>
                  <a:cxn ang="0">
                    <a:pos x="15" y="81"/>
                  </a:cxn>
                  <a:cxn ang="0">
                    <a:pos x="19" y="67"/>
                  </a:cxn>
                  <a:cxn ang="0">
                    <a:pos x="24" y="48"/>
                  </a:cxn>
                  <a:cxn ang="0">
                    <a:pos x="34" y="34"/>
                  </a:cxn>
                  <a:cxn ang="0">
                    <a:pos x="43" y="19"/>
                  </a:cxn>
                  <a:cxn ang="0">
                    <a:pos x="48" y="10"/>
                  </a:cxn>
                  <a:cxn ang="0">
                    <a:pos x="0" y="10"/>
                  </a:cxn>
                </a:cxnLst>
                <a:rect l="0" t="0" r="r" b="b"/>
                <a:pathLst>
                  <a:path w="62" h="91">
                    <a:moveTo>
                      <a:pt x="0" y="10"/>
                    </a:moveTo>
                    <a:lnTo>
                      <a:pt x="0" y="0"/>
                    </a:lnTo>
                    <a:lnTo>
                      <a:pt x="62" y="0"/>
                    </a:lnTo>
                    <a:lnTo>
                      <a:pt x="62" y="10"/>
                    </a:lnTo>
                    <a:lnTo>
                      <a:pt x="53" y="19"/>
                    </a:lnTo>
                    <a:lnTo>
                      <a:pt x="43" y="34"/>
                    </a:lnTo>
                    <a:lnTo>
                      <a:pt x="39" y="48"/>
                    </a:lnTo>
                    <a:lnTo>
                      <a:pt x="34" y="67"/>
                    </a:lnTo>
                    <a:lnTo>
                      <a:pt x="29" y="81"/>
                    </a:lnTo>
                    <a:lnTo>
                      <a:pt x="29" y="91"/>
                    </a:lnTo>
                    <a:lnTo>
                      <a:pt x="15" y="91"/>
                    </a:lnTo>
                    <a:lnTo>
                      <a:pt x="15" y="81"/>
                    </a:lnTo>
                    <a:lnTo>
                      <a:pt x="19" y="67"/>
                    </a:lnTo>
                    <a:lnTo>
                      <a:pt x="24" y="48"/>
                    </a:lnTo>
                    <a:lnTo>
                      <a:pt x="34" y="34"/>
                    </a:lnTo>
                    <a:lnTo>
                      <a:pt x="43" y="19"/>
                    </a:lnTo>
                    <a:lnTo>
                      <a:pt x="48" y="10"/>
                    </a:ln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899" name="Freeform 83"/>
              <p:cNvSpPr>
                <a:spLocks noEditPoints="1"/>
              </p:cNvSpPr>
              <p:nvPr/>
            </p:nvSpPr>
            <p:spPr bwMode="auto">
              <a:xfrm>
                <a:off x="4294" y="3506"/>
                <a:ext cx="67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5" y="34"/>
                  </a:cxn>
                  <a:cxn ang="0">
                    <a:pos x="5" y="24"/>
                  </a:cxn>
                  <a:cxn ang="0">
                    <a:pos x="10" y="15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34" y="0"/>
                  </a:cxn>
                  <a:cxn ang="0">
                    <a:pos x="38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7" y="15"/>
                  </a:cxn>
                  <a:cxn ang="0">
                    <a:pos x="62" y="19"/>
                  </a:cxn>
                  <a:cxn ang="0">
                    <a:pos x="62" y="29"/>
                  </a:cxn>
                  <a:cxn ang="0">
                    <a:pos x="62" y="39"/>
                  </a:cxn>
                  <a:cxn ang="0">
                    <a:pos x="67" y="48"/>
                  </a:cxn>
                  <a:cxn ang="0">
                    <a:pos x="62" y="67"/>
                  </a:cxn>
                  <a:cxn ang="0">
                    <a:pos x="62" y="77"/>
                  </a:cxn>
                  <a:cxn ang="0">
                    <a:pos x="57" y="86"/>
                  </a:cxn>
                  <a:cxn ang="0">
                    <a:pos x="53" y="96"/>
                  </a:cxn>
                  <a:cxn ang="0">
                    <a:pos x="43" y="96"/>
                  </a:cxn>
                  <a:cxn ang="0">
                    <a:pos x="34" y="101"/>
                  </a:cxn>
                  <a:cxn ang="0">
                    <a:pos x="19" y="96"/>
                  </a:cxn>
                  <a:cxn ang="0">
                    <a:pos x="10" y="91"/>
                  </a:cxn>
                  <a:cxn ang="0">
                    <a:pos x="5" y="82"/>
                  </a:cxn>
                  <a:cxn ang="0">
                    <a:pos x="5" y="67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3"/>
                  </a:cxn>
                  <a:cxn ang="0">
                    <a:pos x="19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34" y="86"/>
                  </a:cxn>
                  <a:cxn ang="0">
                    <a:pos x="38" y="86"/>
                  </a:cxn>
                  <a:cxn ang="0">
                    <a:pos x="48" y="82"/>
                  </a:cxn>
                  <a:cxn ang="0">
                    <a:pos x="48" y="72"/>
                  </a:cxn>
                  <a:cxn ang="0">
                    <a:pos x="53" y="63"/>
                  </a:cxn>
                  <a:cxn ang="0">
                    <a:pos x="53" y="48"/>
                  </a:cxn>
                  <a:cxn ang="0">
                    <a:pos x="53" y="39"/>
                  </a:cxn>
                  <a:cxn ang="0">
                    <a:pos x="48" y="29"/>
                  </a:cxn>
                  <a:cxn ang="0">
                    <a:pos x="48" y="19"/>
                  </a:cxn>
                  <a:cxn ang="0">
                    <a:pos x="43" y="15"/>
                  </a:cxn>
                  <a:cxn ang="0">
                    <a:pos x="34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9" y="24"/>
                  </a:cxn>
                  <a:cxn ang="0">
                    <a:pos x="14" y="39"/>
                  </a:cxn>
                  <a:cxn ang="0">
                    <a:pos x="14" y="48"/>
                  </a:cxn>
                </a:cxnLst>
                <a:rect l="0" t="0" r="r" b="b"/>
                <a:pathLst>
                  <a:path w="67" h="101">
                    <a:moveTo>
                      <a:pt x="0" y="48"/>
                    </a:moveTo>
                    <a:lnTo>
                      <a:pt x="5" y="34"/>
                    </a:lnTo>
                    <a:lnTo>
                      <a:pt x="5" y="24"/>
                    </a:lnTo>
                    <a:lnTo>
                      <a:pt x="10" y="15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34" y="0"/>
                    </a:lnTo>
                    <a:lnTo>
                      <a:pt x="38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7" y="15"/>
                    </a:lnTo>
                    <a:lnTo>
                      <a:pt x="62" y="19"/>
                    </a:lnTo>
                    <a:lnTo>
                      <a:pt x="62" y="29"/>
                    </a:lnTo>
                    <a:lnTo>
                      <a:pt x="62" y="39"/>
                    </a:lnTo>
                    <a:lnTo>
                      <a:pt x="67" y="48"/>
                    </a:lnTo>
                    <a:lnTo>
                      <a:pt x="62" y="67"/>
                    </a:lnTo>
                    <a:lnTo>
                      <a:pt x="62" y="77"/>
                    </a:lnTo>
                    <a:lnTo>
                      <a:pt x="57" y="86"/>
                    </a:lnTo>
                    <a:lnTo>
                      <a:pt x="53" y="96"/>
                    </a:lnTo>
                    <a:lnTo>
                      <a:pt x="43" y="96"/>
                    </a:lnTo>
                    <a:lnTo>
                      <a:pt x="34" y="101"/>
                    </a:lnTo>
                    <a:lnTo>
                      <a:pt x="19" y="96"/>
                    </a:lnTo>
                    <a:lnTo>
                      <a:pt x="10" y="91"/>
                    </a:lnTo>
                    <a:lnTo>
                      <a:pt x="5" y="82"/>
                    </a:lnTo>
                    <a:lnTo>
                      <a:pt x="5" y="67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3"/>
                    </a:lnTo>
                    <a:lnTo>
                      <a:pt x="19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34" y="86"/>
                    </a:lnTo>
                    <a:lnTo>
                      <a:pt x="38" y="86"/>
                    </a:lnTo>
                    <a:lnTo>
                      <a:pt x="48" y="82"/>
                    </a:lnTo>
                    <a:lnTo>
                      <a:pt x="48" y="72"/>
                    </a:lnTo>
                    <a:lnTo>
                      <a:pt x="53" y="63"/>
                    </a:lnTo>
                    <a:lnTo>
                      <a:pt x="53" y="48"/>
                    </a:lnTo>
                    <a:lnTo>
                      <a:pt x="53" y="39"/>
                    </a:lnTo>
                    <a:lnTo>
                      <a:pt x="48" y="29"/>
                    </a:lnTo>
                    <a:lnTo>
                      <a:pt x="48" y="19"/>
                    </a:lnTo>
                    <a:lnTo>
                      <a:pt x="43" y="15"/>
                    </a:lnTo>
                    <a:lnTo>
                      <a:pt x="34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9" y="24"/>
                    </a:lnTo>
                    <a:lnTo>
                      <a:pt x="14" y="39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900" name="Freeform 84"/>
              <p:cNvSpPr>
                <a:spLocks noEditPoints="1"/>
              </p:cNvSpPr>
              <p:nvPr/>
            </p:nvSpPr>
            <p:spPr bwMode="auto">
              <a:xfrm>
                <a:off x="4371" y="3506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4" y="24"/>
                  </a:cxn>
                  <a:cxn ang="0">
                    <a:pos x="4" y="15"/>
                  </a:cxn>
                  <a:cxn ang="0">
                    <a:pos x="14" y="5"/>
                  </a:cxn>
                  <a:cxn ang="0">
                    <a:pos x="19" y="0"/>
                  </a:cxn>
                  <a:cxn ang="0">
                    <a:pos x="28" y="0"/>
                  </a:cxn>
                  <a:cxn ang="0">
                    <a:pos x="38" y="0"/>
                  </a:cxn>
                  <a:cxn ang="0">
                    <a:pos x="43" y="5"/>
                  </a:cxn>
                  <a:cxn ang="0">
                    <a:pos x="47" y="10"/>
                  </a:cxn>
                  <a:cxn ang="0">
                    <a:pos x="52" y="15"/>
                  </a:cxn>
                  <a:cxn ang="0">
                    <a:pos x="57" y="19"/>
                  </a:cxn>
                  <a:cxn ang="0">
                    <a:pos x="62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57" y="77"/>
                  </a:cxn>
                  <a:cxn ang="0">
                    <a:pos x="52" y="86"/>
                  </a:cxn>
                  <a:cxn ang="0">
                    <a:pos x="47" y="96"/>
                  </a:cxn>
                  <a:cxn ang="0">
                    <a:pos x="38" y="96"/>
                  </a:cxn>
                  <a:cxn ang="0">
                    <a:pos x="28" y="101"/>
                  </a:cxn>
                  <a:cxn ang="0">
                    <a:pos x="19" y="96"/>
                  </a:cxn>
                  <a:cxn ang="0">
                    <a:pos x="9" y="91"/>
                  </a:cxn>
                  <a:cxn ang="0">
                    <a:pos x="4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9" y="48"/>
                  </a:cxn>
                  <a:cxn ang="0">
                    <a:pos x="14" y="63"/>
                  </a:cxn>
                  <a:cxn ang="0">
                    <a:pos x="14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28" y="86"/>
                  </a:cxn>
                  <a:cxn ang="0">
                    <a:pos x="38" y="86"/>
                  </a:cxn>
                  <a:cxn ang="0">
                    <a:pos x="43" y="82"/>
                  </a:cxn>
                  <a:cxn ang="0">
                    <a:pos x="47" y="72"/>
                  </a:cxn>
                  <a:cxn ang="0">
                    <a:pos x="47" y="63"/>
                  </a:cxn>
                  <a:cxn ang="0">
                    <a:pos x="47" y="48"/>
                  </a:cxn>
                  <a:cxn ang="0">
                    <a:pos x="47" y="39"/>
                  </a:cxn>
                  <a:cxn ang="0">
                    <a:pos x="47" y="29"/>
                  </a:cxn>
                  <a:cxn ang="0">
                    <a:pos x="43" y="19"/>
                  </a:cxn>
                  <a:cxn ang="0">
                    <a:pos x="38" y="15"/>
                  </a:cxn>
                  <a:cxn ang="0">
                    <a:pos x="28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4" y="24"/>
                  </a:cxn>
                  <a:cxn ang="0">
                    <a:pos x="14" y="39"/>
                  </a:cxn>
                  <a:cxn ang="0">
                    <a:pos x="9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4" y="24"/>
                    </a:lnTo>
                    <a:lnTo>
                      <a:pt x="4" y="15"/>
                    </a:lnTo>
                    <a:lnTo>
                      <a:pt x="14" y="5"/>
                    </a:lnTo>
                    <a:lnTo>
                      <a:pt x="19" y="0"/>
                    </a:lnTo>
                    <a:lnTo>
                      <a:pt x="28" y="0"/>
                    </a:lnTo>
                    <a:lnTo>
                      <a:pt x="38" y="0"/>
                    </a:lnTo>
                    <a:lnTo>
                      <a:pt x="43" y="5"/>
                    </a:lnTo>
                    <a:lnTo>
                      <a:pt x="47" y="10"/>
                    </a:lnTo>
                    <a:lnTo>
                      <a:pt x="52" y="15"/>
                    </a:lnTo>
                    <a:lnTo>
                      <a:pt x="57" y="19"/>
                    </a:lnTo>
                    <a:lnTo>
                      <a:pt x="62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57" y="77"/>
                    </a:lnTo>
                    <a:lnTo>
                      <a:pt x="52" y="86"/>
                    </a:lnTo>
                    <a:lnTo>
                      <a:pt x="47" y="96"/>
                    </a:lnTo>
                    <a:lnTo>
                      <a:pt x="38" y="96"/>
                    </a:lnTo>
                    <a:lnTo>
                      <a:pt x="28" y="101"/>
                    </a:lnTo>
                    <a:lnTo>
                      <a:pt x="19" y="96"/>
                    </a:lnTo>
                    <a:lnTo>
                      <a:pt x="9" y="91"/>
                    </a:lnTo>
                    <a:lnTo>
                      <a:pt x="4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9" y="48"/>
                    </a:moveTo>
                    <a:lnTo>
                      <a:pt x="14" y="63"/>
                    </a:lnTo>
                    <a:lnTo>
                      <a:pt x="14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28" y="86"/>
                    </a:lnTo>
                    <a:lnTo>
                      <a:pt x="38" y="86"/>
                    </a:lnTo>
                    <a:lnTo>
                      <a:pt x="43" y="82"/>
                    </a:lnTo>
                    <a:lnTo>
                      <a:pt x="47" y="72"/>
                    </a:lnTo>
                    <a:lnTo>
                      <a:pt x="47" y="63"/>
                    </a:lnTo>
                    <a:lnTo>
                      <a:pt x="47" y="48"/>
                    </a:lnTo>
                    <a:lnTo>
                      <a:pt x="47" y="39"/>
                    </a:lnTo>
                    <a:lnTo>
                      <a:pt x="47" y="29"/>
                    </a:lnTo>
                    <a:lnTo>
                      <a:pt x="43" y="19"/>
                    </a:lnTo>
                    <a:lnTo>
                      <a:pt x="38" y="15"/>
                    </a:lnTo>
                    <a:lnTo>
                      <a:pt x="28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4" y="24"/>
                    </a:lnTo>
                    <a:lnTo>
                      <a:pt x="14" y="39"/>
                    </a:lnTo>
                    <a:lnTo>
                      <a:pt x="9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901" name="Line 85"/>
              <p:cNvSpPr>
                <a:spLocks noChangeShapeType="1"/>
              </p:cNvSpPr>
              <p:nvPr/>
            </p:nvSpPr>
            <p:spPr bwMode="auto">
              <a:xfrm flipV="1">
                <a:off x="4792" y="3363"/>
                <a:ext cx="1" cy="62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902" name="Line 86"/>
              <p:cNvSpPr>
                <a:spLocks noChangeShapeType="1"/>
              </p:cNvSpPr>
              <p:nvPr/>
            </p:nvSpPr>
            <p:spPr bwMode="auto">
              <a:xfrm>
                <a:off x="4792" y="816"/>
                <a:ext cx="1" cy="63"/>
              </a:xfrm>
              <a:prstGeom prst="line">
                <a:avLst/>
              </a:prstGeom>
              <a:noFill/>
              <a:ln w="1587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903" name="Freeform 87"/>
              <p:cNvSpPr>
                <a:spLocks noEditPoints="1"/>
              </p:cNvSpPr>
              <p:nvPr/>
            </p:nvSpPr>
            <p:spPr bwMode="auto">
              <a:xfrm>
                <a:off x="4706" y="3506"/>
                <a:ext cx="62" cy="101"/>
              </a:xfrm>
              <a:custGeom>
                <a:avLst/>
                <a:gdLst/>
                <a:ahLst/>
                <a:cxnLst>
                  <a:cxn ang="0">
                    <a:pos x="14" y="43"/>
                  </a:cxn>
                  <a:cxn ang="0">
                    <a:pos x="4" y="34"/>
                  </a:cxn>
                  <a:cxn ang="0">
                    <a:pos x="4" y="15"/>
                  </a:cxn>
                  <a:cxn ang="0">
                    <a:pos x="19" y="5"/>
                  </a:cxn>
                  <a:cxn ang="0">
                    <a:pos x="43" y="5"/>
                  </a:cxn>
                  <a:cxn ang="0">
                    <a:pos x="57" y="15"/>
                  </a:cxn>
                  <a:cxn ang="0">
                    <a:pos x="57" y="34"/>
                  </a:cxn>
                  <a:cxn ang="0">
                    <a:pos x="52" y="43"/>
                  </a:cxn>
                  <a:cxn ang="0">
                    <a:pos x="52" y="48"/>
                  </a:cxn>
                  <a:cxn ang="0">
                    <a:pos x="62" y="63"/>
                  </a:cxn>
                  <a:cxn ang="0">
                    <a:pos x="62" y="82"/>
                  </a:cxn>
                  <a:cxn ang="0">
                    <a:pos x="43" y="96"/>
                  </a:cxn>
                  <a:cxn ang="0">
                    <a:pos x="19" y="96"/>
                  </a:cxn>
                  <a:cxn ang="0">
                    <a:pos x="4" y="82"/>
                  </a:cxn>
                  <a:cxn ang="0">
                    <a:pos x="4" y="63"/>
                  </a:cxn>
                  <a:cxn ang="0">
                    <a:pos x="9" y="48"/>
                  </a:cxn>
                  <a:cxn ang="0">
                    <a:pos x="19" y="24"/>
                  </a:cxn>
                  <a:cxn ang="0">
                    <a:pos x="19" y="34"/>
                  </a:cxn>
                  <a:cxn ang="0">
                    <a:pos x="33" y="39"/>
                  </a:cxn>
                  <a:cxn ang="0">
                    <a:pos x="43" y="34"/>
                  </a:cxn>
                  <a:cxn ang="0">
                    <a:pos x="48" y="24"/>
                  </a:cxn>
                  <a:cxn ang="0">
                    <a:pos x="43" y="15"/>
                  </a:cxn>
                  <a:cxn ang="0">
                    <a:pos x="33" y="15"/>
                  </a:cxn>
                  <a:cxn ang="0">
                    <a:pos x="19" y="15"/>
                  </a:cxn>
                  <a:cxn ang="0">
                    <a:pos x="19" y="24"/>
                  </a:cxn>
                  <a:cxn ang="0">
                    <a:pos x="14" y="72"/>
                  </a:cxn>
                  <a:cxn ang="0">
                    <a:pos x="19" y="82"/>
                  </a:cxn>
                  <a:cxn ang="0">
                    <a:pos x="28" y="86"/>
                  </a:cxn>
                  <a:cxn ang="0">
                    <a:pos x="38" y="86"/>
                  </a:cxn>
                  <a:cxn ang="0">
                    <a:pos x="48" y="77"/>
                  </a:cxn>
                  <a:cxn ang="0">
                    <a:pos x="48" y="63"/>
                  </a:cxn>
                  <a:cxn ang="0">
                    <a:pos x="38" y="53"/>
                  </a:cxn>
                  <a:cxn ang="0">
                    <a:pos x="24" y="53"/>
                  </a:cxn>
                  <a:cxn ang="0">
                    <a:pos x="14" y="63"/>
                  </a:cxn>
                </a:cxnLst>
                <a:rect l="0" t="0" r="r" b="b"/>
                <a:pathLst>
                  <a:path w="62" h="101">
                    <a:moveTo>
                      <a:pt x="19" y="43"/>
                    </a:moveTo>
                    <a:lnTo>
                      <a:pt x="14" y="43"/>
                    </a:lnTo>
                    <a:lnTo>
                      <a:pt x="9" y="39"/>
                    </a:lnTo>
                    <a:lnTo>
                      <a:pt x="4" y="34"/>
                    </a:lnTo>
                    <a:lnTo>
                      <a:pt x="4" y="24"/>
                    </a:lnTo>
                    <a:lnTo>
                      <a:pt x="4" y="15"/>
                    </a:lnTo>
                    <a:lnTo>
                      <a:pt x="9" y="10"/>
                    </a:lnTo>
                    <a:lnTo>
                      <a:pt x="19" y="5"/>
                    </a:lnTo>
                    <a:lnTo>
                      <a:pt x="33" y="0"/>
                    </a:lnTo>
                    <a:lnTo>
                      <a:pt x="43" y="5"/>
                    </a:lnTo>
                    <a:lnTo>
                      <a:pt x="52" y="10"/>
                    </a:lnTo>
                    <a:lnTo>
                      <a:pt x="57" y="15"/>
                    </a:lnTo>
                    <a:lnTo>
                      <a:pt x="62" y="24"/>
                    </a:lnTo>
                    <a:lnTo>
                      <a:pt x="57" y="34"/>
                    </a:lnTo>
                    <a:lnTo>
                      <a:pt x="57" y="39"/>
                    </a:lnTo>
                    <a:lnTo>
                      <a:pt x="52" y="43"/>
                    </a:lnTo>
                    <a:lnTo>
                      <a:pt x="48" y="43"/>
                    </a:lnTo>
                    <a:lnTo>
                      <a:pt x="52" y="48"/>
                    </a:lnTo>
                    <a:lnTo>
                      <a:pt x="57" y="53"/>
                    </a:lnTo>
                    <a:lnTo>
                      <a:pt x="62" y="63"/>
                    </a:lnTo>
                    <a:lnTo>
                      <a:pt x="62" y="67"/>
                    </a:lnTo>
                    <a:lnTo>
                      <a:pt x="62" y="82"/>
                    </a:lnTo>
                    <a:lnTo>
                      <a:pt x="52" y="91"/>
                    </a:lnTo>
                    <a:lnTo>
                      <a:pt x="43" y="96"/>
                    </a:lnTo>
                    <a:lnTo>
                      <a:pt x="33" y="101"/>
                    </a:lnTo>
                    <a:lnTo>
                      <a:pt x="19" y="96"/>
                    </a:lnTo>
                    <a:lnTo>
                      <a:pt x="9" y="91"/>
                    </a:lnTo>
                    <a:lnTo>
                      <a:pt x="4" y="82"/>
                    </a:lnTo>
                    <a:lnTo>
                      <a:pt x="0" y="67"/>
                    </a:lnTo>
                    <a:lnTo>
                      <a:pt x="4" y="63"/>
                    </a:lnTo>
                    <a:lnTo>
                      <a:pt x="4" y="53"/>
                    </a:lnTo>
                    <a:lnTo>
                      <a:pt x="9" y="48"/>
                    </a:lnTo>
                    <a:lnTo>
                      <a:pt x="19" y="43"/>
                    </a:lnTo>
                    <a:close/>
                    <a:moveTo>
                      <a:pt x="19" y="24"/>
                    </a:moveTo>
                    <a:lnTo>
                      <a:pt x="19" y="29"/>
                    </a:lnTo>
                    <a:lnTo>
                      <a:pt x="19" y="34"/>
                    </a:lnTo>
                    <a:lnTo>
                      <a:pt x="24" y="39"/>
                    </a:lnTo>
                    <a:lnTo>
                      <a:pt x="33" y="39"/>
                    </a:lnTo>
                    <a:lnTo>
                      <a:pt x="38" y="39"/>
                    </a:lnTo>
                    <a:lnTo>
                      <a:pt x="43" y="34"/>
                    </a:lnTo>
                    <a:lnTo>
                      <a:pt x="48" y="29"/>
                    </a:lnTo>
                    <a:lnTo>
                      <a:pt x="48" y="24"/>
                    </a:lnTo>
                    <a:lnTo>
                      <a:pt x="48" y="19"/>
                    </a:lnTo>
                    <a:lnTo>
                      <a:pt x="43" y="15"/>
                    </a:lnTo>
                    <a:lnTo>
                      <a:pt x="38" y="15"/>
                    </a:lnTo>
                    <a:lnTo>
                      <a:pt x="33" y="15"/>
                    </a:lnTo>
                    <a:lnTo>
                      <a:pt x="24" y="15"/>
                    </a:lnTo>
                    <a:lnTo>
                      <a:pt x="19" y="15"/>
                    </a:lnTo>
                    <a:lnTo>
                      <a:pt x="19" y="19"/>
                    </a:lnTo>
                    <a:lnTo>
                      <a:pt x="19" y="24"/>
                    </a:lnTo>
                    <a:close/>
                    <a:moveTo>
                      <a:pt x="14" y="67"/>
                    </a:moveTo>
                    <a:lnTo>
                      <a:pt x="14" y="72"/>
                    </a:lnTo>
                    <a:lnTo>
                      <a:pt x="14" y="77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28" y="86"/>
                    </a:lnTo>
                    <a:lnTo>
                      <a:pt x="33" y="86"/>
                    </a:lnTo>
                    <a:lnTo>
                      <a:pt x="38" y="86"/>
                    </a:lnTo>
                    <a:lnTo>
                      <a:pt x="48" y="82"/>
                    </a:lnTo>
                    <a:lnTo>
                      <a:pt x="48" y="77"/>
                    </a:lnTo>
                    <a:lnTo>
                      <a:pt x="52" y="67"/>
                    </a:lnTo>
                    <a:lnTo>
                      <a:pt x="48" y="63"/>
                    </a:lnTo>
                    <a:lnTo>
                      <a:pt x="43" y="58"/>
                    </a:lnTo>
                    <a:lnTo>
                      <a:pt x="38" y="53"/>
                    </a:lnTo>
                    <a:lnTo>
                      <a:pt x="33" y="48"/>
                    </a:lnTo>
                    <a:lnTo>
                      <a:pt x="24" y="53"/>
                    </a:lnTo>
                    <a:lnTo>
                      <a:pt x="19" y="58"/>
                    </a:lnTo>
                    <a:lnTo>
                      <a:pt x="14" y="63"/>
                    </a:lnTo>
                    <a:lnTo>
                      <a:pt x="14" y="67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904" name="Freeform 88"/>
              <p:cNvSpPr>
                <a:spLocks noEditPoints="1"/>
              </p:cNvSpPr>
              <p:nvPr/>
            </p:nvSpPr>
            <p:spPr bwMode="auto">
              <a:xfrm>
                <a:off x="4782" y="3506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5" y="24"/>
                  </a:cxn>
                  <a:cxn ang="0">
                    <a:pos x="5" y="15"/>
                  </a:cxn>
                  <a:cxn ang="0">
                    <a:pos x="15" y="5"/>
                  </a:cxn>
                  <a:cxn ang="0">
                    <a:pos x="19" y="0"/>
                  </a:cxn>
                  <a:cxn ang="0">
                    <a:pos x="29" y="0"/>
                  </a:cxn>
                  <a:cxn ang="0">
                    <a:pos x="39" y="0"/>
                  </a:cxn>
                  <a:cxn ang="0">
                    <a:pos x="43" y="5"/>
                  </a:cxn>
                  <a:cxn ang="0">
                    <a:pos x="48" y="10"/>
                  </a:cxn>
                  <a:cxn ang="0">
                    <a:pos x="53" y="15"/>
                  </a:cxn>
                  <a:cxn ang="0">
                    <a:pos x="58" y="19"/>
                  </a:cxn>
                  <a:cxn ang="0">
                    <a:pos x="58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58" y="77"/>
                  </a:cxn>
                  <a:cxn ang="0">
                    <a:pos x="53" y="86"/>
                  </a:cxn>
                  <a:cxn ang="0">
                    <a:pos x="48" y="96"/>
                  </a:cxn>
                  <a:cxn ang="0">
                    <a:pos x="39" y="96"/>
                  </a:cxn>
                  <a:cxn ang="0">
                    <a:pos x="29" y="101"/>
                  </a:cxn>
                  <a:cxn ang="0">
                    <a:pos x="19" y="96"/>
                  </a:cxn>
                  <a:cxn ang="0">
                    <a:pos x="10" y="91"/>
                  </a:cxn>
                  <a:cxn ang="0">
                    <a:pos x="5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0" y="48"/>
                  </a:cxn>
                  <a:cxn ang="0">
                    <a:pos x="15" y="63"/>
                  </a:cxn>
                  <a:cxn ang="0">
                    <a:pos x="15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29" y="86"/>
                  </a:cxn>
                  <a:cxn ang="0">
                    <a:pos x="39" y="86"/>
                  </a:cxn>
                  <a:cxn ang="0">
                    <a:pos x="43" y="82"/>
                  </a:cxn>
                  <a:cxn ang="0">
                    <a:pos x="48" y="72"/>
                  </a:cxn>
                  <a:cxn ang="0">
                    <a:pos x="48" y="63"/>
                  </a:cxn>
                  <a:cxn ang="0">
                    <a:pos x="48" y="48"/>
                  </a:cxn>
                  <a:cxn ang="0">
                    <a:pos x="48" y="39"/>
                  </a:cxn>
                  <a:cxn ang="0">
                    <a:pos x="48" y="29"/>
                  </a:cxn>
                  <a:cxn ang="0">
                    <a:pos x="43" y="19"/>
                  </a:cxn>
                  <a:cxn ang="0">
                    <a:pos x="39" y="15"/>
                  </a:cxn>
                  <a:cxn ang="0">
                    <a:pos x="29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5" y="24"/>
                  </a:cxn>
                  <a:cxn ang="0">
                    <a:pos x="15" y="39"/>
                  </a:cxn>
                  <a:cxn ang="0">
                    <a:pos x="10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5" y="24"/>
                    </a:lnTo>
                    <a:lnTo>
                      <a:pt x="5" y="15"/>
                    </a:lnTo>
                    <a:lnTo>
                      <a:pt x="15" y="5"/>
                    </a:lnTo>
                    <a:lnTo>
                      <a:pt x="19" y="0"/>
                    </a:lnTo>
                    <a:lnTo>
                      <a:pt x="29" y="0"/>
                    </a:lnTo>
                    <a:lnTo>
                      <a:pt x="39" y="0"/>
                    </a:lnTo>
                    <a:lnTo>
                      <a:pt x="43" y="5"/>
                    </a:lnTo>
                    <a:lnTo>
                      <a:pt x="48" y="10"/>
                    </a:lnTo>
                    <a:lnTo>
                      <a:pt x="53" y="15"/>
                    </a:lnTo>
                    <a:lnTo>
                      <a:pt x="58" y="19"/>
                    </a:lnTo>
                    <a:lnTo>
                      <a:pt x="58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58" y="77"/>
                    </a:lnTo>
                    <a:lnTo>
                      <a:pt x="53" y="86"/>
                    </a:lnTo>
                    <a:lnTo>
                      <a:pt x="48" y="96"/>
                    </a:lnTo>
                    <a:lnTo>
                      <a:pt x="39" y="96"/>
                    </a:lnTo>
                    <a:lnTo>
                      <a:pt x="29" y="101"/>
                    </a:lnTo>
                    <a:lnTo>
                      <a:pt x="19" y="96"/>
                    </a:lnTo>
                    <a:lnTo>
                      <a:pt x="10" y="91"/>
                    </a:lnTo>
                    <a:lnTo>
                      <a:pt x="5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0" y="48"/>
                    </a:moveTo>
                    <a:lnTo>
                      <a:pt x="15" y="63"/>
                    </a:lnTo>
                    <a:lnTo>
                      <a:pt x="15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29" y="86"/>
                    </a:lnTo>
                    <a:lnTo>
                      <a:pt x="39" y="86"/>
                    </a:lnTo>
                    <a:lnTo>
                      <a:pt x="43" y="82"/>
                    </a:lnTo>
                    <a:lnTo>
                      <a:pt x="48" y="72"/>
                    </a:lnTo>
                    <a:lnTo>
                      <a:pt x="48" y="63"/>
                    </a:lnTo>
                    <a:lnTo>
                      <a:pt x="48" y="48"/>
                    </a:lnTo>
                    <a:lnTo>
                      <a:pt x="48" y="39"/>
                    </a:lnTo>
                    <a:lnTo>
                      <a:pt x="48" y="29"/>
                    </a:lnTo>
                    <a:lnTo>
                      <a:pt x="43" y="19"/>
                    </a:lnTo>
                    <a:lnTo>
                      <a:pt x="39" y="15"/>
                    </a:lnTo>
                    <a:lnTo>
                      <a:pt x="29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5" y="24"/>
                    </a:lnTo>
                    <a:lnTo>
                      <a:pt x="15" y="39"/>
                    </a:lnTo>
                    <a:lnTo>
                      <a:pt x="10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905" name="Freeform 89"/>
              <p:cNvSpPr>
                <a:spLocks noEditPoints="1"/>
              </p:cNvSpPr>
              <p:nvPr/>
            </p:nvSpPr>
            <p:spPr bwMode="auto">
              <a:xfrm>
                <a:off x="4854" y="3506"/>
                <a:ext cx="62" cy="101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0" y="34"/>
                  </a:cxn>
                  <a:cxn ang="0">
                    <a:pos x="5" y="24"/>
                  </a:cxn>
                  <a:cxn ang="0">
                    <a:pos x="10" y="15"/>
                  </a:cxn>
                  <a:cxn ang="0">
                    <a:pos x="14" y="5"/>
                  </a:cxn>
                  <a:cxn ang="0">
                    <a:pos x="24" y="0"/>
                  </a:cxn>
                  <a:cxn ang="0">
                    <a:pos x="34" y="0"/>
                  </a:cxn>
                  <a:cxn ang="0">
                    <a:pos x="38" y="0"/>
                  </a:cxn>
                  <a:cxn ang="0">
                    <a:pos x="48" y="5"/>
                  </a:cxn>
                  <a:cxn ang="0">
                    <a:pos x="53" y="10"/>
                  </a:cxn>
                  <a:cxn ang="0">
                    <a:pos x="57" y="15"/>
                  </a:cxn>
                  <a:cxn ang="0">
                    <a:pos x="57" y="19"/>
                  </a:cxn>
                  <a:cxn ang="0">
                    <a:pos x="62" y="29"/>
                  </a:cxn>
                  <a:cxn ang="0">
                    <a:pos x="62" y="39"/>
                  </a:cxn>
                  <a:cxn ang="0">
                    <a:pos x="62" y="48"/>
                  </a:cxn>
                  <a:cxn ang="0">
                    <a:pos x="62" y="67"/>
                  </a:cxn>
                  <a:cxn ang="0">
                    <a:pos x="62" y="77"/>
                  </a:cxn>
                  <a:cxn ang="0">
                    <a:pos x="57" y="86"/>
                  </a:cxn>
                  <a:cxn ang="0">
                    <a:pos x="48" y="96"/>
                  </a:cxn>
                  <a:cxn ang="0">
                    <a:pos x="43" y="96"/>
                  </a:cxn>
                  <a:cxn ang="0">
                    <a:pos x="34" y="101"/>
                  </a:cxn>
                  <a:cxn ang="0">
                    <a:pos x="19" y="96"/>
                  </a:cxn>
                  <a:cxn ang="0">
                    <a:pos x="10" y="91"/>
                  </a:cxn>
                  <a:cxn ang="0">
                    <a:pos x="5" y="82"/>
                  </a:cxn>
                  <a:cxn ang="0">
                    <a:pos x="0" y="67"/>
                  </a:cxn>
                  <a:cxn ang="0">
                    <a:pos x="0" y="48"/>
                  </a:cxn>
                  <a:cxn ang="0">
                    <a:pos x="14" y="48"/>
                  </a:cxn>
                  <a:cxn ang="0">
                    <a:pos x="14" y="63"/>
                  </a:cxn>
                  <a:cxn ang="0">
                    <a:pos x="14" y="72"/>
                  </a:cxn>
                  <a:cxn ang="0">
                    <a:pos x="19" y="82"/>
                  </a:cxn>
                  <a:cxn ang="0">
                    <a:pos x="24" y="86"/>
                  </a:cxn>
                  <a:cxn ang="0">
                    <a:pos x="34" y="86"/>
                  </a:cxn>
                  <a:cxn ang="0">
                    <a:pos x="38" y="86"/>
                  </a:cxn>
                  <a:cxn ang="0">
                    <a:pos x="48" y="82"/>
                  </a:cxn>
                  <a:cxn ang="0">
                    <a:pos x="48" y="72"/>
                  </a:cxn>
                  <a:cxn ang="0">
                    <a:pos x="53" y="63"/>
                  </a:cxn>
                  <a:cxn ang="0">
                    <a:pos x="53" y="48"/>
                  </a:cxn>
                  <a:cxn ang="0">
                    <a:pos x="53" y="39"/>
                  </a:cxn>
                  <a:cxn ang="0">
                    <a:pos x="48" y="29"/>
                  </a:cxn>
                  <a:cxn ang="0">
                    <a:pos x="48" y="19"/>
                  </a:cxn>
                  <a:cxn ang="0">
                    <a:pos x="38" y="15"/>
                  </a:cxn>
                  <a:cxn ang="0">
                    <a:pos x="34" y="15"/>
                  </a:cxn>
                  <a:cxn ang="0">
                    <a:pos x="24" y="15"/>
                  </a:cxn>
                  <a:cxn ang="0">
                    <a:pos x="19" y="19"/>
                  </a:cxn>
                  <a:cxn ang="0">
                    <a:pos x="14" y="24"/>
                  </a:cxn>
                  <a:cxn ang="0">
                    <a:pos x="14" y="39"/>
                  </a:cxn>
                  <a:cxn ang="0">
                    <a:pos x="14" y="48"/>
                  </a:cxn>
                </a:cxnLst>
                <a:rect l="0" t="0" r="r" b="b"/>
                <a:pathLst>
                  <a:path w="62" h="101">
                    <a:moveTo>
                      <a:pt x="0" y="48"/>
                    </a:moveTo>
                    <a:lnTo>
                      <a:pt x="0" y="34"/>
                    </a:lnTo>
                    <a:lnTo>
                      <a:pt x="5" y="24"/>
                    </a:lnTo>
                    <a:lnTo>
                      <a:pt x="10" y="15"/>
                    </a:lnTo>
                    <a:lnTo>
                      <a:pt x="14" y="5"/>
                    </a:lnTo>
                    <a:lnTo>
                      <a:pt x="24" y="0"/>
                    </a:lnTo>
                    <a:lnTo>
                      <a:pt x="34" y="0"/>
                    </a:lnTo>
                    <a:lnTo>
                      <a:pt x="38" y="0"/>
                    </a:lnTo>
                    <a:lnTo>
                      <a:pt x="48" y="5"/>
                    </a:lnTo>
                    <a:lnTo>
                      <a:pt x="53" y="10"/>
                    </a:lnTo>
                    <a:lnTo>
                      <a:pt x="57" y="15"/>
                    </a:lnTo>
                    <a:lnTo>
                      <a:pt x="57" y="19"/>
                    </a:lnTo>
                    <a:lnTo>
                      <a:pt x="62" y="29"/>
                    </a:lnTo>
                    <a:lnTo>
                      <a:pt x="62" y="39"/>
                    </a:lnTo>
                    <a:lnTo>
                      <a:pt x="62" y="48"/>
                    </a:lnTo>
                    <a:lnTo>
                      <a:pt x="62" y="67"/>
                    </a:lnTo>
                    <a:lnTo>
                      <a:pt x="62" y="77"/>
                    </a:lnTo>
                    <a:lnTo>
                      <a:pt x="57" y="86"/>
                    </a:lnTo>
                    <a:lnTo>
                      <a:pt x="48" y="96"/>
                    </a:lnTo>
                    <a:lnTo>
                      <a:pt x="43" y="96"/>
                    </a:lnTo>
                    <a:lnTo>
                      <a:pt x="34" y="101"/>
                    </a:lnTo>
                    <a:lnTo>
                      <a:pt x="19" y="96"/>
                    </a:lnTo>
                    <a:lnTo>
                      <a:pt x="10" y="91"/>
                    </a:lnTo>
                    <a:lnTo>
                      <a:pt x="5" y="82"/>
                    </a:lnTo>
                    <a:lnTo>
                      <a:pt x="0" y="67"/>
                    </a:lnTo>
                    <a:lnTo>
                      <a:pt x="0" y="48"/>
                    </a:lnTo>
                    <a:close/>
                    <a:moveTo>
                      <a:pt x="14" y="48"/>
                    </a:moveTo>
                    <a:lnTo>
                      <a:pt x="14" y="63"/>
                    </a:lnTo>
                    <a:lnTo>
                      <a:pt x="14" y="72"/>
                    </a:lnTo>
                    <a:lnTo>
                      <a:pt x="19" y="82"/>
                    </a:lnTo>
                    <a:lnTo>
                      <a:pt x="24" y="86"/>
                    </a:lnTo>
                    <a:lnTo>
                      <a:pt x="34" y="86"/>
                    </a:lnTo>
                    <a:lnTo>
                      <a:pt x="38" y="86"/>
                    </a:lnTo>
                    <a:lnTo>
                      <a:pt x="48" y="82"/>
                    </a:lnTo>
                    <a:lnTo>
                      <a:pt x="48" y="72"/>
                    </a:lnTo>
                    <a:lnTo>
                      <a:pt x="53" y="63"/>
                    </a:lnTo>
                    <a:lnTo>
                      <a:pt x="53" y="48"/>
                    </a:lnTo>
                    <a:lnTo>
                      <a:pt x="53" y="39"/>
                    </a:lnTo>
                    <a:lnTo>
                      <a:pt x="48" y="29"/>
                    </a:lnTo>
                    <a:lnTo>
                      <a:pt x="48" y="19"/>
                    </a:lnTo>
                    <a:lnTo>
                      <a:pt x="38" y="15"/>
                    </a:lnTo>
                    <a:lnTo>
                      <a:pt x="34" y="15"/>
                    </a:lnTo>
                    <a:lnTo>
                      <a:pt x="24" y="15"/>
                    </a:lnTo>
                    <a:lnTo>
                      <a:pt x="19" y="19"/>
                    </a:lnTo>
                    <a:lnTo>
                      <a:pt x="14" y="24"/>
                    </a:lnTo>
                    <a:lnTo>
                      <a:pt x="14" y="39"/>
                    </a:lnTo>
                    <a:lnTo>
                      <a:pt x="14" y="48"/>
                    </a:lnTo>
                    <a:close/>
                  </a:path>
                </a:pathLst>
              </a:custGeom>
              <a:solidFill>
                <a:srgbClr val="0000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906" name="Rectangle 90"/>
              <p:cNvSpPr>
                <a:spLocks noChangeArrowheads="1"/>
              </p:cNvSpPr>
              <p:nvPr/>
            </p:nvSpPr>
            <p:spPr bwMode="auto">
              <a:xfrm>
                <a:off x="915" y="816"/>
                <a:ext cx="3877" cy="2609"/>
              </a:xfrm>
              <a:prstGeom prst="rect">
                <a:avLst/>
              </a:prstGeom>
              <a:noFill/>
              <a:ln w="158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990" name="Line 174"/>
              <p:cNvSpPr>
                <a:spLocks noChangeShapeType="1"/>
              </p:cNvSpPr>
              <p:nvPr/>
            </p:nvSpPr>
            <p:spPr bwMode="auto">
              <a:xfrm>
                <a:off x="4251" y="3028"/>
                <a:ext cx="383" cy="1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0991" name="Freeform 175"/>
              <p:cNvSpPr>
                <a:spLocks/>
              </p:cNvSpPr>
              <p:nvPr/>
            </p:nvSpPr>
            <p:spPr bwMode="auto">
              <a:xfrm>
                <a:off x="915" y="816"/>
                <a:ext cx="1388" cy="2609"/>
              </a:xfrm>
              <a:custGeom>
                <a:avLst/>
                <a:gdLst/>
                <a:ahLst/>
                <a:cxnLst>
                  <a:cxn ang="0">
                    <a:pos x="19" y="2571"/>
                  </a:cxn>
                  <a:cxn ang="0">
                    <a:pos x="48" y="2518"/>
                  </a:cxn>
                  <a:cxn ang="0">
                    <a:pos x="76" y="2461"/>
                  </a:cxn>
                  <a:cxn ang="0">
                    <a:pos x="105" y="2403"/>
                  </a:cxn>
                  <a:cxn ang="0">
                    <a:pos x="134" y="2350"/>
                  </a:cxn>
                  <a:cxn ang="0">
                    <a:pos x="163" y="2293"/>
                  </a:cxn>
                  <a:cxn ang="0">
                    <a:pos x="191" y="2236"/>
                  </a:cxn>
                  <a:cxn ang="0">
                    <a:pos x="220" y="2183"/>
                  </a:cxn>
                  <a:cxn ang="0">
                    <a:pos x="249" y="2125"/>
                  </a:cxn>
                  <a:cxn ang="0">
                    <a:pos x="277" y="2068"/>
                  </a:cxn>
                  <a:cxn ang="0">
                    <a:pos x="306" y="2015"/>
                  </a:cxn>
                  <a:cxn ang="0">
                    <a:pos x="340" y="1958"/>
                  </a:cxn>
                  <a:cxn ang="0">
                    <a:pos x="368" y="1901"/>
                  </a:cxn>
                  <a:cxn ang="0">
                    <a:pos x="397" y="1848"/>
                  </a:cxn>
                  <a:cxn ang="0">
                    <a:pos x="426" y="1790"/>
                  </a:cxn>
                  <a:cxn ang="0">
                    <a:pos x="459" y="1733"/>
                  </a:cxn>
                  <a:cxn ang="0">
                    <a:pos x="488" y="1676"/>
                  </a:cxn>
                  <a:cxn ang="0">
                    <a:pos x="517" y="1623"/>
                  </a:cxn>
                  <a:cxn ang="0">
                    <a:pos x="545" y="1565"/>
                  </a:cxn>
                  <a:cxn ang="0">
                    <a:pos x="574" y="1508"/>
                  </a:cxn>
                  <a:cxn ang="0">
                    <a:pos x="603" y="1455"/>
                  </a:cxn>
                  <a:cxn ang="0">
                    <a:pos x="636" y="1398"/>
                  </a:cxn>
                  <a:cxn ang="0">
                    <a:pos x="665" y="1341"/>
                  </a:cxn>
                  <a:cxn ang="0">
                    <a:pos x="699" y="1288"/>
                  </a:cxn>
                  <a:cxn ang="0">
                    <a:pos x="727" y="1230"/>
                  </a:cxn>
                  <a:cxn ang="0">
                    <a:pos x="761" y="1173"/>
                  </a:cxn>
                  <a:cxn ang="0">
                    <a:pos x="790" y="1120"/>
                  </a:cxn>
                  <a:cxn ang="0">
                    <a:pos x="818" y="1063"/>
                  </a:cxn>
                  <a:cxn ang="0">
                    <a:pos x="847" y="1005"/>
                  </a:cxn>
                  <a:cxn ang="0">
                    <a:pos x="876" y="953"/>
                  </a:cxn>
                  <a:cxn ang="0">
                    <a:pos x="904" y="895"/>
                  </a:cxn>
                  <a:cxn ang="0">
                    <a:pos x="933" y="838"/>
                  </a:cxn>
                  <a:cxn ang="0">
                    <a:pos x="967" y="785"/>
                  </a:cxn>
                  <a:cxn ang="0">
                    <a:pos x="995" y="728"/>
                  </a:cxn>
                  <a:cxn ang="0">
                    <a:pos x="1024" y="670"/>
                  </a:cxn>
                  <a:cxn ang="0">
                    <a:pos x="1058" y="618"/>
                  </a:cxn>
                  <a:cxn ang="0">
                    <a:pos x="1091" y="560"/>
                  </a:cxn>
                  <a:cxn ang="0">
                    <a:pos x="1120" y="503"/>
                  </a:cxn>
                  <a:cxn ang="0">
                    <a:pos x="1153" y="450"/>
                  </a:cxn>
                  <a:cxn ang="0">
                    <a:pos x="1182" y="393"/>
                  </a:cxn>
                  <a:cxn ang="0">
                    <a:pos x="1211" y="335"/>
                  </a:cxn>
                  <a:cxn ang="0">
                    <a:pos x="1240" y="283"/>
                  </a:cxn>
                  <a:cxn ang="0">
                    <a:pos x="1268" y="225"/>
                  </a:cxn>
                  <a:cxn ang="0">
                    <a:pos x="1302" y="168"/>
                  </a:cxn>
                  <a:cxn ang="0">
                    <a:pos x="1330" y="115"/>
                  </a:cxn>
                  <a:cxn ang="0">
                    <a:pos x="1359" y="58"/>
                  </a:cxn>
                  <a:cxn ang="0">
                    <a:pos x="1388" y="0"/>
                  </a:cxn>
                </a:cxnLst>
                <a:rect l="0" t="0" r="r" b="b"/>
                <a:pathLst>
                  <a:path w="1388" h="2609">
                    <a:moveTo>
                      <a:pt x="0" y="2609"/>
                    </a:moveTo>
                    <a:lnTo>
                      <a:pt x="9" y="2590"/>
                    </a:lnTo>
                    <a:lnTo>
                      <a:pt x="19" y="2571"/>
                    </a:lnTo>
                    <a:lnTo>
                      <a:pt x="29" y="2551"/>
                    </a:lnTo>
                    <a:lnTo>
                      <a:pt x="38" y="2532"/>
                    </a:lnTo>
                    <a:lnTo>
                      <a:pt x="48" y="2518"/>
                    </a:lnTo>
                    <a:lnTo>
                      <a:pt x="57" y="2499"/>
                    </a:lnTo>
                    <a:lnTo>
                      <a:pt x="67" y="2480"/>
                    </a:lnTo>
                    <a:lnTo>
                      <a:pt x="76" y="2461"/>
                    </a:lnTo>
                    <a:lnTo>
                      <a:pt x="86" y="2441"/>
                    </a:lnTo>
                    <a:lnTo>
                      <a:pt x="96" y="2422"/>
                    </a:lnTo>
                    <a:lnTo>
                      <a:pt x="105" y="2403"/>
                    </a:lnTo>
                    <a:lnTo>
                      <a:pt x="115" y="2384"/>
                    </a:lnTo>
                    <a:lnTo>
                      <a:pt x="124" y="2365"/>
                    </a:lnTo>
                    <a:lnTo>
                      <a:pt x="134" y="2350"/>
                    </a:lnTo>
                    <a:lnTo>
                      <a:pt x="143" y="2331"/>
                    </a:lnTo>
                    <a:lnTo>
                      <a:pt x="153" y="2312"/>
                    </a:lnTo>
                    <a:lnTo>
                      <a:pt x="163" y="2293"/>
                    </a:lnTo>
                    <a:lnTo>
                      <a:pt x="172" y="2274"/>
                    </a:lnTo>
                    <a:lnTo>
                      <a:pt x="182" y="2255"/>
                    </a:lnTo>
                    <a:lnTo>
                      <a:pt x="191" y="2236"/>
                    </a:lnTo>
                    <a:lnTo>
                      <a:pt x="201" y="2216"/>
                    </a:lnTo>
                    <a:lnTo>
                      <a:pt x="210" y="2197"/>
                    </a:lnTo>
                    <a:lnTo>
                      <a:pt x="220" y="2183"/>
                    </a:lnTo>
                    <a:lnTo>
                      <a:pt x="230" y="2164"/>
                    </a:lnTo>
                    <a:lnTo>
                      <a:pt x="239" y="2145"/>
                    </a:lnTo>
                    <a:lnTo>
                      <a:pt x="249" y="2125"/>
                    </a:lnTo>
                    <a:lnTo>
                      <a:pt x="258" y="2106"/>
                    </a:lnTo>
                    <a:lnTo>
                      <a:pt x="268" y="2087"/>
                    </a:lnTo>
                    <a:lnTo>
                      <a:pt x="277" y="2068"/>
                    </a:lnTo>
                    <a:lnTo>
                      <a:pt x="287" y="2049"/>
                    </a:lnTo>
                    <a:lnTo>
                      <a:pt x="297" y="2030"/>
                    </a:lnTo>
                    <a:lnTo>
                      <a:pt x="306" y="2015"/>
                    </a:lnTo>
                    <a:lnTo>
                      <a:pt x="316" y="1996"/>
                    </a:lnTo>
                    <a:lnTo>
                      <a:pt x="330" y="1977"/>
                    </a:lnTo>
                    <a:lnTo>
                      <a:pt x="340" y="1958"/>
                    </a:lnTo>
                    <a:lnTo>
                      <a:pt x="349" y="1939"/>
                    </a:lnTo>
                    <a:lnTo>
                      <a:pt x="359" y="1920"/>
                    </a:lnTo>
                    <a:lnTo>
                      <a:pt x="368" y="1901"/>
                    </a:lnTo>
                    <a:lnTo>
                      <a:pt x="378" y="1881"/>
                    </a:lnTo>
                    <a:lnTo>
                      <a:pt x="388" y="1862"/>
                    </a:lnTo>
                    <a:lnTo>
                      <a:pt x="397" y="1848"/>
                    </a:lnTo>
                    <a:lnTo>
                      <a:pt x="407" y="1829"/>
                    </a:lnTo>
                    <a:lnTo>
                      <a:pt x="416" y="1810"/>
                    </a:lnTo>
                    <a:lnTo>
                      <a:pt x="426" y="1790"/>
                    </a:lnTo>
                    <a:lnTo>
                      <a:pt x="440" y="1771"/>
                    </a:lnTo>
                    <a:lnTo>
                      <a:pt x="450" y="1752"/>
                    </a:lnTo>
                    <a:lnTo>
                      <a:pt x="459" y="1733"/>
                    </a:lnTo>
                    <a:lnTo>
                      <a:pt x="469" y="1714"/>
                    </a:lnTo>
                    <a:lnTo>
                      <a:pt x="478" y="1695"/>
                    </a:lnTo>
                    <a:lnTo>
                      <a:pt x="488" y="1676"/>
                    </a:lnTo>
                    <a:lnTo>
                      <a:pt x="498" y="1661"/>
                    </a:lnTo>
                    <a:lnTo>
                      <a:pt x="507" y="1642"/>
                    </a:lnTo>
                    <a:lnTo>
                      <a:pt x="517" y="1623"/>
                    </a:lnTo>
                    <a:lnTo>
                      <a:pt x="526" y="1604"/>
                    </a:lnTo>
                    <a:lnTo>
                      <a:pt x="536" y="1585"/>
                    </a:lnTo>
                    <a:lnTo>
                      <a:pt x="545" y="1565"/>
                    </a:lnTo>
                    <a:lnTo>
                      <a:pt x="555" y="1546"/>
                    </a:lnTo>
                    <a:lnTo>
                      <a:pt x="565" y="1527"/>
                    </a:lnTo>
                    <a:lnTo>
                      <a:pt x="574" y="1508"/>
                    </a:lnTo>
                    <a:lnTo>
                      <a:pt x="584" y="1494"/>
                    </a:lnTo>
                    <a:lnTo>
                      <a:pt x="593" y="1475"/>
                    </a:lnTo>
                    <a:lnTo>
                      <a:pt x="603" y="1455"/>
                    </a:lnTo>
                    <a:lnTo>
                      <a:pt x="617" y="1436"/>
                    </a:lnTo>
                    <a:lnTo>
                      <a:pt x="627" y="1417"/>
                    </a:lnTo>
                    <a:lnTo>
                      <a:pt x="636" y="1398"/>
                    </a:lnTo>
                    <a:lnTo>
                      <a:pt x="646" y="1379"/>
                    </a:lnTo>
                    <a:lnTo>
                      <a:pt x="656" y="1360"/>
                    </a:lnTo>
                    <a:lnTo>
                      <a:pt x="665" y="1341"/>
                    </a:lnTo>
                    <a:lnTo>
                      <a:pt x="675" y="1326"/>
                    </a:lnTo>
                    <a:lnTo>
                      <a:pt x="689" y="1307"/>
                    </a:lnTo>
                    <a:lnTo>
                      <a:pt x="699" y="1288"/>
                    </a:lnTo>
                    <a:lnTo>
                      <a:pt x="713" y="1269"/>
                    </a:lnTo>
                    <a:lnTo>
                      <a:pt x="723" y="1250"/>
                    </a:lnTo>
                    <a:lnTo>
                      <a:pt x="727" y="1230"/>
                    </a:lnTo>
                    <a:lnTo>
                      <a:pt x="742" y="1211"/>
                    </a:lnTo>
                    <a:lnTo>
                      <a:pt x="751" y="1192"/>
                    </a:lnTo>
                    <a:lnTo>
                      <a:pt x="761" y="1173"/>
                    </a:lnTo>
                    <a:lnTo>
                      <a:pt x="770" y="1159"/>
                    </a:lnTo>
                    <a:lnTo>
                      <a:pt x="780" y="1139"/>
                    </a:lnTo>
                    <a:lnTo>
                      <a:pt x="790" y="1120"/>
                    </a:lnTo>
                    <a:lnTo>
                      <a:pt x="799" y="1101"/>
                    </a:lnTo>
                    <a:lnTo>
                      <a:pt x="809" y="1082"/>
                    </a:lnTo>
                    <a:lnTo>
                      <a:pt x="818" y="1063"/>
                    </a:lnTo>
                    <a:lnTo>
                      <a:pt x="828" y="1044"/>
                    </a:lnTo>
                    <a:lnTo>
                      <a:pt x="837" y="1025"/>
                    </a:lnTo>
                    <a:lnTo>
                      <a:pt x="847" y="1005"/>
                    </a:lnTo>
                    <a:lnTo>
                      <a:pt x="857" y="991"/>
                    </a:lnTo>
                    <a:lnTo>
                      <a:pt x="866" y="972"/>
                    </a:lnTo>
                    <a:lnTo>
                      <a:pt x="876" y="953"/>
                    </a:lnTo>
                    <a:lnTo>
                      <a:pt x="885" y="934"/>
                    </a:lnTo>
                    <a:lnTo>
                      <a:pt x="895" y="915"/>
                    </a:lnTo>
                    <a:lnTo>
                      <a:pt x="904" y="895"/>
                    </a:lnTo>
                    <a:lnTo>
                      <a:pt x="914" y="876"/>
                    </a:lnTo>
                    <a:lnTo>
                      <a:pt x="924" y="857"/>
                    </a:lnTo>
                    <a:lnTo>
                      <a:pt x="933" y="838"/>
                    </a:lnTo>
                    <a:lnTo>
                      <a:pt x="948" y="824"/>
                    </a:lnTo>
                    <a:lnTo>
                      <a:pt x="957" y="804"/>
                    </a:lnTo>
                    <a:lnTo>
                      <a:pt x="967" y="785"/>
                    </a:lnTo>
                    <a:lnTo>
                      <a:pt x="976" y="766"/>
                    </a:lnTo>
                    <a:lnTo>
                      <a:pt x="986" y="747"/>
                    </a:lnTo>
                    <a:lnTo>
                      <a:pt x="995" y="728"/>
                    </a:lnTo>
                    <a:lnTo>
                      <a:pt x="1005" y="709"/>
                    </a:lnTo>
                    <a:lnTo>
                      <a:pt x="1015" y="690"/>
                    </a:lnTo>
                    <a:lnTo>
                      <a:pt x="1024" y="670"/>
                    </a:lnTo>
                    <a:lnTo>
                      <a:pt x="1034" y="656"/>
                    </a:lnTo>
                    <a:lnTo>
                      <a:pt x="1048" y="637"/>
                    </a:lnTo>
                    <a:lnTo>
                      <a:pt x="1058" y="618"/>
                    </a:lnTo>
                    <a:lnTo>
                      <a:pt x="1072" y="599"/>
                    </a:lnTo>
                    <a:lnTo>
                      <a:pt x="1082" y="579"/>
                    </a:lnTo>
                    <a:lnTo>
                      <a:pt x="1091" y="560"/>
                    </a:lnTo>
                    <a:lnTo>
                      <a:pt x="1101" y="541"/>
                    </a:lnTo>
                    <a:lnTo>
                      <a:pt x="1110" y="522"/>
                    </a:lnTo>
                    <a:lnTo>
                      <a:pt x="1120" y="503"/>
                    </a:lnTo>
                    <a:lnTo>
                      <a:pt x="1129" y="489"/>
                    </a:lnTo>
                    <a:lnTo>
                      <a:pt x="1139" y="469"/>
                    </a:lnTo>
                    <a:lnTo>
                      <a:pt x="1153" y="450"/>
                    </a:lnTo>
                    <a:lnTo>
                      <a:pt x="1163" y="431"/>
                    </a:lnTo>
                    <a:lnTo>
                      <a:pt x="1172" y="412"/>
                    </a:lnTo>
                    <a:lnTo>
                      <a:pt x="1182" y="393"/>
                    </a:lnTo>
                    <a:lnTo>
                      <a:pt x="1192" y="374"/>
                    </a:lnTo>
                    <a:lnTo>
                      <a:pt x="1201" y="354"/>
                    </a:lnTo>
                    <a:lnTo>
                      <a:pt x="1211" y="335"/>
                    </a:lnTo>
                    <a:lnTo>
                      <a:pt x="1220" y="321"/>
                    </a:lnTo>
                    <a:lnTo>
                      <a:pt x="1230" y="302"/>
                    </a:lnTo>
                    <a:lnTo>
                      <a:pt x="1240" y="283"/>
                    </a:lnTo>
                    <a:lnTo>
                      <a:pt x="1249" y="264"/>
                    </a:lnTo>
                    <a:lnTo>
                      <a:pt x="1259" y="244"/>
                    </a:lnTo>
                    <a:lnTo>
                      <a:pt x="1268" y="225"/>
                    </a:lnTo>
                    <a:lnTo>
                      <a:pt x="1278" y="206"/>
                    </a:lnTo>
                    <a:lnTo>
                      <a:pt x="1287" y="187"/>
                    </a:lnTo>
                    <a:lnTo>
                      <a:pt x="1302" y="168"/>
                    </a:lnTo>
                    <a:lnTo>
                      <a:pt x="1311" y="153"/>
                    </a:lnTo>
                    <a:lnTo>
                      <a:pt x="1321" y="134"/>
                    </a:lnTo>
                    <a:lnTo>
                      <a:pt x="1330" y="115"/>
                    </a:lnTo>
                    <a:lnTo>
                      <a:pt x="1340" y="96"/>
                    </a:lnTo>
                    <a:lnTo>
                      <a:pt x="1350" y="77"/>
                    </a:lnTo>
                    <a:lnTo>
                      <a:pt x="1359" y="58"/>
                    </a:lnTo>
                    <a:lnTo>
                      <a:pt x="1369" y="39"/>
                    </a:lnTo>
                    <a:lnTo>
                      <a:pt x="1378" y="19"/>
                    </a:lnTo>
                    <a:lnTo>
                      <a:pt x="1388" y="0"/>
                    </a:lnTo>
                  </a:path>
                </a:pathLst>
              </a:custGeom>
              <a:noFill/>
              <a:ln w="7938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04" name="Line 188"/>
              <p:cNvSpPr>
                <a:spLocks noChangeShapeType="1"/>
              </p:cNvSpPr>
              <p:nvPr/>
            </p:nvSpPr>
            <p:spPr bwMode="auto">
              <a:xfrm>
                <a:off x="4251" y="3162"/>
                <a:ext cx="38" cy="1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05" name="Line 189"/>
              <p:cNvSpPr>
                <a:spLocks noChangeShapeType="1"/>
              </p:cNvSpPr>
              <p:nvPr/>
            </p:nvSpPr>
            <p:spPr bwMode="auto">
              <a:xfrm>
                <a:off x="4308" y="3162"/>
                <a:ext cx="39" cy="1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06" name="Line 190"/>
              <p:cNvSpPr>
                <a:spLocks noChangeShapeType="1"/>
              </p:cNvSpPr>
              <p:nvPr/>
            </p:nvSpPr>
            <p:spPr bwMode="auto">
              <a:xfrm>
                <a:off x="4366" y="3162"/>
                <a:ext cx="38" cy="1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07" name="Line 191"/>
              <p:cNvSpPr>
                <a:spLocks noChangeShapeType="1"/>
              </p:cNvSpPr>
              <p:nvPr/>
            </p:nvSpPr>
            <p:spPr bwMode="auto">
              <a:xfrm>
                <a:off x="4423" y="3162"/>
                <a:ext cx="39" cy="1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08" name="Line 192"/>
              <p:cNvSpPr>
                <a:spLocks noChangeShapeType="1"/>
              </p:cNvSpPr>
              <p:nvPr/>
            </p:nvSpPr>
            <p:spPr bwMode="auto">
              <a:xfrm>
                <a:off x="4481" y="3162"/>
                <a:ext cx="38" cy="1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09" name="Line 193"/>
              <p:cNvSpPr>
                <a:spLocks noChangeShapeType="1"/>
              </p:cNvSpPr>
              <p:nvPr/>
            </p:nvSpPr>
            <p:spPr bwMode="auto">
              <a:xfrm>
                <a:off x="4538" y="3162"/>
                <a:ext cx="38" cy="1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10" name="Line 194"/>
              <p:cNvSpPr>
                <a:spLocks noChangeShapeType="1"/>
              </p:cNvSpPr>
              <p:nvPr/>
            </p:nvSpPr>
            <p:spPr bwMode="auto">
              <a:xfrm>
                <a:off x="4596" y="3162"/>
                <a:ext cx="38" cy="1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11" name="Freeform 195"/>
              <p:cNvSpPr>
                <a:spLocks/>
              </p:cNvSpPr>
              <p:nvPr/>
            </p:nvSpPr>
            <p:spPr bwMode="auto">
              <a:xfrm>
                <a:off x="915" y="3391"/>
                <a:ext cx="14" cy="34"/>
              </a:xfrm>
              <a:custGeom>
                <a:avLst/>
                <a:gdLst/>
                <a:ahLst/>
                <a:cxnLst>
                  <a:cxn ang="0">
                    <a:pos x="0" y="34"/>
                  </a:cxn>
                  <a:cxn ang="0">
                    <a:pos x="9" y="15"/>
                  </a:cxn>
                  <a:cxn ang="0">
                    <a:pos x="14" y="0"/>
                  </a:cxn>
                </a:cxnLst>
                <a:rect l="0" t="0" r="r" b="b"/>
                <a:pathLst>
                  <a:path w="14" h="34">
                    <a:moveTo>
                      <a:pt x="0" y="34"/>
                    </a:moveTo>
                    <a:lnTo>
                      <a:pt x="9" y="15"/>
                    </a:lnTo>
                    <a:lnTo>
                      <a:pt x="14" y="0"/>
                    </a:lnTo>
                  </a:path>
                </a:pathLst>
              </a:custGeom>
              <a:noFill/>
              <a:ln w="7938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12" name="Line 196"/>
              <p:cNvSpPr>
                <a:spLocks noChangeShapeType="1"/>
              </p:cNvSpPr>
              <p:nvPr/>
            </p:nvSpPr>
            <p:spPr bwMode="auto">
              <a:xfrm flipV="1">
                <a:off x="939" y="3367"/>
                <a:ext cx="5" cy="5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13" name="Freeform 197"/>
              <p:cNvSpPr>
                <a:spLocks/>
              </p:cNvSpPr>
              <p:nvPr/>
            </p:nvSpPr>
            <p:spPr bwMode="auto">
              <a:xfrm>
                <a:off x="944" y="3339"/>
                <a:ext cx="14" cy="28"/>
              </a:xfrm>
              <a:custGeom>
                <a:avLst/>
                <a:gdLst/>
                <a:ahLst/>
                <a:cxnLst>
                  <a:cxn ang="0">
                    <a:pos x="0" y="28"/>
                  </a:cxn>
                  <a:cxn ang="0">
                    <a:pos x="9" y="9"/>
                  </a:cxn>
                  <a:cxn ang="0">
                    <a:pos x="14" y="0"/>
                  </a:cxn>
                </a:cxnLst>
                <a:rect l="0" t="0" r="r" b="b"/>
                <a:pathLst>
                  <a:path w="14" h="28">
                    <a:moveTo>
                      <a:pt x="0" y="28"/>
                    </a:moveTo>
                    <a:lnTo>
                      <a:pt x="9" y="9"/>
                    </a:lnTo>
                    <a:lnTo>
                      <a:pt x="14" y="0"/>
                    </a:lnTo>
                  </a:path>
                </a:pathLst>
              </a:custGeom>
              <a:noFill/>
              <a:ln w="7938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14" name="Line 198"/>
              <p:cNvSpPr>
                <a:spLocks noChangeShapeType="1"/>
              </p:cNvSpPr>
              <p:nvPr/>
            </p:nvSpPr>
            <p:spPr bwMode="auto">
              <a:xfrm flipV="1">
                <a:off x="967" y="3315"/>
                <a:ext cx="5" cy="9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15" name="Freeform 199"/>
              <p:cNvSpPr>
                <a:spLocks/>
              </p:cNvSpPr>
              <p:nvPr/>
            </p:nvSpPr>
            <p:spPr bwMode="auto">
              <a:xfrm>
                <a:off x="972" y="3291"/>
                <a:ext cx="10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10" y="5"/>
                  </a:cxn>
                  <a:cxn ang="0">
                    <a:pos x="10" y="0"/>
                  </a:cxn>
                </a:cxnLst>
                <a:rect l="0" t="0" r="r" b="b"/>
                <a:pathLst>
                  <a:path w="10" h="24">
                    <a:moveTo>
                      <a:pt x="0" y="24"/>
                    </a:moveTo>
                    <a:lnTo>
                      <a:pt x="10" y="5"/>
                    </a:lnTo>
                    <a:lnTo>
                      <a:pt x="10" y="0"/>
                    </a:lnTo>
                  </a:path>
                </a:pathLst>
              </a:custGeom>
              <a:noFill/>
              <a:ln w="7938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16" name="Line 200"/>
              <p:cNvSpPr>
                <a:spLocks noChangeShapeType="1"/>
              </p:cNvSpPr>
              <p:nvPr/>
            </p:nvSpPr>
            <p:spPr bwMode="auto">
              <a:xfrm flipV="1">
                <a:off x="991" y="3257"/>
                <a:ext cx="10" cy="15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17" name="Freeform 201"/>
              <p:cNvSpPr>
                <a:spLocks/>
              </p:cNvSpPr>
              <p:nvPr/>
            </p:nvSpPr>
            <p:spPr bwMode="auto">
              <a:xfrm>
                <a:off x="1001" y="3238"/>
                <a:ext cx="10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0" h="19">
                    <a:moveTo>
                      <a:pt x="0" y="19"/>
                    </a:moveTo>
                    <a:lnTo>
                      <a:pt x="10" y="0"/>
                    </a:lnTo>
                    <a:lnTo>
                      <a:pt x="10" y="0"/>
                    </a:lnTo>
                  </a:path>
                </a:pathLst>
              </a:custGeom>
              <a:noFill/>
              <a:ln w="7938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18" name="Line 202"/>
              <p:cNvSpPr>
                <a:spLocks noChangeShapeType="1"/>
              </p:cNvSpPr>
              <p:nvPr/>
            </p:nvSpPr>
            <p:spPr bwMode="auto">
              <a:xfrm>
                <a:off x="1020" y="3219"/>
                <a:ext cx="1" cy="1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19" name="Freeform 203"/>
              <p:cNvSpPr>
                <a:spLocks/>
              </p:cNvSpPr>
              <p:nvPr/>
            </p:nvSpPr>
            <p:spPr bwMode="auto">
              <a:xfrm>
                <a:off x="1020" y="3186"/>
                <a:ext cx="19" cy="33"/>
              </a:xfrm>
              <a:custGeom>
                <a:avLst/>
                <a:gdLst/>
                <a:ahLst/>
                <a:cxnLst>
                  <a:cxn ang="0">
                    <a:pos x="0" y="33"/>
                  </a:cxn>
                  <a:cxn ang="0">
                    <a:pos x="10" y="14"/>
                  </a:cxn>
                  <a:cxn ang="0">
                    <a:pos x="19" y="0"/>
                  </a:cxn>
                </a:cxnLst>
                <a:rect l="0" t="0" r="r" b="b"/>
                <a:pathLst>
                  <a:path w="19" h="33">
                    <a:moveTo>
                      <a:pt x="0" y="33"/>
                    </a:moveTo>
                    <a:lnTo>
                      <a:pt x="10" y="14"/>
                    </a:lnTo>
                    <a:lnTo>
                      <a:pt x="19" y="0"/>
                    </a:lnTo>
                  </a:path>
                </a:pathLst>
              </a:custGeom>
              <a:noFill/>
              <a:ln w="7938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20" name="Line 204"/>
              <p:cNvSpPr>
                <a:spLocks noChangeShapeType="1"/>
              </p:cNvSpPr>
              <p:nvPr/>
            </p:nvSpPr>
            <p:spPr bwMode="auto">
              <a:xfrm flipV="1">
                <a:off x="1044" y="3166"/>
                <a:ext cx="5" cy="5"/>
              </a:xfrm>
              <a:prstGeom prst="line">
                <a:avLst/>
              </a:prstGeom>
              <a:noFill/>
              <a:ln w="79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21" name="Text Box 205" descr="White marble"/>
              <p:cNvSpPr txBox="1">
                <a:spLocks noChangeArrowheads="1"/>
              </p:cNvSpPr>
              <p:nvPr/>
            </p:nvSpPr>
            <p:spPr bwMode="auto">
              <a:xfrm>
                <a:off x="946" y="540"/>
                <a:ext cx="3823" cy="253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 sz="2200" dirty="0" err="1">
                    <a:ea typeface="宋体" pitchFamily="2" charset="-122"/>
                  </a:rPr>
                  <a:t>GenMS</a:t>
                </a:r>
                <a:r>
                  <a:rPr lang="en-US" altLang="zh-CN" sz="2200" dirty="0">
                    <a:ea typeface="宋体" pitchFamily="2" charset="-122"/>
                  </a:rPr>
                  <a:t> – </a:t>
                </a:r>
                <a:r>
                  <a:rPr lang="en-US" altLang="zh-CN" sz="2200" dirty="0" err="1">
                    <a:ea typeface="宋体" pitchFamily="2" charset="-122"/>
                  </a:rPr>
                  <a:t>SPECjbb</a:t>
                </a:r>
                <a:r>
                  <a:rPr lang="en-US" altLang="zh-CN" sz="2200" dirty="0">
                    <a:ea typeface="宋体" pitchFamily="2" charset="-122"/>
                  </a:rPr>
                  <a:t> (Modified) w/ 160M memory</a:t>
                </a:r>
                <a:endParaRPr lang="en-US" sz="2200" dirty="0"/>
              </a:p>
            </p:txBody>
          </p:sp>
          <p:sp>
            <p:nvSpPr>
              <p:cNvPr id="931022" name="Text Box 206" descr="White marble"/>
              <p:cNvSpPr txBox="1">
                <a:spLocks noChangeArrowheads="1"/>
              </p:cNvSpPr>
              <p:nvPr/>
            </p:nvSpPr>
            <p:spPr bwMode="auto">
              <a:xfrm>
                <a:off x="2810" y="2917"/>
                <a:ext cx="1621" cy="21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 sz="1700" b="1" dirty="0">
                    <a:ea typeface="宋体" pitchFamily="2" charset="-122"/>
                  </a:rPr>
                  <a:t>stock w/o pressure</a:t>
                </a:r>
                <a:endParaRPr lang="en-US" sz="1700" b="1" dirty="0"/>
              </a:p>
            </p:txBody>
          </p:sp>
          <p:sp>
            <p:nvSpPr>
              <p:cNvPr id="931023" name="Text Box 207" descr="White marble"/>
              <p:cNvSpPr txBox="1">
                <a:spLocks noChangeArrowheads="1"/>
              </p:cNvSpPr>
              <p:nvPr/>
            </p:nvSpPr>
            <p:spPr bwMode="auto">
              <a:xfrm>
                <a:off x="2761" y="3038"/>
                <a:ext cx="1621" cy="212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 sz="1700" b="1" dirty="0">
                    <a:solidFill>
                      <a:schemeClr val="tx2"/>
                    </a:solidFill>
                    <a:ea typeface="宋体" pitchFamily="2" charset="-122"/>
                  </a:rPr>
                  <a:t>CRAMM w/ pressure</a:t>
                </a:r>
                <a:endParaRPr lang="en-US" sz="17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31025" name="Text Box 209" descr="White marble"/>
              <p:cNvSpPr txBox="1">
                <a:spLocks noChangeArrowheads="1"/>
              </p:cNvSpPr>
              <p:nvPr/>
            </p:nvSpPr>
            <p:spPr bwMode="auto">
              <a:xfrm rot="16200000">
                <a:off x="-1138" y="2012"/>
                <a:ext cx="3048" cy="250"/>
              </a:xfrm>
              <a:prstGeom prst="rect">
                <a:avLst/>
              </a:prstGeom>
              <a:noFill/>
              <a:ln w="9525" algn="ctr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>
                  <a:spcBef>
                    <a:spcPct val="50000"/>
                  </a:spcBef>
                </a:pPr>
                <a:r>
                  <a:rPr lang="en-US" altLang="zh-CN" sz="2200" dirty="0">
                    <a:ea typeface="宋体" pitchFamily="2" charset="-122"/>
                  </a:rPr>
                  <a:t># transactions finished (thousands)</a:t>
                </a:r>
                <a:endParaRPr lang="en-US" sz="2200" dirty="0"/>
              </a:p>
            </p:txBody>
          </p:sp>
        </p:grpSp>
        <p:sp>
          <p:nvSpPr>
            <p:cNvPr id="931027" name="Line 211"/>
            <p:cNvSpPr>
              <a:spLocks noChangeShapeType="1"/>
            </p:cNvSpPr>
            <p:nvPr/>
          </p:nvSpPr>
          <p:spPr bwMode="auto">
            <a:xfrm>
              <a:off x="4251" y="3296"/>
              <a:ext cx="19" cy="1"/>
            </a:xfrm>
            <a:prstGeom prst="line">
              <a:avLst/>
            </a:prstGeom>
            <a:noFill/>
            <a:ln w="8001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1028" name="Line 212"/>
            <p:cNvSpPr>
              <a:spLocks noChangeShapeType="1"/>
            </p:cNvSpPr>
            <p:nvPr/>
          </p:nvSpPr>
          <p:spPr bwMode="auto">
            <a:xfrm>
              <a:off x="4299" y="3296"/>
              <a:ext cx="19" cy="1"/>
            </a:xfrm>
            <a:prstGeom prst="line">
              <a:avLst/>
            </a:prstGeom>
            <a:noFill/>
            <a:ln w="8001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1029" name="Line 213"/>
            <p:cNvSpPr>
              <a:spLocks noChangeShapeType="1"/>
            </p:cNvSpPr>
            <p:nvPr/>
          </p:nvSpPr>
          <p:spPr bwMode="auto">
            <a:xfrm>
              <a:off x="4347" y="3296"/>
              <a:ext cx="19" cy="1"/>
            </a:xfrm>
            <a:prstGeom prst="line">
              <a:avLst/>
            </a:prstGeom>
            <a:noFill/>
            <a:ln w="8001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1030" name="Line 214"/>
            <p:cNvSpPr>
              <a:spLocks noChangeShapeType="1"/>
            </p:cNvSpPr>
            <p:nvPr/>
          </p:nvSpPr>
          <p:spPr bwMode="auto">
            <a:xfrm>
              <a:off x="4395" y="3296"/>
              <a:ext cx="19" cy="1"/>
            </a:xfrm>
            <a:prstGeom prst="line">
              <a:avLst/>
            </a:prstGeom>
            <a:noFill/>
            <a:ln w="8001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1031" name="Line 215"/>
            <p:cNvSpPr>
              <a:spLocks noChangeShapeType="1"/>
            </p:cNvSpPr>
            <p:nvPr/>
          </p:nvSpPr>
          <p:spPr bwMode="auto">
            <a:xfrm>
              <a:off x="4442" y="3296"/>
              <a:ext cx="20" cy="1"/>
            </a:xfrm>
            <a:prstGeom prst="line">
              <a:avLst/>
            </a:prstGeom>
            <a:noFill/>
            <a:ln w="8001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1032" name="Line 216"/>
            <p:cNvSpPr>
              <a:spLocks noChangeShapeType="1"/>
            </p:cNvSpPr>
            <p:nvPr/>
          </p:nvSpPr>
          <p:spPr bwMode="auto">
            <a:xfrm>
              <a:off x="4490" y="3296"/>
              <a:ext cx="19" cy="1"/>
            </a:xfrm>
            <a:prstGeom prst="line">
              <a:avLst/>
            </a:prstGeom>
            <a:noFill/>
            <a:ln w="8001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1033" name="Line 217"/>
            <p:cNvSpPr>
              <a:spLocks noChangeShapeType="1"/>
            </p:cNvSpPr>
            <p:nvPr/>
          </p:nvSpPr>
          <p:spPr bwMode="auto">
            <a:xfrm>
              <a:off x="4538" y="3296"/>
              <a:ext cx="19" cy="1"/>
            </a:xfrm>
            <a:prstGeom prst="line">
              <a:avLst/>
            </a:prstGeom>
            <a:noFill/>
            <a:ln w="8001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1034" name="Line 218"/>
            <p:cNvSpPr>
              <a:spLocks noChangeShapeType="1"/>
            </p:cNvSpPr>
            <p:nvPr/>
          </p:nvSpPr>
          <p:spPr bwMode="auto">
            <a:xfrm>
              <a:off x="4586" y="3296"/>
              <a:ext cx="19" cy="1"/>
            </a:xfrm>
            <a:prstGeom prst="line">
              <a:avLst/>
            </a:prstGeom>
            <a:noFill/>
            <a:ln w="8001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31035" name="Text Box 219" descr="White marble"/>
            <p:cNvSpPr txBox="1">
              <a:spLocks noChangeArrowheads="1"/>
            </p:cNvSpPr>
            <p:nvPr/>
          </p:nvSpPr>
          <p:spPr bwMode="auto">
            <a:xfrm>
              <a:off x="2931" y="3177"/>
              <a:ext cx="1427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1700" b="1" dirty="0">
                  <a:solidFill>
                    <a:schemeClr val="hlink"/>
                  </a:solidFill>
                  <a:ea typeface="宋体" pitchFamily="2" charset="-122"/>
                </a:rPr>
                <a:t>Stock w/ pressure</a:t>
              </a:r>
              <a:endParaRPr lang="en-US" sz="1700" b="1" dirty="0">
                <a:solidFill>
                  <a:schemeClr val="hlink"/>
                </a:solidFill>
              </a:endParaRPr>
            </a:p>
          </p:txBody>
        </p:sp>
        <p:grpSp>
          <p:nvGrpSpPr>
            <p:cNvPr id="4" name="Group 220"/>
            <p:cNvGrpSpPr>
              <a:grpSpLocks/>
            </p:cNvGrpSpPr>
            <p:nvPr/>
          </p:nvGrpSpPr>
          <p:grpSpPr bwMode="auto">
            <a:xfrm>
              <a:off x="915" y="826"/>
              <a:ext cx="3432" cy="2599"/>
              <a:chOff x="915" y="826"/>
              <a:chExt cx="3432" cy="2599"/>
            </a:xfrm>
          </p:grpSpPr>
          <p:sp>
            <p:nvSpPr>
              <p:cNvPr id="931037" name="Freeform 221"/>
              <p:cNvSpPr>
                <a:spLocks/>
              </p:cNvSpPr>
              <p:nvPr/>
            </p:nvSpPr>
            <p:spPr bwMode="auto">
              <a:xfrm>
                <a:off x="1049" y="3138"/>
                <a:ext cx="14" cy="28"/>
              </a:xfrm>
              <a:custGeom>
                <a:avLst/>
                <a:gdLst/>
                <a:ahLst/>
                <a:cxnLst>
                  <a:cxn ang="0">
                    <a:pos x="0" y="28"/>
                  </a:cxn>
                  <a:cxn ang="0">
                    <a:pos x="9" y="9"/>
                  </a:cxn>
                  <a:cxn ang="0">
                    <a:pos x="14" y="0"/>
                  </a:cxn>
                </a:cxnLst>
                <a:rect l="0" t="0" r="r" b="b"/>
                <a:pathLst>
                  <a:path w="14" h="28">
                    <a:moveTo>
                      <a:pt x="0" y="28"/>
                    </a:moveTo>
                    <a:lnTo>
                      <a:pt x="9" y="9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38" name="Line 222"/>
              <p:cNvSpPr>
                <a:spLocks noChangeShapeType="1"/>
              </p:cNvSpPr>
              <p:nvPr/>
            </p:nvSpPr>
            <p:spPr bwMode="auto">
              <a:xfrm flipV="1">
                <a:off x="1073" y="3109"/>
                <a:ext cx="5" cy="10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39" name="Freeform 223"/>
              <p:cNvSpPr>
                <a:spLocks/>
              </p:cNvSpPr>
              <p:nvPr/>
            </p:nvSpPr>
            <p:spPr bwMode="auto">
              <a:xfrm>
                <a:off x="1078" y="3085"/>
                <a:ext cx="14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9" y="5"/>
                  </a:cxn>
                  <a:cxn ang="0">
                    <a:pos x="14" y="0"/>
                  </a:cxn>
                </a:cxnLst>
                <a:rect l="0" t="0" r="r" b="b"/>
                <a:pathLst>
                  <a:path w="14" h="24">
                    <a:moveTo>
                      <a:pt x="0" y="24"/>
                    </a:moveTo>
                    <a:lnTo>
                      <a:pt x="9" y="5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40" name="Freeform 224"/>
              <p:cNvSpPr>
                <a:spLocks/>
              </p:cNvSpPr>
              <p:nvPr/>
            </p:nvSpPr>
            <p:spPr bwMode="auto">
              <a:xfrm>
                <a:off x="1097" y="3037"/>
                <a:ext cx="24" cy="34"/>
              </a:xfrm>
              <a:custGeom>
                <a:avLst/>
                <a:gdLst/>
                <a:ahLst/>
                <a:cxnLst>
                  <a:cxn ang="0">
                    <a:pos x="0" y="34"/>
                  </a:cxn>
                  <a:cxn ang="0">
                    <a:pos x="9" y="15"/>
                  </a:cxn>
                  <a:cxn ang="0">
                    <a:pos x="24" y="0"/>
                  </a:cxn>
                </a:cxnLst>
                <a:rect l="0" t="0" r="r" b="b"/>
                <a:pathLst>
                  <a:path w="24" h="34">
                    <a:moveTo>
                      <a:pt x="0" y="34"/>
                    </a:moveTo>
                    <a:lnTo>
                      <a:pt x="9" y="15"/>
                    </a:lnTo>
                    <a:lnTo>
                      <a:pt x="2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41" name="Line 225"/>
              <p:cNvSpPr>
                <a:spLocks noChangeShapeType="1"/>
              </p:cNvSpPr>
              <p:nvPr/>
            </p:nvSpPr>
            <p:spPr bwMode="auto">
              <a:xfrm flipV="1">
                <a:off x="1130" y="3013"/>
                <a:ext cx="1" cy="5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42" name="Freeform 226"/>
              <p:cNvSpPr>
                <a:spLocks/>
              </p:cNvSpPr>
              <p:nvPr/>
            </p:nvSpPr>
            <p:spPr bwMode="auto">
              <a:xfrm>
                <a:off x="1130" y="2989"/>
                <a:ext cx="19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15" y="10"/>
                  </a:cxn>
                  <a:cxn ang="0">
                    <a:pos x="19" y="0"/>
                  </a:cxn>
                </a:cxnLst>
                <a:rect l="0" t="0" r="r" b="b"/>
                <a:pathLst>
                  <a:path w="19" h="24">
                    <a:moveTo>
                      <a:pt x="0" y="24"/>
                    </a:moveTo>
                    <a:lnTo>
                      <a:pt x="15" y="10"/>
                    </a:lnTo>
                    <a:lnTo>
                      <a:pt x="19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43" name="Line 227"/>
              <p:cNvSpPr>
                <a:spLocks noChangeShapeType="1"/>
              </p:cNvSpPr>
              <p:nvPr/>
            </p:nvSpPr>
            <p:spPr bwMode="auto">
              <a:xfrm flipV="1">
                <a:off x="1159" y="2961"/>
                <a:ext cx="5" cy="9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44" name="Freeform 228"/>
              <p:cNvSpPr>
                <a:spLocks/>
              </p:cNvSpPr>
              <p:nvPr/>
            </p:nvSpPr>
            <p:spPr bwMode="auto">
              <a:xfrm>
                <a:off x="1164" y="2941"/>
                <a:ext cx="14" cy="20"/>
              </a:xfrm>
              <a:custGeom>
                <a:avLst/>
                <a:gdLst/>
                <a:ahLst/>
                <a:cxnLst>
                  <a:cxn ang="0">
                    <a:pos x="0" y="20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14" h="20">
                    <a:moveTo>
                      <a:pt x="0" y="20"/>
                    </a:moveTo>
                    <a:lnTo>
                      <a:pt x="14" y="0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45" name="Line 229"/>
              <p:cNvSpPr>
                <a:spLocks noChangeShapeType="1"/>
              </p:cNvSpPr>
              <p:nvPr/>
            </p:nvSpPr>
            <p:spPr bwMode="auto">
              <a:xfrm flipV="1">
                <a:off x="1188" y="2911"/>
                <a:ext cx="1" cy="11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46" name="Freeform 230"/>
              <p:cNvSpPr>
                <a:spLocks/>
              </p:cNvSpPr>
              <p:nvPr/>
            </p:nvSpPr>
            <p:spPr bwMode="auto">
              <a:xfrm>
                <a:off x="1188" y="2889"/>
                <a:ext cx="24" cy="33"/>
              </a:xfrm>
              <a:custGeom>
                <a:avLst/>
                <a:gdLst/>
                <a:ahLst/>
                <a:cxnLst>
                  <a:cxn ang="0">
                    <a:pos x="0" y="33"/>
                  </a:cxn>
                  <a:cxn ang="0">
                    <a:pos x="9" y="14"/>
                  </a:cxn>
                  <a:cxn ang="0">
                    <a:pos x="24" y="0"/>
                  </a:cxn>
                </a:cxnLst>
                <a:rect l="0" t="0" r="r" b="b"/>
                <a:pathLst>
                  <a:path w="24" h="33">
                    <a:moveTo>
                      <a:pt x="0" y="33"/>
                    </a:moveTo>
                    <a:lnTo>
                      <a:pt x="9" y="14"/>
                    </a:lnTo>
                    <a:lnTo>
                      <a:pt x="24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47" name="Line 231"/>
              <p:cNvSpPr>
                <a:spLocks noChangeShapeType="1"/>
              </p:cNvSpPr>
              <p:nvPr/>
            </p:nvSpPr>
            <p:spPr bwMode="auto">
              <a:xfrm flipV="1">
                <a:off x="1221" y="2865"/>
                <a:ext cx="1" cy="9"/>
              </a:xfrm>
              <a:prstGeom prst="line">
                <a:avLst/>
              </a:prstGeom>
              <a:noFill/>
              <a:ln w="7938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48" name="Freeform 232"/>
              <p:cNvSpPr>
                <a:spLocks/>
              </p:cNvSpPr>
              <p:nvPr/>
            </p:nvSpPr>
            <p:spPr bwMode="auto">
              <a:xfrm>
                <a:off x="1221" y="2841"/>
                <a:ext cx="15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10" y="5"/>
                  </a:cxn>
                  <a:cxn ang="0">
                    <a:pos x="15" y="0"/>
                  </a:cxn>
                </a:cxnLst>
                <a:rect l="0" t="0" r="r" b="b"/>
                <a:pathLst>
                  <a:path w="15" h="24">
                    <a:moveTo>
                      <a:pt x="0" y="24"/>
                    </a:moveTo>
                    <a:lnTo>
                      <a:pt x="10" y="5"/>
                    </a:lnTo>
                    <a:lnTo>
                      <a:pt x="15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49" name="Line 233"/>
              <p:cNvSpPr>
                <a:spLocks noChangeShapeType="1"/>
              </p:cNvSpPr>
              <p:nvPr/>
            </p:nvSpPr>
            <p:spPr bwMode="auto">
              <a:xfrm flipV="1">
                <a:off x="1245" y="2812"/>
                <a:ext cx="14" cy="10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50" name="Freeform 234"/>
              <p:cNvSpPr>
                <a:spLocks/>
              </p:cNvSpPr>
              <p:nvPr/>
            </p:nvSpPr>
            <p:spPr bwMode="auto">
              <a:xfrm>
                <a:off x="1259" y="2793"/>
                <a:ext cx="10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0" h="19">
                    <a:moveTo>
                      <a:pt x="0" y="19"/>
                    </a:moveTo>
                    <a:lnTo>
                      <a:pt x="10" y="0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51" name="Line 235"/>
              <p:cNvSpPr>
                <a:spLocks noChangeShapeType="1"/>
              </p:cNvSpPr>
              <p:nvPr/>
            </p:nvSpPr>
            <p:spPr bwMode="auto">
              <a:xfrm>
                <a:off x="1274" y="2774"/>
                <a:ext cx="5" cy="1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52" name="Freeform 236"/>
              <p:cNvSpPr>
                <a:spLocks/>
              </p:cNvSpPr>
              <p:nvPr/>
            </p:nvSpPr>
            <p:spPr bwMode="auto">
              <a:xfrm>
                <a:off x="1279" y="2740"/>
                <a:ext cx="14" cy="34"/>
              </a:xfrm>
              <a:custGeom>
                <a:avLst/>
                <a:gdLst/>
                <a:ahLst/>
                <a:cxnLst>
                  <a:cxn ang="0">
                    <a:pos x="0" y="34"/>
                  </a:cxn>
                  <a:cxn ang="0">
                    <a:pos x="9" y="15"/>
                  </a:cxn>
                  <a:cxn ang="0">
                    <a:pos x="14" y="0"/>
                  </a:cxn>
                </a:cxnLst>
                <a:rect l="0" t="0" r="r" b="b"/>
                <a:pathLst>
                  <a:path w="14" h="34">
                    <a:moveTo>
                      <a:pt x="0" y="34"/>
                    </a:moveTo>
                    <a:lnTo>
                      <a:pt x="9" y="15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53" name="Line 237"/>
              <p:cNvSpPr>
                <a:spLocks noChangeShapeType="1"/>
              </p:cNvSpPr>
              <p:nvPr/>
            </p:nvSpPr>
            <p:spPr bwMode="auto">
              <a:xfrm flipV="1">
                <a:off x="1303" y="2717"/>
                <a:ext cx="4" cy="4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54" name="Freeform 238"/>
              <p:cNvSpPr>
                <a:spLocks/>
              </p:cNvSpPr>
              <p:nvPr/>
            </p:nvSpPr>
            <p:spPr bwMode="auto">
              <a:xfrm>
                <a:off x="1307" y="2693"/>
                <a:ext cx="15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10" y="4"/>
                  </a:cxn>
                  <a:cxn ang="0">
                    <a:pos x="15" y="0"/>
                  </a:cxn>
                </a:cxnLst>
                <a:rect l="0" t="0" r="r" b="b"/>
                <a:pathLst>
                  <a:path w="15" h="24">
                    <a:moveTo>
                      <a:pt x="0" y="24"/>
                    </a:moveTo>
                    <a:lnTo>
                      <a:pt x="10" y="4"/>
                    </a:lnTo>
                    <a:lnTo>
                      <a:pt x="15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55" name="Line 239"/>
              <p:cNvSpPr>
                <a:spLocks noChangeShapeType="1"/>
              </p:cNvSpPr>
              <p:nvPr/>
            </p:nvSpPr>
            <p:spPr bwMode="auto">
              <a:xfrm flipV="1">
                <a:off x="1331" y="2664"/>
                <a:ext cx="10" cy="9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56" name="Freeform 240"/>
              <p:cNvSpPr>
                <a:spLocks/>
              </p:cNvSpPr>
              <p:nvPr/>
            </p:nvSpPr>
            <p:spPr bwMode="auto">
              <a:xfrm>
                <a:off x="1341" y="2640"/>
                <a:ext cx="9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9" y="5"/>
                  </a:cxn>
                  <a:cxn ang="0">
                    <a:pos x="9" y="0"/>
                  </a:cxn>
                </a:cxnLst>
                <a:rect l="0" t="0" r="r" b="b"/>
                <a:pathLst>
                  <a:path w="9" h="24">
                    <a:moveTo>
                      <a:pt x="0" y="24"/>
                    </a:moveTo>
                    <a:lnTo>
                      <a:pt x="9" y="5"/>
                    </a:lnTo>
                    <a:lnTo>
                      <a:pt x="9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57" name="Freeform 241"/>
              <p:cNvSpPr>
                <a:spLocks/>
              </p:cNvSpPr>
              <p:nvPr/>
            </p:nvSpPr>
            <p:spPr bwMode="auto">
              <a:xfrm>
                <a:off x="1360" y="2592"/>
                <a:ext cx="19" cy="34"/>
              </a:xfrm>
              <a:custGeom>
                <a:avLst/>
                <a:gdLst/>
                <a:ahLst/>
                <a:cxnLst>
                  <a:cxn ang="0">
                    <a:pos x="0" y="34"/>
                  </a:cxn>
                  <a:cxn ang="0">
                    <a:pos x="10" y="14"/>
                  </a:cxn>
                  <a:cxn ang="0">
                    <a:pos x="19" y="0"/>
                  </a:cxn>
                </a:cxnLst>
                <a:rect l="0" t="0" r="r" b="b"/>
                <a:pathLst>
                  <a:path w="19" h="34">
                    <a:moveTo>
                      <a:pt x="0" y="34"/>
                    </a:moveTo>
                    <a:lnTo>
                      <a:pt x="10" y="14"/>
                    </a:lnTo>
                    <a:lnTo>
                      <a:pt x="19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58" name="Line 242"/>
              <p:cNvSpPr>
                <a:spLocks noChangeShapeType="1"/>
              </p:cNvSpPr>
              <p:nvPr/>
            </p:nvSpPr>
            <p:spPr bwMode="auto">
              <a:xfrm flipV="1">
                <a:off x="1384" y="2568"/>
                <a:ext cx="5" cy="5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59" name="Freeform 243"/>
              <p:cNvSpPr>
                <a:spLocks/>
              </p:cNvSpPr>
              <p:nvPr/>
            </p:nvSpPr>
            <p:spPr bwMode="auto">
              <a:xfrm>
                <a:off x="1389" y="2539"/>
                <a:ext cx="14" cy="29"/>
              </a:xfrm>
              <a:custGeom>
                <a:avLst/>
                <a:gdLst/>
                <a:ahLst/>
                <a:cxnLst>
                  <a:cxn ang="0">
                    <a:pos x="0" y="29"/>
                  </a:cxn>
                  <a:cxn ang="0">
                    <a:pos x="9" y="10"/>
                  </a:cxn>
                  <a:cxn ang="0">
                    <a:pos x="14" y="0"/>
                  </a:cxn>
                </a:cxnLst>
                <a:rect l="0" t="0" r="r" b="b"/>
                <a:pathLst>
                  <a:path w="14" h="29">
                    <a:moveTo>
                      <a:pt x="0" y="29"/>
                    </a:moveTo>
                    <a:lnTo>
                      <a:pt x="9" y="10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60" name="Line 244"/>
              <p:cNvSpPr>
                <a:spLocks noChangeShapeType="1"/>
              </p:cNvSpPr>
              <p:nvPr/>
            </p:nvSpPr>
            <p:spPr bwMode="auto">
              <a:xfrm flipV="1">
                <a:off x="1413" y="2511"/>
                <a:ext cx="4" cy="9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61" name="Freeform 245"/>
              <p:cNvSpPr>
                <a:spLocks/>
              </p:cNvSpPr>
              <p:nvPr/>
            </p:nvSpPr>
            <p:spPr bwMode="auto">
              <a:xfrm>
                <a:off x="1417" y="2487"/>
                <a:ext cx="15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10" y="5"/>
                  </a:cxn>
                  <a:cxn ang="0">
                    <a:pos x="15" y="0"/>
                  </a:cxn>
                </a:cxnLst>
                <a:rect l="0" t="0" r="r" b="b"/>
                <a:pathLst>
                  <a:path w="15" h="24">
                    <a:moveTo>
                      <a:pt x="0" y="24"/>
                    </a:moveTo>
                    <a:lnTo>
                      <a:pt x="10" y="5"/>
                    </a:lnTo>
                    <a:lnTo>
                      <a:pt x="15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62" name="Line 246"/>
              <p:cNvSpPr>
                <a:spLocks noChangeShapeType="1"/>
              </p:cNvSpPr>
              <p:nvPr/>
            </p:nvSpPr>
            <p:spPr bwMode="auto">
              <a:xfrm flipV="1">
                <a:off x="1437" y="2458"/>
                <a:ext cx="9" cy="14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63" name="Freeform 247"/>
              <p:cNvSpPr>
                <a:spLocks/>
              </p:cNvSpPr>
              <p:nvPr/>
            </p:nvSpPr>
            <p:spPr bwMode="auto">
              <a:xfrm>
                <a:off x="1446" y="2439"/>
                <a:ext cx="10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0" h="19">
                    <a:moveTo>
                      <a:pt x="0" y="19"/>
                    </a:moveTo>
                    <a:lnTo>
                      <a:pt x="10" y="0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64" name="Line 248"/>
              <p:cNvSpPr>
                <a:spLocks noChangeShapeType="1"/>
              </p:cNvSpPr>
              <p:nvPr/>
            </p:nvSpPr>
            <p:spPr bwMode="auto">
              <a:xfrm>
                <a:off x="1465" y="2420"/>
                <a:ext cx="1" cy="1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65" name="Freeform 249"/>
              <p:cNvSpPr>
                <a:spLocks/>
              </p:cNvSpPr>
              <p:nvPr/>
            </p:nvSpPr>
            <p:spPr bwMode="auto">
              <a:xfrm>
                <a:off x="1465" y="2386"/>
                <a:ext cx="24" cy="34"/>
              </a:xfrm>
              <a:custGeom>
                <a:avLst/>
                <a:gdLst/>
                <a:ahLst/>
                <a:cxnLst>
                  <a:cxn ang="0">
                    <a:pos x="0" y="34"/>
                  </a:cxn>
                  <a:cxn ang="0">
                    <a:pos x="15" y="15"/>
                  </a:cxn>
                  <a:cxn ang="0">
                    <a:pos x="24" y="0"/>
                  </a:cxn>
                </a:cxnLst>
                <a:rect l="0" t="0" r="r" b="b"/>
                <a:pathLst>
                  <a:path w="24" h="34">
                    <a:moveTo>
                      <a:pt x="0" y="34"/>
                    </a:moveTo>
                    <a:lnTo>
                      <a:pt x="15" y="15"/>
                    </a:lnTo>
                    <a:lnTo>
                      <a:pt x="2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66" name="Line 250"/>
              <p:cNvSpPr>
                <a:spLocks noChangeShapeType="1"/>
              </p:cNvSpPr>
              <p:nvPr/>
            </p:nvSpPr>
            <p:spPr bwMode="auto">
              <a:xfrm flipV="1">
                <a:off x="1494" y="2362"/>
                <a:ext cx="5" cy="10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67" name="Freeform 251"/>
              <p:cNvSpPr>
                <a:spLocks/>
              </p:cNvSpPr>
              <p:nvPr/>
            </p:nvSpPr>
            <p:spPr bwMode="auto">
              <a:xfrm>
                <a:off x="1499" y="2338"/>
                <a:ext cx="14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9" y="5"/>
                  </a:cxn>
                  <a:cxn ang="0">
                    <a:pos x="14" y="0"/>
                  </a:cxn>
                </a:cxnLst>
                <a:rect l="0" t="0" r="r" b="b"/>
                <a:pathLst>
                  <a:path w="14" h="24">
                    <a:moveTo>
                      <a:pt x="0" y="24"/>
                    </a:moveTo>
                    <a:lnTo>
                      <a:pt x="9" y="5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68" name="Line 252"/>
              <p:cNvSpPr>
                <a:spLocks noChangeShapeType="1"/>
              </p:cNvSpPr>
              <p:nvPr/>
            </p:nvSpPr>
            <p:spPr bwMode="auto">
              <a:xfrm flipV="1">
                <a:off x="1523" y="2310"/>
                <a:ext cx="1" cy="9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69" name="Freeform 253"/>
              <p:cNvSpPr>
                <a:spLocks/>
              </p:cNvSpPr>
              <p:nvPr/>
            </p:nvSpPr>
            <p:spPr bwMode="auto">
              <a:xfrm>
                <a:off x="1523" y="2286"/>
                <a:ext cx="14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9" y="5"/>
                  </a:cxn>
                  <a:cxn ang="0">
                    <a:pos x="14" y="0"/>
                  </a:cxn>
                </a:cxnLst>
                <a:rect l="0" t="0" r="r" b="b"/>
                <a:pathLst>
                  <a:path w="14" h="24">
                    <a:moveTo>
                      <a:pt x="0" y="24"/>
                    </a:moveTo>
                    <a:lnTo>
                      <a:pt x="9" y="5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70" name="Freeform 254"/>
              <p:cNvSpPr>
                <a:spLocks/>
              </p:cNvSpPr>
              <p:nvPr/>
            </p:nvSpPr>
            <p:spPr bwMode="auto">
              <a:xfrm>
                <a:off x="1547" y="2233"/>
                <a:ext cx="14" cy="34"/>
              </a:xfrm>
              <a:custGeom>
                <a:avLst/>
                <a:gdLst/>
                <a:ahLst/>
                <a:cxnLst>
                  <a:cxn ang="0">
                    <a:pos x="0" y="34"/>
                  </a:cxn>
                  <a:cxn ang="0">
                    <a:pos x="4" y="19"/>
                  </a:cxn>
                  <a:cxn ang="0">
                    <a:pos x="14" y="0"/>
                  </a:cxn>
                </a:cxnLst>
                <a:rect l="0" t="0" r="r" b="b"/>
                <a:pathLst>
                  <a:path w="14" h="34">
                    <a:moveTo>
                      <a:pt x="0" y="34"/>
                    </a:moveTo>
                    <a:lnTo>
                      <a:pt x="4" y="19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71" name="Line 255"/>
              <p:cNvSpPr>
                <a:spLocks noChangeShapeType="1"/>
              </p:cNvSpPr>
              <p:nvPr/>
            </p:nvSpPr>
            <p:spPr bwMode="auto">
              <a:xfrm flipV="1">
                <a:off x="1571" y="2214"/>
                <a:ext cx="1" cy="5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72" name="Freeform 256"/>
              <p:cNvSpPr>
                <a:spLocks/>
              </p:cNvSpPr>
              <p:nvPr/>
            </p:nvSpPr>
            <p:spPr bwMode="auto">
              <a:xfrm>
                <a:off x="1571" y="2185"/>
                <a:ext cx="19" cy="29"/>
              </a:xfrm>
              <a:custGeom>
                <a:avLst/>
                <a:gdLst/>
                <a:ahLst/>
                <a:cxnLst>
                  <a:cxn ang="0">
                    <a:pos x="0" y="29"/>
                  </a:cxn>
                  <a:cxn ang="0">
                    <a:pos x="9" y="10"/>
                  </a:cxn>
                  <a:cxn ang="0">
                    <a:pos x="19" y="0"/>
                  </a:cxn>
                </a:cxnLst>
                <a:rect l="0" t="0" r="r" b="b"/>
                <a:pathLst>
                  <a:path w="19" h="29">
                    <a:moveTo>
                      <a:pt x="0" y="29"/>
                    </a:moveTo>
                    <a:lnTo>
                      <a:pt x="9" y="10"/>
                    </a:lnTo>
                    <a:lnTo>
                      <a:pt x="19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73" name="Line 257"/>
              <p:cNvSpPr>
                <a:spLocks noChangeShapeType="1"/>
              </p:cNvSpPr>
              <p:nvPr/>
            </p:nvSpPr>
            <p:spPr bwMode="auto">
              <a:xfrm flipV="1">
                <a:off x="1599" y="2157"/>
                <a:ext cx="5" cy="9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74" name="Freeform 258"/>
              <p:cNvSpPr>
                <a:spLocks/>
              </p:cNvSpPr>
              <p:nvPr/>
            </p:nvSpPr>
            <p:spPr bwMode="auto">
              <a:xfrm>
                <a:off x="1604" y="2133"/>
                <a:ext cx="10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10" y="9"/>
                  </a:cxn>
                  <a:cxn ang="0">
                    <a:pos x="10" y="0"/>
                  </a:cxn>
                </a:cxnLst>
                <a:rect l="0" t="0" r="r" b="b"/>
                <a:pathLst>
                  <a:path w="10" h="24">
                    <a:moveTo>
                      <a:pt x="0" y="24"/>
                    </a:moveTo>
                    <a:lnTo>
                      <a:pt x="10" y="9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75" name="Line 259"/>
              <p:cNvSpPr>
                <a:spLocks noChangeShapeType="1"/>
              </p:cNvSpPr>
              <p:nvPr/>
            </p:nvSpPr>
            <p:spPr bwMode="auto">
              <a:xfrm flipV="1">
                <a:off x="1623" y="2104"/>
                <a:ext cx="10" cy="9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76" name="Freeform 260"/>
              <p:cNvSpPr>
                <a:spLocks/>
              </p:cNvSpPr>
              <p:nvPr/>
            </p:nvSpPr>
            <p:spPr bwMode="auto">
              <a:xfrm>
                <a:off x="1633" y="2085"/>
                <a:ext cx="14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14" h="19">
                    <a:moveTo>
                      <a:pt x="0" y="19"/>
                    </a:moveTo>
                    <a:lnTo>
                      <a:pt x="14" y="0"/>
                    </a:lnTo>
                    <a:lnTo>
                      <a:pt x="14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77" name="Line 261"/>
              <p:cNvSpPr>
                <a:spLocks noChangeShapeType="1"/>
              </p:cNvSpPr>
              <p:nvPr/>
            </p:nvSpPr>
            <p:spPr bwMode="auto">
              <a:xfrm>
                <a:off x="1657" y="2066"/>
                <a:ext cx="1" cy="1"/>
              </a:xfrm>
              <a:prstGeom prst="line">
                <a:avLst/>
              </a:prstGeom>
              <a:noFill/>
              <a:ln w="7938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78" name="Freeform 262"/>
              <p:cNvSpPr>
                <a:spLocks/>
              </p:cNvSpPr>
              <p:nvPr/>
            </p:nvSpPr>
            <p:spPr bwMode="auto">
              <a:xfrm>
                <a:off x="1657" y="2032"/>
                <a:ext cx="14" cy="34"/>
              </a:xfrm>
              <a:custGeom>
                <a:avLst/>
                <a:gdLst/>
                <a:ahLst/>
                <a:cxnLst>
                  <a:cxn ang="0">
                    <a:pos x="0" y="34"/>
                  </a:cxn>
                  <a:cxn ang="0">
                    <a:pos x="9" y="14"/>
                  </a:cxn>
                  <a:cxn ang="0">
                    <a:pos x="14" y="0"/>
                  </a:cxn>
                </a:cxnLst>
                <a:rect l="0" t="0" r="r" b="b"/>
                <a:pathLst>
                  <a:path w="14" h="34">
                    <a:moveTo>
                      <a:pt x="0" y="34"/>
                    </a:moveTo>
                    <a:lnTo>
                      <a:pt x="9" y="14"/>
                    </a:lnTo>
                    <a:lnTo>
                      <a:pt x="14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79" name="Line 263"/>
              <p:cNvSpPr>
                <a:spLocks noChangeShapeType="1"/>
              </p:cNvSpPr>
              <p:nvPr/>
            </p:nvSpPr>
            <p:spPr bwMode="auto">
              <a:xfrm flipV="1">
                <a:off x="1681" y="2008"/>
                <a:ext cx="4" cy="10"/>
              </a:xfrm>
              <a:prstGeom prst="line">
                <a:avLst/>
              </a:prstGeom>
              <a:noFill/>
              <a:ln w="7938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80" name="Freeform 264"/>
              <p:cNvSpPr>
                <a:spLocks/>
              </p:cNvSpPr>
              <p:nvPr/>
            </p:nvSpPr>
            <p:spPr bwMode="auto">
              <a:xfrm>
                <a:off x="1685" y="1979"/>
                <a:ext cx="15" cy="29"/>
              </a:xfrm>
              <a:custGeom>
                <a:avLst/>
                <a:gdLst/>
                <a:ahLst/>
                <a:cxnLst>
                  <a:cxn ang="0">
                    <a:pos x="0" y="29"/>
                  </a:cxn>
                  <a:cxn ang="0">
                    <a:pos x="10" y="10"/>
                  </a:cxn>
                  <a:cxn ang="0">
                    <a:pos x="15" y="0"/>
                  </a:cxn>
                </a:cxnLst>
                <a:rect l="0" t="0" r="r" b="b"/>
                <a:pathLst>
                  <a:path w="15" h="29">
                    <a:moveTo>
                      <a:pt x="0" y="29"/>
                    </a:moveTo>
                    <a:lnTo>
                      <a:pt x="10" y="10"/>
                    </a:lnTo>
                    <a:lnTo>
                      <a:pt x="15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81" name="Line 265"/>
              <p:cNvSpPr>
                <a:spLocks noChangeShapeType="1"/>
              </p:cNvSpPr>
              <p:nvPr/>
            </p:nvSpPr>
            <p:spPr bwMode="auto">
              <a:xfrm flipV="1">
                <a:off x="1709" y="1955"/>
                <a:ext cx="5" cy="10"/>
              </a:xfrm>
              <a:prstGeom prst="line">
                <a:avLst/>
              </a:prstGeom>
              <a:noFill/>
              <a:ln w="7938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82" name="Freeform 266"/>
              <p:cNvSpPr>
                <a:spLocks/>
              </p:cNvSpPr>
              <p:nvPr/>
            </p:nvSpPr>
            <p:spPr bwMode="auto">
              <a:xfrm>
                <a:off x="1714" y="1932"/>
                <a:ext cx="10" cy="23"/>
              </a:xfrm>
              <a:custGeom>
                <a:avLst/>
                <a:gdLst/>
                <a:ahLst/>
                <a:cxnLst>
                  <a:cxn ang="0">
                    <a:pos x="0" y="23"/>
                  </a:cxn>
                  <a:cxn ang="0">
                    <a:pos x="10" y="4"/>
                  </a:cxn>
                  <a:cxn ang="0">
                    <a:pos x="10" y="0"/>
                  </a:cxn>
                </a:cxnLst>
                <a:rect l="0" t="0" r="r" b="b"/>
                <a:pathLst>
                  <a:path w="10" h="23">
                    <a:moveTo>
                      <a:pt x="0" y="23"/>
                    </a:moveTo>
                    <a:lnTo>
                      <a:pt x="10" y="4"/>
                    </a:lnTo>
                    <a:lnTo>
                      <a:pt x="10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83" name="Freeform 267"/>
              <p:cNvSpPr>
                <a:spLocks/>
              </p:cNvSpPr>
              <p:nvPr/>
            </p:nvSpPr>
            <p:spPr bwMode="auto">
              <a:xfrm>
                <a:off x="1738" y="1884"/>
                <a:ext cx="19" cy="33"/>
              </a:xfrm>
              <a:custGeom>
                <a:avLst/>
                <a:gdLst/>
                <a:ahLst/>
                <a:cxnLst>
                  <a:cxn ang="0">
                    <a:pos x="0" y="33"/>
                  </a:cxn>
                  <a:cxn ang="0">
                    <a:pos x="10" y="14"/>
                  </a:cxn>
                  <a:cxn ang="0">
                    <a:pos x="19" y="0"/>
                  </a:cxn>
                </a:cxnLst>
                <a:rect l="0" t="0" r="r" b="b"/>
                <a:pathLst>
                  <a:path w="19" h="33">
                    <a:moveTo>
                      <a:pt x="0" y="33"/>
                    </a:moveTo>
                    <a:lnTo>
                      <a:pt x="10" y="14"/>
                    </a:lnTo>
                    <a:lnTo>
                      <a:pt x="19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84" name="Line 268"/>
              <p:cNvSpPr>
                <a:spLocks noChangeShapeType="1"/>
              </p:cNvSpPr>
              <p:nvPr/>
            </p:nvSpPr>
            <p:spPr bwMode="auto">
              <a:xfrm flipV="1">
                <a:off x="1767" y="1860"/>
                <a:ext cx="1" cy="5"/>
              </a:xfrm>
              <a:prstGeom prst="line">
                <a:avLst/>
              </a:prstGeom>
              <a:noFill/>
              <a:ln w="7938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85" name="Freeform 269"/>
              <p:cNvSpPr>
                <a:spLocks/>
              </p:cNvSpPr>
              <p:nvPr/>
            </p:nvSpPr>
            <p:spPr bwMode="auto">
              <a:xfrm>
                <a:off x="1767" y="1831"/>
                <a:ext cx="14" cy="29"/>
              </a:xfrm>
              <a:custGeom>
                <a:avLst/>
                <a:gdLst/>
                <a:ahLst/>
                <a:cxnLst>
                  <a:cxn ang="0">
                    <a:pos x="0" y="29"/>
                  </a:cxn>
                  <a:cxn ang="0">
                    <a:pos x="9" y="10"/>
                  </a:cxn>
                  <a:cxn ang="0">
                    <a:pos x="14" y="0"/>
                  </a:cxn>
                </a:cxnLst>
                <a:rect l="0" t="0" r="r" b="b"/>
                <a:pathLst>
                  <a:path w="14" h="29">
                    <a:moveTo>
                      <a:pt x="0" y="29"/>
                    </a:moveTo>
                    <a:lnTo>
                      <a:pt x="9" y="10"/>
                    </a:lnTo>
                    <a:lnTo>
                      <a:pt x="14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86" name="Line 270"/>
              <p:cNvSpPr>
                <a:spLocks noChangeShapeType="1"/>
              </p:cNvSpPr>
              <p:nvPr/>
            </p:nvSpPr>
            <p:spPr bwMode="auto">
              <a:xfrm flipV="1">
                <a:off x="1791" y="1807"/>
                <a:ext cx="5" cy="5"/>
              </a:xfrm>
              <a:prstGeom prst="line">
                <a:avLst/>
              </a:prstGeom>
              <a:noFill/>
              <a:ln w="7938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87" name="Freeform 271"/>
              <p:cNvSpPr>
                <a:spLocks/>
              </p:cNvSpPr>
              <p:nvPr/>
            </p:nvSpPr>
            <p:spPr bwMode="auto">
              <a:xfrm>
                <a:off x="1796" y="1783"/>
                <a:ext cx="14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14" y="5"/>
                  </a:cxn>
                  <a:cxn ang="0">
                    <a:pos x="14" y="0"/>
                  </a:cxn>
                </a:cxnLst>
                <a:rect l="0" t="0" r="r" b="b"/>
                <a:pathLst>
                  <a:path w="14" h="24">
                    <a:moveTo>
                      <a:pt x="0" y="24"/>
                    </a:moveTo>
                    <a:lnTo>
                      <a:pt x="14" y="5"/>
                    </a:lnTo>
                    <a:lnTo>
                      <a:pt x="14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88" name="Freeform 272"/>
              <p:cNvSpPr>
                <a:spLocks/>
              </p:cNvSpPr>
              <p:nvPr/>
            </p:nvSpPr>
            <p:spPr bwMode="auto">
              <a:xfrm>
                <a:off x="1819" y="1731"/>
                <a:ext cx="20" cy="33"/>
              </a:xfrm>
              <a:custGeom>
                <a:avLst/>
                <a:gdLst/>
                <a:ahLst/>
                <a:cxnLst>
                  <a:cxn ang="0">
                    <a:pos x="0" y="33"/>
                  </a:cxn>
                  <a:cxn ang="0">
                    <a:pos x="10" y="19"/>
                  </a:cxn>
                  <a:cxn ang="0">
                    <a:pos x="20" y="0"/>
                  </a:cxn>
                </a:cxnLst>
                <a:rect l="0" t="0" r="r" b="b"/>
                <a:pathLst>
                  <a:path w="20" h="33">
                    <a:moveTo>
                      <a:pt x="0" y="33"/>
                    </a:moveTo>
                    <a:lnTo>
                      <a:pt x="10" y="19"/>
                    </a:lnTo>
                    <a:lnTo>
                      <a:pt x="20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89" name="Line 273"/>
              <p:cNvSpPr>
                <a:spLocks noChangeShapeType="1"/>
              </p:cNvSpPr>
              <p:nvPr/>
            </p:nvSpPr>
            <p:spPr bwMode="auto">
              <a:xfrm flipV="1">
                <a:off x="1848" y="1711"/>
                <a:ext cx="1" cy="5"/>
              </a:xfrm>
              <a:prstGeom prst="line">
                <a:avLst/>
              </a:prstGeom>
              <a:noFill/>
              <a:ln w="7938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90" name="Freeform 274"/>
              <p:cNvSpPr>
                <a:spLocks/>
              </p:cNvSpPr>
              <p:nvPr/>
            </p:nvSpPr>
            <p:spPr bwMode="auto">
              <a:xfrm>
                <a:off x="1848" y="1683"/>
                <a:ext cx="19" cy="28"/>
              </a:xfrm>
              <a:custGeom>
                <a:avLst/>
                <a:gdLst/>
                <a:ahLst/>
                <a:cxnLst>
                  <a:cxn ang="0">
                    <a:pos x="0" y="28"/>
                  </a:cxn>
                  <a:cxn ang="0">
                    <a:pos x="10" y="9"/>
                  </a:cxn>
                  <a:cxn ang="0">
                    <a:pos x="19" y="0"/>
                  </a:cxn>
                </a:cxnLst>
                <a:rect l="0" t="0" r="r" b="b"/>
                <a:pathLst>
                  <a:path w="19" h="28">
                    <a:moveTo>
                      <a:pt x="0" y="28"/>
                    </a:moveTo>
                    <a:lnTo>
                      <a:pt x="10" y="9"/>
                    </a:lnTo>
                    <a:lnTo>
                      <a:pt x="19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91" name="Line 275"/>
              <p:cNvSpPr>
                <a:spLocks noChangeShapeType="1"/>
              </p:cNvSpPr>
              <p:nvPr/>
            </p:nvSpPr>
            <p:spPr bwMode="auto">
              <a:xfrm flipV="1">
                <a:off x="1877" y="1654"/>
                <a:ext cx="5" cy="9"/>
              </a:xfrm>
              <a:prstGeom prst="line">
                <a:avLst/>
              </a:prstGeom>
              <a:noFill/>
              <a:ln w="7938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92" name="Freeform 276"/>
              <p:cNvSpPr>
                <a:spLocks/>
              </p:cNvSpPr>
              <p:nvPr/>
            </p:nvSpPr>
            <p:spPr bwMode="auto">
              <a:xfrm>
                <a:off x="1882" y="1630"/>
                <a:ext cx="14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9" y="10"/>
                  </a:cxn>
                  <a:cxn ang="0">
                    <a:pos x="14" y="0"/>
                  </a:cxn>
                </a:cxnLst>
                <a:rect l="0" t="0" r="r" b="b"/>
                <a:pathLst>
                  <a:path w="14" h="24">
                    <a:moveTo>
                      <a:pt x="0" y="24"/>
                    </a:moveTo>
                    <a:lnTo>
                      <a:pt x="9" y="10"/>
                    </a:lnTo>
                    <a:lnTo>
                      <a:pt x="14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93" name="Line 277"/>
              <p:cNvSpPr>
                <a:spLocks noChangeShapeType="1"/>
              </p:cNvSpPr>
              <p:nvPr/>
            </p:nvSpPr>
            <p:spPr bwMode="auto">
              <a:xfrm flipV="1">
                <a:off x="1906" y="1601"/>
                <a:ext cx="4" cy="15"/>
              </a:xfrm>
              <a:prstGeom prst="line">
                <a:avLst/>
              </a:prstGeom>
              <a:noFill/>
              <a:ln w="7938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94" name="Freeform 278"/>
              <p:cNvSpPr>
                <a:spLocks/>
              </p:cNvSpPr>
              <p:nvPr/>
            </p:nvSpPr>
            <p:spPr bwMode="auto">
              <a:xfrm>
                <a:off x="1910" y="1582"/>
                <a:ext cx="10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0" h="19">
                    <a:moveTo>
                      <a:pt x="0" y="19"/>
                    </a:moveTo>
                    <a:lnTo>
                      <a:pt x="10" y="0"/>
                    </a:lnTo>
                    <a:lnTo>
                      <a:pt x="10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95" name="Line 279"/>
              <p:cNvSpPr>
                <a:spLocks noChangeShapeType="1"/>
              </p:cNvSpPr>
              <p:nvPr/>
            </p:nvSpPr>
            <p:spPr bwMode="auto">
              <a:xfrm>
                <a:off x="1930" y="1563"/>
                <a:ext cx="1" cy="1"/>
              </a:xfrm>
              <a:prstGeom prst="line">
                <a:avLst/>
              </a:prstGeom>
              <a:noFill/>
              <a:ln w="7938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96" name="Freeform 280"/>
              <p:cNvSpPr>
                <a:spLocks/>
              </p:cNvSpPr>
              <p:nvPr/>
            </p:nvSpPr>
            <p:spPr bwMode="auto">
              <a:xfrm>
                <a:off x="1930" y="1529"/>
                <a:ext cx="19" cy="34"/>
              </a:xfrm>
              <a:custGeom>
                <a:avLst/>
                <a:gdLst/>
                <a:ahLst/>
                <a:cxnLst>
                  <a:cxn ang="0">
                    <a:pos x="0" y="34"/>
                  </a:cxn>
                  <a:cxn ang="0">
                    <a:pos x="9" y="15"/>
                  </a:cxn>
                  <a:cxn ang="0">
                    <a:pos x="19" y="0"/>
                  </a:cxn>
                </a:cxnLst>
                <a:rect l="0" t="0" r="r" b="b"/>
                <a:pathLst>
                  <a:path w="19" h="34">
                    <a:moveTo>
                      <a:pt x="0" y="34"/>
                    </a:moveTo>
                    <a:lnTo>
                      <a:pt x="9" y="15"/>
                    </a:lnTo>
                    <a:lnTo>
                      <a:pt x="19" y="0"/>
                    </a:lnTo>
                  </a:path>
                </a:pathLst>
              </a:custGeom>
              <a:noFill/>
              <a:ln w="7938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97" name="Line 281"/>
              <p:cNvSpPr>
                <a:spLocks noChangeShapeType="1"/>
              </p:cNvSpPr>
              <p:nvPr/>
            </p:nvSpPr>
            <p:spPr bwMode="auto">
              <a:xfrm flipV="1">
                <a:off x="1958" y="1506"/>
                <a:ext cx="5" cy="9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98" name="Freeform 282"/>
              <p:cNvSpPr>
                <a:spLocks/>
              </p:cNvSpPr>
              <p:nvPr/>
            </p:nvSpPr>
            <p:spPr bwMode="auto">
              <a:xfrm>
                <a:off x="1963" y="1482"/>
                <a:ext cx="14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10" y="4"/>
                  </a:cxn>
                  <a:cxn ang="0">
                    <a:pos x="14" y="0"/>
                  </a:cxn>
                </a:cxnLst>
                <a:rect l="0" t="0" r="r" b="b"/>
                <a:pathLst>
                  <a:path w="14" h="24">
                    <a:moveTo>
                      <a:pt x="0" y="24"/>
                    </a:moveTo>
                    <a:lnTo>
                      <a:pt x="10" y="4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099" name="Line 283"/>
              <p:cNvSpPr>
                <a:spLocks noChangeShapeType="1"/>
              </p:cNvSpPr>
              <p:nvPr/>
            </p:nvSpPr>
            <p:spPr bwMode="auto">
              <a:xfrm flipV="1">
                <a:off x="1987" y="1453"/>
                <a:ext cx="10" cy="9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00" name="Freeform 284"/>
              <p:cNvSpPr>
                <a:spLocks/>
              </p:cNvSpPr>
              <p:nvPr/>
            </p:nvSpPr>
            <p:spPr bwMode="auto">
              <a:xfrm>
                <a:off x="1997" y="1429"/>
                <a:ext cx="9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9" y="5"/>
                  </a:cxn>
                  <a:cxn ang="0">
                    <a:pos x="9" y="0"/>
                  </a:cxn>
                </a:cxnLst>
                <a:rect l="0" t="0" r="r" b="b"/>
                <a:pathLst>
                  <a:path w="9" h="24">
                    <a:moveTo>
                      <a:pt x="0" y="24"/>
                    </a:moveTo>
                    <a:lnTo>
                      <a:pt x="9" y="5"/>
                    </a:lnTo>
                    <a:lnTo>
                      <a:pt x="9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01" name="Freeform 285"/>
              <p:cNvSpPr>
                <a:spLocks/>
              </p:cNvSpPr>
              <p:nvPr/>
            </p:nvSpPr>
            <p:spPr bwMode="auto">
              <a:xfrm>
                <a:off x="2016" y="1381"/>
                <a:ext cx="14" cy="34"/>
              </a:xfrm>
              <a:custGeom>
                <a:avLst/>
                <a:gdLst/>
                <a:ahLst/>
                <a:cxnLst>
                  <a:cxn ang="0">
                    <a:pos x="0" y="34"/>
                  </a:cxn>
                  <a:cxn ang="0">
                    <a:pos x="9" y="14"/>
                  </a:cxn>
                  <a:cxn ang="0">
                    <a:pos x="14" y="0"/>
                  </a:cxn>
                </a:cxnLst>
                <a:rect l="0" t="0" r="r" b="b"/>
                <a:pathLst>
                  <a:path w="14" h="34">
                    <a:moveTo>
                      <a:pt x="0" y="34"/>
                    </a:moveTo>
                    <a:lnTo>
                      <a:pt x="9" y="14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02" name="Line 286"/>
              <p:cNvSpPr>
                <a:spLocks noChangeShapeType="1"/>
              </p:cNvSpPr>
              <p:nvPr/>
            </p:nvSpPr>
            <p:spPr bwMode="auto">
              <a:xfrm flipV="1">
                <a:off x="2040" y="1357"/>
                <a:ext cx="4" cy="5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03" name="Freeform 287"/>
              <p:cNvSpPr>
                <a:spLocks/>
              </p:cNvSpPr>
              <p:nvPr/>
            </p:nvSpPr>
            <p:spPr bwMode="auto">
              <a:xfrm>
                <a:off x="2044" y="1328"/>
                <a:ext cx="15" cy="29"/>
              </a:xfrm>
              <a:custGeom>
                <a:avLst/>
                <a:gdLst/>
                <a:ahLst/>
                <a:cxnLst>
                  <a:cxn ang="0">
                    <a:pos x="0" y="29"/>
                  </a:cxn>
                  <a:cxn ang="0">
                    <a:pos x="10" y="10"/>
                  </a:cxn>
                  <a:cxn ang="0">
                    <a:pos x="15" y="0"/>
                  </a:cxn>
                </a:cxnLst>
                <a:rect l="0" t="0" r="r" b="b"/>
                <a:pathLst>
                  <a:path w="15" h="29">
                    <a:moveTo>
                      <a:pt x="0" y="29"/>
                    </a:moveTo>
                    <a:lnTo>
                      <a:pt x="10" y="10"/>
                    </a:lnTo>
                    <a:lnTo>
                      <a:pt x="15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04" name="Line 288"/>
              <p:cNvSpPr>
                <a:spLocks noChangeShapeType="1"/>
              </p:cNvSpPr>
              <p:nvPr/>
            </p:nvSpPr>
            <p:spPr bwMode="auto">
              <a:xfrm flipV="1">
                <a:off x="2068" y="1305"/>
                <a:ext cx="5" cy="9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05" name="Freeform 289"/>
              <p:cNvSpPr>
                <a:spLocks/>
              </p:cNvSpPr>
              <p:nvPr/>
            </p:nvSpPr>
            <p:spPr bwMode="auto">
              <a:xfrm>
                <a:off x="2073" y="1276"/>
                <a:ext cx="10" cy="29"/>
              </a:xfrm>
              <a:custGeom>
                <a:avLst/>
                <a:gdLst/>
                <a:ahLst/>
                <a:cxnLst>
                  <a:cxn ang="0">
                    <a:pos x="0" y="29"/>
                  </a:cxn>
                  <a:cxn ang="0">
                    <a:pos x="10" y="9"/>
                  </a:cxn>
                  <a:cxn ang="0">
                    <a:pos x="10" y="0"/>
                  </a:cxn>
                </a:cxnLst>
                <a:rect l="0" t="0" r="r" b="b"/>
                <a:pathLst>
                  <a:path w="10" h="29">
                    <a:moveTo>
                      <a:pt x="0" y="29"/>
                    </a:moveTo>
                    <a:lnTo>
                      <a:pt x="10" y="9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06" name="Line 290"/>
              <p:cNvSpPr>
                <a:spLocks noChangeShapeType="1"/>
              </p:cNvSpPr>
              <p:nvPr/>
            </p:nvSpPr>
            <p:spPr bwMode="auto">
              <a:xfrm flipV="1">
                <a:off x="2092" y="1247"/>
                <a:ext cx="10" cy="14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07" name="Freeform 291"/>
              <p:cNvSpPr>
                <a:spLocks/>
              </p:cNvSpPr>
              <p:nvPr/>
            </p:nvSpPr>
            <p:spPr bwMode="auto">
              <a:xfrm>
                <a:off x="2102" y="1228"/>
                <a:ext cx="9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9" y="0"/>
                  </a:cxn>
                  <a:cxn ang="0">
                    <a:pos x="9" y="0"/>
                  </a:cxn>
                </a:cxnLst>
                <a:rect l="0" t="0" r="r" b="b"/>
                <a:pathLst>
                  <a:path w="9" h="19">
                    <a:moveTo>
                      <a:pt x="0" y="19"/>
                    </a:moveTo>
                    <a:lnTo>
                      <a:pt x="9" y="0"/>
                    </a:lnTo>
                    <a:lnTo>
                      <a:pt x="9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08" name="Line 292"/>
              <p:cNvSpPr>
                <a:spLocks noChangeShapeType="1"/>
              </p:cNvSpPr>
              <p:nvPr/>
            </p:nvSpPr>
            <p:spPr bwMode="auto">
              <a:xfrm>
                <a:off x="2121" y="1209"/>
                <a:ext cx="1" cy="1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09" name="Freeform 293"/>
              <p:cNvSpPr>
                <a:spLocks/>
              </p:cNvSpPr>
              <p:nvPr/>
            </p:nvSpPr>
            <p:spPr bwMode="auto">
              <a:xfrm>
                <a:off x="2121" y="1175"/>
                <a:ext cx="19" cy="34"/>
              </a:xfrm>
              <a:custGeom>
                <a:avLst/>
                <a:gdLst/>
                <a:ahLst/>
                <a:cxnLst>
                  <a:cxn ang="0">
                    <a:pos x="0" y="34"/>
                  </a:cxn>
                  <a:cxn ang="0">
                    <a:pos x="10" y="15"/>
                  </a:cxn>
                  <a:cxn ang="0">
                    <a:pos x="19" y="0"/>
                  </a:cxn>
                </a:cxnLst>
                <a:rect l="0" t="0" r="r" b="b"/>
                <a:pathLst>
                  <a:path w="19" h="34">
                    <a:moveTo>
                      <a:pt x="0" y="34"/>
                    </a:moveTo>
                    <a:lnTo>
                      <a:pt x="10" y="15"/>
                    </a:lnTo>
                    <a:lnTo>
                      <a:pt x="19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10" name="Line 294"/>
              <p:cNvSpPr>
                <a:spLocks noChangeShapeType="1"/>
              </p:cNvSpPr>
              <p:nvPr/>
            </p:nvSpPr>
            <p:spPr bwMode="auto">
              <a:xfrm flipV="1">
                <a:off x="2145" y="1151"/>
                <a:ext cx="5" cy="10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11" name="Freeform 295"/>
              <p:cNvSpPr>
                <a:spLocks/>
              </p:cNvSpPr>
              <p:nvPr/>
            </p:nvSpPr>
            <p:spPr bwMode="auto">
              <a:xfrm>
                <a:off x="2150" y="1127"/>
                <a:ext cx="14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9" y="10"/>
                  </a:cxn>
                  <a:cxn ang="0">
                    <a:pos x="14" y="0"/>
                  </a:cxn>
                </a:cxnLst>
                <a:rect l="0" t="0" r="r" b="b"/>
                <a:pathLst>
                  <a:path w="14" h="24">
                    <a:moveTo>
                      <a:pt x="0" y="24"/>
                    </a:moveTo>
                    <a:lnTo>
                      <a:pt x="9" y="10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12" name="Line 296"/>
              <p:cNvSpPr>
                <a:spLocks noChangeShapeType="1"/>
              </p:cNvSpPr>
              <p:nvPr/>
            </p:nvSpPr>
            <p:spPr bwMode="auto">
              <a:xfrm flipV="1">
                <a:off x="2178" y="1099"/>
                <a:ext cx="5" cy="9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13" name="Freeform 297"/>
              <p:cNvSpPr>
                <a:spLocks/>
              </p:cNvSpPr>
              <p:nvPr/>
            </p:nvSpPr>
            <p:spPr bwMode="auto">
              <a:xfrm>
                <a:off x="2183" y="1075"/>
                <a:ext cx="10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10" y="5"/>
                  </a:cxn>
                  <a:cxn ang="0">
                    <a:pos x="10" y="0"/>
                  </a:cxn>
                </a:cxnLst>
                <a:rect l="0" t="0" r="r" b="b"/>
                <a:pathLst>
                  <a:path w="10" h="24">
                    <a:moveTo>
                      <a:pt x="0" y="24"/>
                    </a:moveTo>
                    <a:lnTo>
                      <a:pt x="10" y="5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14" name="Freeform 298"/>
              <p:cNvSpPr>
                <a:spLocks/>
              </p:cNvSpPr>
              <p:nvPr/>
            </p:nvSpPr>
            <p:spPr bwMode="auto">
              <a:xfrm>
                <a:off x="2202" y="1027"/>
                <a:ext cx="20" cy="33"/>
              </a:xfrm>
              <a:custGeom>
                <a:avLst/>
                <a:gdLst/>
                <a:ahLst/>
                <a:cxnLst>
                  <a:cxn ang="0">
                    <a:pos x="0" y="33"/>
                  </a:cxn>
                  <a:cxn ang="0">
                    <a:pos x="10" y="14"/>
                  </a:cxn>
                  <a:cxn ang="0">
                    <a:pos x="20" y="0"/>
                  </a:cxn>
                </a:cxnLst>
                <a:rect l="0" t="0" r="r" b="b"/>
                <a:pathLst>
                  <a:path w="20" h="33">
                    <a:moveTo>
                      <a:pt x="0" y="33"/>
                    </a:moveTo>
                    <a:lnTo>
                      <a:pt x="10" y="14"/>
                    </a:lnTo>
                    <a:lnTo>
                      <a:pt x="2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15" name="Line 299"/>
              <p:cNvSpPr>
                <a:spLocks noChangeShapeType="1"/>
              </p:cNvSpPr>
              <p:nvPr/>
            </p:nvSpPr>
            <p:spPr bwMode="auto">
              <a:xfrm flipV="1">
                <a:off x="2231" y="1003"/>
                <a:ext cx="1" cy="5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16" name="Freeform 300"/>
              <p:cNvSpPr>
                <a:spLocks/>
              </p:cNvSpPr>
              <p:nvPr/>
            </p:nvSpPr>
            <p:spPr bwMode="auto">
              <a:xfrm>
                <a:off x="2231" y="974"/>
                <a:ext cx="19" cy="29"/>
              </a:xfrm>
              <a:custGeom>
                <a:avLst/>
                <a:gdLst/>
                <a:ahLst/>
                <a:cxnLst>
                  <a:cxn ang="0">
                    <a:pos x="0" y="29"/>
                  </a:cxn>
                  <a:cxn ang="0">
                    <a:pos x="10" y="10"/>
                  </a:cxn>
                  <a:cxn ang="0">
                    <a:pos x="19" y="0"/>
                  </a:cxn>
                </a:cxnLst>
                <a:rect l="0" t="0" r="r" b="b"/>
                <a:pathLst>
                  <a:path w="19" h="29">
                    <a:moveTo>
                      <a:pt x="0" y="29"/>
                    </a:moveTo>
                    <a:lnTo>
                      <a:pt x="10" y="10"/>
                    </a:lnTo>
                    <a:lnTo>
                      <a:pt x="19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17" name="Line 301"/>
              <p:cNvSpPr>
                <a:spLocks noChangeShapeType="1"/>
              </p:cNvSpPr>
              <p:nvPr/>
            </p:nvSpPr>
            <p:spPr bwMode="auto">
              <a:xfrm flipV="1">
                <a:off x="2255" y="950"/>
                <a:ext cx="5" cy="10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18" name="Freeform 302"/>
              <p:cNvSpPr>
                <a:spLocks/>
              </p:cNvSpPr>
              <p:nvPr/>
            </p:nvSpPr>
            <p:spPr bwMode="auto">
              <a:xfrm>
                <a:off x="2260" y="926"/>
                <a:ext cx="14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9" y="5"/>
                  </a:cxn>
                  <a:cxn ang="0">
                    <a:pos x="14" y="0"/>
                  </a:cxn>
                </a:cxnLst>
                <a:rect l="0" t="0" r="r" b="b"/>
                <a:pathLst>
                  <a:path w="14" h="24">
                    <a:moveTo>
                      <a:pt x="0" y="24"/>
                    </a:moveTo>
                    <a:lnTo>
                      <a:pt x="9" y="5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19" name="Freeform 303"/>
              <p:cNvSpPr>
                <a:spLocks/>
              </p:cNvSpPr>
              <p:nvPr/>
            </p:nvSpPr>
            <p:spPr bwMode="auto">
              <a:xfrm>
                <a:off x="2289" y="874"/>
                <a:ext cx="14" cy="33"/>
              </a:xfrm>
              <a:custGeom>
                <a:avLst/>
                <a:gdLst/>
                <a:ahLst/>
                <a:cxnLst>
                  <a:cxn ang="0">
                    <a:pos x="0" y="33"/>
                  </a:cxn>
                  <a:cxn ang="0">
                    <a:pos x="4" y="19"/>
                  </a:cxn>
                  <a:cxn ang="0">
                    <a:pos x="14" y="0"/>
                  </a:cxn>
                </a:cxnLst>
                <a:rect l="0" t="0" r="r" b="b"/>
                <a:pathLst>
                  <a:path w="14" h="33">
                    <a:moveTo>
                      <a:pt x="0" y="33"/>
                    </a:moveTo>
                    <a:lnTo>
                      <a:pt x="4" y="19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20" name="Line 304"/>
              <p:cNvSpPr>
                <a:spLocks noChangeShapeType="1"/>
              </p:cNvSpPr>
              <p:nvPr/>
            </p:nvSpPr>
            <p:spPr bwMode="auto">
              <a:xfrm flipV="1">
                <a:off x="2312" y="855"/>
                <a:ext cx="5" cy="4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21" name="Freeform 305"/>
              <p:cNvSpPr>
                <a:spLocks/>
              </p:cNvSpPr>
              <p:nvPr/>
            </p:nvSpPr>
            <p:spPr bwMode="auto">
              <a:xfrm>
                <a:off x="2317" y="826"/>
                <a:ext cx="15" cy="29"/>
              </a:xfrm>
              <a:custGeom>
                <a:avLst/>
                <a:gdLst/>
                <a:ahLst/>
                <a:cxnLst>
                  <a:cxn ang="0">
                    <a:pos x="0" y="29"/>
                  </a:cxn>
                  <a:cxn ang="0">
                    <a:pos x="10" y="9"/>
                  </a:cxn>
                  <a:cxn ang="0">
                    <a:pos x="15" y="0"/>
                  </a:cxn>
                </a:cxnLst>
                <a:rect l="0" t="0" r="r" b="b"/>
                <a:pathLst>
                  <a:path w="15" h="29">
                    <a:moveTo>
                      <a:pt x="0" y="29"/>
                    </a:moveTo>
                    <a:lnTo>
                      <a:pt x="10" y="9"/>
                    </a:lnTo>
                    <a:lnTo>
                      <a:pt x="15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22" name="Line 306"/>
              <p:cNvSpPr>
                <a:spLocks noChangeShapeType="1"/>
              </p:cNvSpPr>
              <p:nvPr/>
            </p:nvSpPr>
            <p:spPr bwMode="auto">
              <a:xfrm flipV="1">
                <a:off x="915" y="3406"/>
                <a:ext cx="5" cy="19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23" name="Freeform 307"/>
              <p:cNvSpPr>
                <a:spLocks/>
              </p:cNvSpPr>
              <p:nvPr/>
            </p:nvSpPr>
            <p:spPr bwMode="auto">
              <a:xfrm>
                <a:off x="929" y="3363"/>
                <a:ext cx="10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10" y="4"/>
                  </a:cxn>
                  <a:cxn ang="0">
                    <a:pos x="10" y="0"/>
                  </a:cxn>
                </a:cxnLst>
                <a:rect l="0" t="0" r="r" b="b"/>
                <a:pathLst>
                  <a:path w="10" h="19">
                    <a:moveTo>
                      <a:pt x="0" y="19"/>
                    </a:moveTo>
                    <a:lnTo>
                      <a:pt x="10" y="4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24" name="Freeform 308"/>
              <p:cNvSpPr>
                <a:spLocks/>
              </p:cNvSpPr>
              <p:nvPr/>
            </p:nvSpPr>
            <p:spPr bwMode="auto">
              <a:xfrm>
                <a:off x="953" y="3320"/>
                <a:ext cx="10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5" y="14"/>
                  </a:cxn>
                  <a:cxn ang="0">
                    <a:pos x="10" y="0"/>
                  </a:cxn>
                </a:cxnLst>
                <a:rect l="0" t="0" r="r" b="b"/>
                <a:pathLst>
                  <a:path w="10" h="19">
                    <a:moveTo>
                      <a:pt x="0" y="19"/>
                    </a:moveTo>
                    <a:lnTo>
                      <a:pt x="5" y="14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25" name="Freeform 309"/>
              <p:cNvSpPr>
                <a:spLocks/>
              </p:cNvSpPr>
              <p:nvPr/>
            </p:nvSpPr>
            <p:spPr bwMode="auto">
              <a:xfrm>
                <a:off x="977" y="3281"/>
                <a:ext cx="5" cy="15"/>
              </a:xfrm>
              <a:custGeom>
                <a:avLst/>
                <a:gdLst/>
                <a:ahLst/>
                <a:cxnLst>
                  <a:cxn ang="0">
                    <a:pos x="0" y="15"/>
                  </a:cxn>
                  <a:cxn ang="0">
                    <a:pos x="0" y="15"/>
                  </a:cxn>
                  <a:cxn ang="0">
                    <a:pos x="5" y="0"/>
                  </a:cxn>
                </a:cxnLst>
                <a:rect l="0" t="0" r="r" b="b"/>
                <a:pathLst>
                  <a:path w="5" h="15">
                    <a:moveTo>
                      <a:pt x="0" y="15"/>
                    </a:moveTo>
                    <a:lnTo>
                      <a:pt x="0" y="15"/>
                    </a:lnTo>
                    <a:lnTo>
                      <a:pt x="5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26" name="Freeform 310"/>
              <p:cNvSpPr>
                <a:spLocks/>
              </p:cNvSpPr>
              <p:nvPr/>
            </p:nvSpPr>
            <p:spPr bwMode="auto">
              <a:xfrm>
                <a:off x="996" y="3238"/>
                <a:ext cx="10" cy="15"/>
              </a:xfrm>
              <a:custGeom>
                <a:avLst/>
                <a:gdLst/>
                <a:ahLst/>
                <a:cxnLst>
                  <a:cxn ang="0">
                    <a:pos x="0" y="15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0" h="15">
                    <a:moveTo>
                      <a:pt x="0" y="15"/>
                    </a:moveTo>
                    <a:lnTo>
                      <a:pt x="10" y="0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27" name="Freeform 311"/>
              <p:cNvSpPr>
                <a:spLocks/>
              </p:cNvSpPr>
              <p:nvPr/>
            </p:nvSpPr>
            <p:spPr bwMode="auto">
              <a:xfrm>
                <a:off x="1020" y="3195"/>
                <a:ext cx="10" cy="15"/>
              </a:xfrm>
              <a:custGeom>
                <a:avLst/>
                <a:gdLst/>
                <a:ahLst/>
                <a:cxnLst>
                  <a:cxn ang="0">
                    <a:pos x="0" y="15"/>
                  </a:cxn>
                  <a:cxn ang="0">
                    <a:pos x="5" y="5"/>
                  </a:cxn>
                  <a:cxn ang="0">
                    <a:pos x="10" y="0"/>
                  </a:cxn>
                </a:cxnLst>
                <a:rect l="0" t="0" r="r" b="b"/>
                <a:pathLst>
                  <a:path w="10" h="15">
                    <a:moveTo>
                      <a:pt x="0" y="15"/>
                    </a:moveTo>
                    <a:lnTo>
                      <a:pt x="5" y="5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28" name="Freeform 312"/>
              <p:cNvSpPr>
                <a:spLocks/>
              </p:cNvSpPr>
              <p:nvPr/>
            </p:nvSpPr>
            <p:spPr bwMode="auto">
              <a:xfrm>
                <a:off x="1044" y="3152"/>
                <a:ext cx="10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0" y="14"/>
                  </a:cxn>
                  <a:cxn ang="0">
                    <a:pos x="10" y="0"/>
                  </a:cxn>
                </a:cxnLst>
                <a:rect l="0" t="0" r="r" b="b"/>
                <a:pathLst>
                  <a:path w="10" h="19">
                    <a:moveTo>
                      <a:pt x="0" y="19"/>
                    </a:moveTo>
                    <a:lnTo>
                      <a:pt x="0" y="14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29" name="Freeform 313"/>
              <p:cNvSpPr>
                <a:spLocks/>
              </p:cNvSpPr>
              <p:nvPr/>
            </p:nvSpPr>
            <p:spPr bwMode="auto">
              <a:xfrm>
                <a:off x="1068" y="3114"/>
                <a:ext cx="1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10" y="0"/>
                  </a:cxn>
                </a:cxnLst>
                <a:rect l="0" t="0" r="r" b="b"/>
                <a:pathLst>
                  <a:path w="10" h="14">
                    <a:moveTo>
                      <a:pt x="0" y="14"/>
                    </a:moveTo>
                    <a:lnTo>
                      <a:pt x="0" y="14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30" name="Line 314"/>
              <p:cNvSpPr>
                <a:spLocks noChangeShapeType="1"/>
              </p:cNvSpPr>
              <p:nvPr/>
            </p:nvSpPr>
            <p:spPr bwMode="auto">
              <a:xfrm flipV="1">
                <a:off x="1092" y="3076"/>
                <a:ext cx="14" cy="14"/>
              </a:xfrm>
              <a:prstGeom prst="line">
                <a:avLst/>
              </a:prstGeom>
              <a:noFill/>
              <a:ln w="8001">
                <a:solidFill>
                  <a:schemeClr val="fol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31" name="Freeform 315"/>
              <p:cNvSpPr>
                <a:spLocks/>
              </p:cNvSpPr>
              <p:nvPr/>
            </p:nvSpPr>
            <p:spPr bwMode="auto">
              <a:xfrm>
                <a:off x="1121" y="3032"/>
                <a:ext cx="9" cy="15"/>
              </a:xfrm>
              <a:custGeom>
                <a:avLst/>
                <a:gdLst/>
                <a:ahLst/>
                <a:cxnLst>
                  <a:cxn ang="0">
                    <a:pos x="0" y="15"/>
                  </a:cxn>
                  <a:cxn ang="0">
                    <a:pos x="9" y="0"/>
                  </a:cxn>
                  <a:cxn ang="0">
                    <a:pos x="9" y="0"/>
                  </a:cxn>
                </a:cxnLst>
                <a:rect l="0" t="0" r="r" b="b"/>
                <a:pathLst>
                  <a:path w="9" h="15">
                    <a:moveTo>
                      <a:pt x="0" y="15"/>
                    </a:moveTo>
                    <a:lnTo>
                      <a:pt x="9" y="0"/>
                    </a:lnTo>
                    <a:lnTo>
                      <a:pt x="9" y="0"/>
                    </a:lnTo>
                  </a:path>
                </a:pathLst>
              </a:custGeom>
              <a:noFill/>
              <a:ln w="8001">
                <a:solidFill>
                  <a:schemeClr val="fol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32" name="Line 316"/>
              <p:cNvSpPr>
                <a:spLocks noChangeShapeType="1"/>
              </p:cNvSpPr>
              <p:nvPr/>
            </p:nvSpPr>
            <p:spPr bwMode="auto">
              <a:xfrm>
                <a:off x="1159" y="3028"/>
                <a:ext cx="19" cy="1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33" name="Line 317"/>
              <p:cNvSpPr>
                <a:spLocks noChangeShapeType="1"/>
              </p:cNvSpPr>
              <p:nvPr/>
            </p:nvSpPr>
            <p:spPr bwMode="auto">
              <a:xfrm flipV="1">
                <a:off x="1207" y="3018"/>
                <a:ext cx="19" cy="5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34" name="Line 318"/>
              <p:cNvSpPr>
                <a:spLocks noChangeShapeType="1"/>
              </p:cNvSpPr>
              <p:nvPr/>
            </p:nvSpPr>
            <p:spPr bwMode="auto">
              <a:xfrm flipV="1">
                <a:off x="1255" y="3004"/>
                <a:ext cx="19" cy="5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35" name="Freeform 319"/>
              <p:cNvSpPr>
                <a:spLocks/>
              </p:cNvSpPr>
              <p:nvPr/>
            </p:nvSpPr>
            <p:spPr bwMode="auto">
              <a:xfrm>
                <a:off x="1298" y="2980"/>
                <a:ext cx="9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5" y="19"/>
                  </a:cxn>
                  <a:cxn ang="0">
                    <a:pos x="9" y="0"/>
                  </a:cxn>
                </a:cxnLst>
                <a:rect l="0" t="0" r="r" b="b"/>
                <a:pathLst>
                  <a:path w="9" h="19">
                    <a:moveTo>
                      <a:pt x="0" y="19"/>
                    </a:moveTo>
                    <a:lnTo>
                      <a:pt x="5" y="19"/>
                    </a:lnTo>
                    <a:lnTo>
                      <a:pt x="9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36" name="Line 320"/>
              <p:cNvSpPr>
                <a:spLocks noChangeShapeType="1"/>
              </p:cNvSpPr>
              <p:nvPr/>
            </p:nvSpPr>
            <p:spPr bwMode="auto">
              <a:xfrm flipV="1">
                <a:off x="1326" y="2941"/>
                <a:ext cx="10" cy="15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37" name="Freeform 321"/>
              <p:cNvSpPr>
                <a:spLocks/>
              </p:cNvSpPr>
              <p:nvPr/>
            </p:nvSpPr>
            <p:spPr bwMode="auto">
              <a:xfrm>
                <a:off x="1350" y="2898"/>
                <a:ext cx="5" cy="20"/>
              </a:xfrm>
              <a:custGeom>
                <a:avLst/>
                <a:gdLst/>
                <a:ahLst/>
                <a:cxnLst>
                  <a:cxn ang="0">
                    <a:pos x="0" y="20"/>
                  </a:cxn>
                  <a:cxn ang="0">
                    <a:pos x="5" y="5"/>
                  </a:cxn>
                  <a:cxn ang="0">
                    <a:pos x="5" y="0"/>
                  </a:cxn>
                </a:cxnLst>
                <a:rect l="0" t="0" r="r" b="b"/>
                <a:pathLst>
                  <a:path w="5" h="20">
                    <a:moveTo>
                      <a:pt x="0" y="20"/>
                    </a:moveTo>
                    <a:lnTo>
                      <a:pt x="5" y="5"/>
                    </a:lnTo>
                    <a:lnTo>
                      <a:pt x="5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38" name="Freeform 322"/>
              <p:cNvSpPr>
                <a:spLocks/>
              </p:cNvSpPr>
              <p:nvPr/>
            </p:nvSpPr>
            <p:spPr bwMode="auto">
              <a:xfrm>
                <a:off x="1370" y="2855"/>
                <a:ext cx="9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4" y="10"/>
                  </a:cxn>
                  <a:cxn ang="0">
                    <a:pos x="9" y="0"/>
                  </a:cxn>
                </a:cxnLst>
                <a:rect l="0" t="0" r="r" b="b"/>
                <a:pathLst>
                  <a:path w="9" h="19">
                    <a:moveTo>
                      <a:pt x="0" y="19"/>
                    </a:moveTo>
                    <a:lnTo>
                      <a:pt x="4" y="10"/>
                    </a:lnTo>
                    <a:lnTo>
                      <a:pt x="9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39" name="Freeform 323"/>
              <p:cNvSpPr>
                <a:spLocks/>
              </p:cNvSpPr>
              <p:nvPr/>
            </p:nvSpPr>
            <p:spPr bwMode="auto">
              <a:xfrm>
                <a:off x="1393" y="2812"/>
                <a:ext cx="10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0" y="19"/>
                  </a:cxn>
                  <a:cxn ang="0">
                    <a:pos x="10" y="0"/>
                  </a:cxn>
                </a:cxnLst>
                <a:rect l="0" t="0" r="r" b="b"/>
                <a:pathLst>
                  <a:path w="10" h="19">
                    <a:moveTo>
                      <a:pt x="0" y="19"/>
                    </a:moveTo>
                    <a:lnTo>
                      <a:pt x="0" y="19"/>
                    </a:lnTo>
                    <a:lnTo>
                      <a:pt x="10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40" name="Freeform 324"/>
              <p:cNvSpPr>
                <a:spLocks/>
              </p:cNvSpPr>
              <p:nvPr/>
            </p:nvSpPr>
            <p:spPr bwMode="auto">
              <a:xfrm>
                <a:off x="1413" y="2769"/>
                <a:ext cx="9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9" y="5"/>
                  </a:cxn>
                  <a:cxn ang="0">
                    <a:pos x="9" y="0"/>
                  </a:cxn>
                </a:cxnLst>
                <a:rect l="0" t="0" r="r" b="b"/>
                <a:pathLst>
                  <a:path w="9" h="19">
                    <a:moveTo>
                      <a:pt x="0" y="19"/>
                    </a:moveTo>
                    <a:lnTo>
                      <a:pt x="9" y="5"/>
                    </a:lnTo>
                    <a:lnTo>
                      <a:pt x="9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41" name="Freeform 325"/>
              <p:cNvSpPr>
                <a:spLocks/>
              </p:cNvSpPr>
              <p:nvPr/>
            </p:nvSpPr>
            <p:spPr bwMode="auto">
              <a:xfrm>
                <a:off x="1437" y="2726"/>
                <a:ext cx="9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4" y="10"/>
                  </a:cxn>
                  <a:cxn ang="0">
                    <a:pos x="9" y="0"/>
                  </a:cxn>
                </a:cxnLst>
                <a:rect l="0" t="0" r="r" b="b"/>
                <a:pathLst>
                  <a:path w="9" h="19">
                    <a:moveTo>
                      <a:pt x="0" y="19"/>
                    </a:moveTo>
                    <a:lnTo>
                      <a:pt x="4" y="10"/>
                    </a:lnTo>
                    <a:lnTo>
                      <a:pt x="9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42" name="Freeform 326"/>
              <p:cNvSpPr>
                <a:spLocks/>
              </p:cNvSpPr>
              <p:nvPr/>
            </p:nvSpPr>
            <p:spPr bwMode="auto">
              <a:xfrm>
                <a:off x="1460" y="2688"/>
                <a:ext cx="10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5" y="9"/>
                  </a:cxn>
                  <a:cxn ang="0">
                    <a:pos x="10" y="0"/>
                  </a:cxn>
                </a:cxnLst>
                <a:rect l="0" t="0" r="r" b="b"/>
                <a:pathLst>
                  <a:path w="10" h="19">
                    <a:moveTo>
                      <a:pt x="0" y="19"/>
                    </a:moveTo>
                    <a:lnTo>
                      <a:pt x="5" y="9"/>
                    </a:lnTo>
                    <a:lnTo>
                      <a:pt x="10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43" name="Freeform 327"/>
              <p:cNvSpPr>
                <a:spLocks/>
              </p:cNvSpPr>
              <p:nvPr/>
            </p:nvSpPr>
            <p:spPr bwMode="auto">
              <a:xfrm>
                <a:off x="1484" y="2645"/>
                <a:ext cx="10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0" y="19"/>
                  </a:cxn>
                  <a:cxn ang="0">
                    <a:pos x="10" y="0"/>
                  </a:cxn>
                </a:cxnLst>
                <a:rect l="0" t="0" r="r" b="b"/>
                <a:pathLst>
                  <a:path w="10" h="19">
                    <a:moveTo>
                      <a:pt x="0" y="19"/>
                    </a:moveTo>
                    <a:lnTo>
                      <a:pt x="0" y="19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44" name="Freeform 328"/>
              <p:cNvSpPr>
                <a:spLocks/>
              </p:cNvSpPr>
              <p:nvPr/>
            </p:nvSpPr>
            <p:spPr bwMode="auto">
              <a:xfrm>
                <a:off x="1508" y="2602"/>
                <a:ext cx="5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5" y="4"/>
                  </a:cxn>
                  <a:cxn ang="0">
                    <a:pos x="5" y="0"/>
                  </a:cxn>
                </a:cxnLst>
                <a:rect l="0" t="0" r="r" b="b"/>
                <a:pathLst>
                  <a:path w="5" h="19">
                    <a:moveTo>
                      <a:pt x="0" y="19"/>
                    </a:moveTo>
                    <a:lnTo>
                      <a:pt x="5" y="4"/>
                    </a:lnTo>
                    <a:lnTo>
                      <a:pt x="5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45" name="Freeform 329"/>
              <p:cNvSpPr>
                <a:spLocks/>
              </p:cNvSpPr>
              <p:nvPr/>
            </p:nvSpPr>
            <p:spPr bwMode="auto">
              <a:xfrm>
                <a:off x="1532" y="2568"/>
                <a:ext cx="10" cy="1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5" y="0"/>
                  </a:cxn>
                  <a:cxn ang="0">
                    <a:pos x="10" y="0"/>
                  </a:cxn>
                </a:cxnLst>
                <a:rect l="0" t="0" r="r" b="b"/>
                <a:pathLst>
                  <a:path w="10" h="10">
                    <a:moveTo>
                      <a:pt x="0" y="10"/>
                    </a:moveTo>
                    <a:lnTo>
                      <a:pt x="5" y="0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46" name="Line 330"/>
              <p:cNvSpPr>
                <a:spLocks noChangeShapeType="1"/>
              </p:cNvSpPr>
              <p:nvPr/>
            </p:nvSpPr>
            <p:spPr bwMode="auto">
              <a:xfrm flipV="1">
                <a:off x="1571" y="2559"/>
                <a:ext cx="19" cy="4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47" name="Line 331"/>
              <p:cNvSpPr>
                <a:spLocks noChangeShapeType="1"/>
              </p:cNvSpPr>
              <p:nvPr/>
            </p:nvSpPr>
            <p:spPr bwMode="auto">
              <a:xfrm>
                <a:off x="1618" y="2554"/>
                <a:ext cx="20" cy="1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48" name="Line 332"/>
              <p:cNvSpPr>
                <a:spLocks noChangeShapeType="1"/>
              </p:cNvSpPr>
              <p:nvPr/>
            </p:nvSpPr>
            <p:spPr bwMode="auto">
              <a:xfrm flipV="1">
                <a:off x="1666" y="2535"/>
                <a:ext cx="15" cy="4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49" name="Line 333"/>
              <p:cNvSpPr>
                <a:spLocks noChangeShapeType="1"/>
              </p:cNvSpPr>
              <p:nvPr/>
            </p:nvSpPr>
            <p:spPr bwMode="auto">
              <a:xfrm flipV="1">
                <a:off x="1700" y="2506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50" name="Line 334"/>
              <p:cNvSpPr>
                <a:spLocks noChangeShapeType="1"/>
              </p:cNvSpPr>
              <p:nvPr/>
            </p:nvSpPr>
            <p:spPr bwMode="auto">
              <a:xfrm flipV="1">
                <a:off x="1743" y="2496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51" name="Line 335"/>
              <p:cNvSpPr>
                <a:spLocks noChangeShapeType="1"/>
              </p:cNvSpPr>
              <p:nvPr/>
            </p:nvSpPr>
            <p:spPr bwMode="auto">
              <a:xfrm flipV="1">
                <a:off x="1791" y="2482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52" name="Freeform 336"/>
              <p:cNvSpPr>
                <a:spLocks/>
              </p:cNvSpPr>
              <p:nvPr/>
            </p:nvSpPr>
            <p:spPr bwMode="auto">
              <a:xfrm>
                <a:off x="1829" y="2448"/>
                <a:ext cx="14" cy="15"/>
              </a:xfrm>
              <a:custGeom>
                <a:avLst/>
                <a:gdLst/>
                <a:ahLst/>
                <a:cxnLst>
                  <a:cxn ang="0">
                    <a:pos x="0" y="15"/>
                  </a:cxn>
                  <a:cxn ang="0">
                    <a:pos x="5" y="10"/>
                  </a:cxn>
                  <a:cxn ang="0">
                    <a:pos x="14" y="0"/>
                  </a:cxn>
                </a:cxnLst>
                <a:rect l="0" t="0" r="r" b="b"/>
                <a:pathLst>
                  <a:path w="14" h="15">
                    <a:moveTo>
                      <a:pt x="0" y="15"/>
                    </a:moveTo>
                    <a:lnTo>
                      <a:pt x="5" y="10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53" name="Freeform 337"/>
              <p:cNvSpPr>
                <a:spLocks/>
              </p:cNvSpPr>
              <p:nvPr/>
            </p:nvSpPr>
            <p:spPr bwMode="auto">
              <a:xfrm>
                <a:off x="1858" y="2410"/>
                <a:ext cx="9" cy="15"/>
              </a:xfrm>
              <a:custGeom>
                <a:avLst/>
                <a:gdLst/>
                <a:ahLst/>
                <a:cxnLst>
                  <a:cxn ang="0">
                    <a:pos x="0" y="15"/>
                  </a:cxn>
                  <a:cxn ang="0">
                    <a:pos x="0" y="10"/>
                  </a:cxn>
                  <a:cxn ang="0">
                    <a:pos x="9" y="0"/>
                  </a:cxn>
                </a:cxnLst>
                <a:rect l="0" t="0" r="r" b="b"/>
                <a:pathLst>
                  <a:path w="9" h="15">
                    <a:moveTo>
                      <a:pt x="0" y="15"/>
                    </a:moveTo>
                    <a:lnTo>
                      <a:pt x="0" y="10"/>
                    </a:lnTo>
                    <a:lnTo>
                      <a:pt x="9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54" name="Freeform 338"/>
              <p:cNvSpPr>
                <a:spLocks/>
              </p:cNvSpPr>
              <p:nvPr/>
            </p:nvSpPr>
            <p:spPr bwMode="auto">
              <a:xfrm>
                <a:off x="1882" y="2367"/>
                <a:ext cx="9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9" y="0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lnTo>
                      <a:pt x="0" y="14"/>
                    </a:lnTo>
                    <a:lnTo>
                      <a:pt x="9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55" name="Line 339"/>
              <p:cNvSpPr>
                <a:spLocks noChangeShapeType="1"/>
              </p:cNvSpPr>
              <p:nvPr/>
            </p:nvSpPr>
            <p:spPr bwMode="auto">
              <a:xfrm flipV="1">
                <a:off x="1906" y="2329"/>
                <a:ext cx="9" cy="14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56" name="Freeform 340"/>
              <p:cNvSpPr>
                <a:spLocks/>
              </p:cNvSpPr>
              <p:nvPr/>
            </p:nvSpPr>
            <p:spPr bwMode="auto">
              <a:xfrm>
                <a:off x="1930" y="2286"/>
                <a:ext cx="9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4" y="5"/>
                  </a:cxn>
                  <a:cxn ang="0">
                    <a:pos x="9" y="0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lnTo>
                      <a:pt x="4" y="5"/>
                    </a:lnTo>
                    <a:lnTo>
                      <a:pt x="9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57" name="Freeform 341"/>
              <p:cNvSpPr>
                <a:spLocks/>
              </p:cNvSpPr>
              <p:nvPr/>
            </p:nvSpPr>
            <p:spPr bwMode="auto">
              <a:xfrm>
                <a:off x="1958" y="2247"/>
                <a:ext cx="10" cy="15"/>
              </a:xfrm>
              <a:custGeom>
                <a:avLst/>
                <a:gdLst/>
                <a:ahLst/>
                <a:cxnLst>
                  <a:cxn ang="0">
                    <a:pos x="0" y="15"/>
                  </a:cxn>
                  <a:cxn ang="0">
                    <a:pos x="10" y="5"/>
                  </a:cxn>
                  <a:cxn ang="0">
                    <a:pos x="10" y="0"/>
                  </a:cxn>
                </a:cxnLst>
                <a:rect l="0" t="0" r="r" b="b"/>
                <a:pathLst>
                  <a:path w="10" h="15">
                    <a:moveTo>
                      <a:pt x="0" y="15"/>
                    </a:moveTo>
                    <a:lnTo>
                      <a:pt x="10" y="5"/>
                    </a:lnTo>
                    <a:lnTo>
                      <a:pt x="10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58" name="Freeform 342"/>
              <p:cNvSpPr>
                <a:spLocks/>
              </p:cNvSpPr>
              <p:nvPr/>
            </p:nvSpPr>
            <p:spPr bwMode="auto">
              <a:xfrm>
                <a:off x="1992" y="2214"/>
                <a:ext cx="9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9" y="0"/>
                  </a:cxn>
                  <a:cxn ang="0">
                    <a:pos x="9" y="0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lnTo>
                      <a:pt x="9" y="0"/>
                    </a:lnTo>
                    <a:lnTo>
                      <a:pt x="9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59" name="Line 343"/>
              <p:cNvSpPr>
                <a:spLocks noChangeShapeType="1"/>
              </p:cNvSpPr>
              <p:nvPr/>
            </p:nvSpPr>
            <p:spPr bwMode="auto">
              <a:xfrm flipV="1">
                <a:off x="2020" y="2180"/>
                <a:ext cx="20" cy="15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60" name="Line 344"/>
              <p:cNvSpPr>
                <a:spLocks noChangeShapeType="1"/>
              </p:cNvSpPr>
              <p:nvPr/>
            </p:nvSpPr>
            <p:spPr bwMode="auto">
              <a:xfrm flipV="1">
                <a:off x="2064" y="2171"/>
                <a:ext cx="19" cy="5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61" name="Line 345"/>
              <p:cNvSpPr>
                <a:spLocks noChangeShapeType="1"/>
              </p:cNvSpPr>
              <p:nvPr/>
            </p:nvSpPr>
            <p:spPr bwMode="auto">
              <a:xfrm>
                <a:off x="2111" y="2166"/>
                <a:ext cx="20" cy="1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62" name="Line 346"/>
              <p:cNvSpPr>
                <a:spLocks noChangeShapeType="1"/>
              </p:cNvSpPr>
              <p:nvPr/>
            </p:nvSpPr>
            <p:spPr bwMode="auto">
              <a:xfrm>
                <a:off x="2159" y="2161"/>
                <a:ext cx="19" cy="1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63" name="Freeform 347"/>
              <p:cNvSpPr>
                <a:spLocks/>
              </p:cNvSpPr>
              <p:nvPr/>
            </p:nvSpPr>
            <p:spPr bwMode="auto">
              <a:xfrm>
                <a:off x="2202" y="2133"/>
                <a:ext cx="15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5" y="9"/>
                  </a:cxn>
                  <a:cxn ang="0">
                    <a:pos x="15" y="0"/>
                  </a:cxn>
                </a:cxnLst>
                <a:rect l="0" t="0" r="r" b="b"/>
                <a:pathLst>
                  <a:path w="15" h="14">
                    <a:moveTo>
                      <a:pt x="0" y="14"/>
                    </a:moveTo>
                    <a:lnTo>
                      <a:pt x="5" y="9"/>
                    </a:lnTo>
                    <a:lnTo>
                      <a:pt x="15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64" name="Freeform 348"/>
              <p:cNvSpPr>
                <a:spLocks/>
              </p:cNvSpPr>
              <p:nvPr/>
            </p:nvSpPr>
            <p:spPr bwMode="auto">
              <a:xfrm>
                <a:off x="2236" y="2094"/>
                <a:ext cx="9" cy="15"/>
              </a:xfrm>
              <a:custGeom>
                <a:avLst/>
                <a:gdLst/>
                <a:ahLst/>
                <a:cxnLst>
                  <a:cxn ang="0">
                    <a:pos x="0" y="15"/>
                  </a:cxn>
                  <a:cxn ang="0">
                    <a:pos x="5" y="10"/>
                  </a:cxn>
                  <a:cxn ang="0">
                    <a:pos x="9" y="0"/>
                  </a:cxn>
                </a:cxnLst>
                <a:rect l="0" t="0" r="r" b="b"/>
                <a:pathLst>
                  <a:path w="9" h="15">
                    <a:moveTo>
                      <a:pt x="0" y="15"/>
                    </a:moveTo>
                    <a:lnTo>
                      <a:pt x="5" y="10"/>
                    </a:lnTo>
                    <a:lnTo>
                      <a:pt x="9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65" name="Freeform 349"/>
              <p:cNvSpPr>
                <a:spLocks/>
              </p:cNvSpPr>
              <p:nvPr/>
            </p:nvSpPr>
            <p:spPr bwMode="auto">
              <a:xfrm>
                <a:off x="2260" y="2051"/>
                <a:ext cx="9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0" y="15"/>
                  </a:cxn>
                  <a:cxn ang="0">
                    <a:pos x="9" y="0"/>
                  </a:cxn>
                </a:cxnLst>
                <a:rect l="0" t="0" r="r" b="b"/>
                <a:pathLst>
                  <a:path w="9" h="19">
                    <a:moveTo>
                      <a:pt x="0" y="19"/>
                    </a:moveTo>
                    <a:lnTo>
                      <a:pt x="0" y="15"/>
                    </a:lnTo>
                    <a:lnTo>
                      <a:pt x="9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66" name="Freeform 350"/>
              <p:cNvSpPr>
                <a:spLocks/>
              </p:cNvSpPr>
              <p:nvPr/>
            </p:nvSpPr>
            <p:spPr bwMode="auto">
              <a:xfrm>
                <a:off x="2284" y="2008"/>
                <a:ext cx="5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5" y="0"/>
                  </a:cxn>
                  <a:cxn ang="0">
                    <a:pos x="5" y="0"/>
                  </a:cxn>
                </a:cxnLst>
                <a:rect l="0" t="0" r="r" b="b"/>
                <a:pathLst>
                  <a:path w="5" h="19">
                    <a:moveTo>
                      <a:pt x="0" y="19"/>
                    </a:moveTo>
                    <a:lnTo>
                      <a:pt x="5" y="0"/>
                    </a:lnTo>
                    <a:lnTo>
                      <a:pt x="5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67" name="Freeform 351"/>
              <p:cNvSpPr>
                <a:spLocks/>
              </p:cNvSpPr>
              <p:nvPr/>
            </p:nvSpPr>
            <p:spPr bwMode="auto">
              <a:xfrm>
                <a:off x="2303" y="1965"/>
                <a:ext cx="9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5" y="10"/>
                  </a:cxn>
                  <a:cxn ang="0">
                    <a:pos x="9" y="0"/>
                  </a:cxn>
                </a:cxnLst>
                <a:rect l="0" t="0" r="r" b="b"/>
                <a:pathLst>
                  <a:path w="9" h="19">
                    <a:moveTo>
                      <a:pt x="0" y="19"/>
                    </a:moveTo>
                    <a:lnTo>
                      <a:pt x="5" y="10"/>
                    </a:lnTo>
                    <a:lnTo>
                      <a:pt x="9" y="0"/>
                    </a:lnTo>
                  </a:path>
                </a:pathLst>
              </a:custGeom>
              <a:noFill/>
              <a:ln w="7938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68" name="Line 352"/>
              <p:cNvSpPr>
                <a:spLocks noChangeShapeType="1"/>
              </p:cNvSpPr>
              <p:nvPr/>
            </p:nvSpPr>
            <p:spPr bwMode="auto">
              <a:xfrm flipV="1">
                <a:off x="2332" y="1936"/>
                <a:ext cx="14" cy="10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69" name="Line 353"/>
              <p:cNvSpPr>
                <a:spLocks noChangeShapeType="1"/>
              </p:cNvSpPr>
              <p:nvPr/>
            </p:nvSpPr>
            <p:spPr bwMode="auto">
              <a:xfrm flipV="1">
                <a:off x="2370" y="1903"/>
                <a:ext cx="14" cy="14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70" name="Line 354"/>
              <p:cNvSpPr>
                <a:spLocks noChangeShapeType="1"/>
              </p:cNvSpPr>
              <p:nvPr/>
            </p:nvSpPr>
            <p:spPr bwMode="auto">
              <a:xfrm flipV="1">
                <a:off x="2408" y="1884"/>
                <a:ext cx="19" cy="9"/>
              </a:xfrm>
              <a:prstGeom prst="line">
                <a:avLst/>
              </a:prstGeom>
              <a:noFill/>
              <a:ln w="7938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71" name="Freeform 355"/>
              <p:cNvSpPr>
                <a:spLocks/>
              </p:cNvSpPr>
              <p:nvPr/>
            </p:nvSpPr>
            <p:spPr bwMode="auto">
              <a:xfrm>
                <a:off x="2442" y="1855"/>
                <a:ext cx="19" cy="1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4" y="5"/>
                  </a:cxn>
                  <a:cxn ang="0">
                    <a:pos x="19" y="0"/>
                  </a:cxn>
                </a:cxnLst>
                <a:rect l="0" t="0" r="r" b="b"/>
                <a:pathLst>
                  <a:path w="19" h="10">
                    <a:moveTo>
                      <a:pt x="0" y="10"/>
                    </a:moveTo>
                    <a:lnTo>
                      <a:pt x="4" y="5"/>
                    </a:lnTo>
                    <a:lnTo>
                      <a:pt x="19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72" name="Line 356"/>
              <p:cNvSpPr>
                <a:spLocks noChangeShapeType="1"/>
              </p:cNvSpPr>
              <p:nvPr/>
            </p:nvSpPr>
            <p:spPr bwMode="auto">
              <a:xfrm flipV="1">
                <a:off x="2490" y="1845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73" name="Freeform 357"/>
              <p:cNvSpPr>
                <a:spLocks/>
              </p:cNvSpPr>
              <p:nvPr/>
            </p:nvSpPr>
            <p:spPr bwMode="auto">
              <a:xfrm>
                <a:off x="2533" y="1817"/>
                <a:ext cx="9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4" y="4"/>
                  </a:cxn>
                  <a:cxn ang="0">
                    <a:pos x="9" y="0"/>
                  </a:cxn>
                </a:cxnLst>
                <a:rect l="0" t="0" r="r" b="b"/>
                <a:pathLst>
                  <a:path w="9" h="14">
                    <a:moveTo>
                      <a:pt x="0" y="14"/>
                    </a:moveTo>
                    <a:lnTo>
                      <a:pt x="4" y="4"/>
                    </a:lnTo>
                    <a:lnTo>
                      <a:pt x="9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74" name="Freeform 358"/>
              <p:cNvSpPr>
                <a:spLocks/>
              </p:cNvSpPr>
              <p:nvPr/>
            </p:nvSpPr>
            <p:spPr bwMode="auto">
              <a:xfrm>
                <a:off x="2561" y="1774"/>
                <a:ext cx="10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0" y="14"/>
                  </a:cxn>
                  <a:cxn ang="0">
                    <a:pos x="10" y="0"/>
                  </a:cxn>
                </a:cxnLst>
                <a:rect l="0" t="0" r="r" b="b"/>
                <a:pathLst>
                  <a:path w="10" h="19">
                    <a:moveTo>
                      <a:pt x="0" y="19"/>
                    </a:moveTo>
                    <a:lnTo>
                      <a:pt x="0" y="14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75" name="Freeform 359"/>
              <p:cNvSpPr>
                <a:spLocks/>
              </p:cNvSpPr>
              <p:nvPr/>
            </p:nvSpPr>
            <p:spPr bwMode="auto">
              <a:xfrm>
                <a:off x="2590" y="1740"/>
                <a:ext cx="1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0"/>
                  </a:cxn>
                  <a:cxn ang="0">
                    <a:pos x="10" y="0"/>
                  </a:cxn>
                </a:cxnLst>
                <a:rect l="0" t="0" r="r" b="b"/>
                <a:pathLst>
                  <a:path w="10" h="14">
                    <a:moveTo>
                      <a:pt x="0" y="14"/>
                    </a:moveTo>
                    <a:lnTo>
                      <a:pt x="0" y="10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76" name="Freeform 360"/>
              <p:cNvSpPr>
                <a:spLocks/>
              </p:cNvSpPr>
              <p:nvPr/>
            </p:nvSpPr>
            <p:spPr bwMode="auto">
              <a:xfrm>
                <a:off x="2619" y="1702"/>
                <a:ext cx="14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5" y="9"/>
                  </a:cxn>
                  <a:cxn ang="0">
                    <a:pos x="14" y="0"/>
                  </a:cxn>
                </a:cxnLst>
                <a:rect l="0" t="0" r="r" b="b"/>
                <a:pathLst>
                  <a:path w="14" h="14">
                    <a:moveTo>
                      <a:pt x="0" y="14"/>
                    </a:moveTo>
                    <a:lnTo>
                      <a:pt x="5" y="9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77" name="Freeform 361"/>
              <p:cNvSpPr>
                <a:spLocks/>
              </p:cNvSpPr>
              <p:nvPr/>
            </p:nvSpPr>
            <p:spPr bwMode="auto">
              <a:xfrm>
                <a:off x="2652" y="1673"/>
                <a:ext cx="15" cy="1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10" y="0"/>
                  </a:cxn>
                  <a:cxn ang="0">
                    <a:pos x="15" y="0"/>
                  </a:cxn>
                </a:cxnLst>
                <a:rect l="0" t="0" r="r" b="b"/>
                <a:pathLst>
                  <a:path w="15" h="10">
                    <a:moveTo>
                      <a:pt x="0" y="10"/>
                    </a:moveTo>
                    <a:lnTo>
                      <a:pt x="10" y="0"/>
                    </a:lnTo>
                    <a:lnTo>
                      <a:pt x="15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78" name="Freeform 362"/>
              <p:cNvSpPr>
                <a:spLocks/>
              </p:cNvSpPr>
              <p:nvPr/>
            </p:nvSpPr>
            <p:spPr bwMode="auto">
              <a:xfrm>
                <a:off x="2686" y="1635"/>
                <a:ext cx="14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14" y="5"/>
                  </a:cxn>
                  <a:cxn ang="0">
                    <a:pos x="14" y="0"/>
                  </a:cxn>
                </a:cxnLst>
                <a:rect l="0" t="0" r="r" b="b"/>
                <a:pathLst>
                  <a:path w="14" h="14">
                    <a:moveTo>
                      <a:pt x="0" y="14"/>
                    </a:moveTo>
                    <a:lnTo>
                      <a:pt x="14" y="5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79" name="Line 363"/>
              <p:cNvSpPr>
                <a:spLocks noChangeShapeType="1"/>
              </p:cNvSpPr>
              <p:nvPr/>
            </p:nvSpPr>
            <p:spPr bwMode="auto">
              <a:xfrm flipV="1">
                <a:off x="2719" y="1601"/>
                <a:ext cx="15" cy="1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80" name="Line 364"/>
              <p:cNvSpPr>
                <a:spLocks noChangeShapeType="1"/>
              </p:cNvSpPr>
              <p:nvPr/>
            </p:nvSpPr>
            <p:spPr bwMode="auto">
              <a:xfrm>
                <a:off x="2762" y="1596"/>
                <a:ext cx="20" cy="1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81" name="Line 365"/>
              <p:cNvSpPr>
                <a:spLocks noChangeShapeType="1"/>
              </p:cNvSpPr>
              <p:nvPr/>
            </p:nvSpPr>
            <p:spPr bwMode="auto">
              <a:xfrm>
                <a:off x="2805" y="1592"/>
                <a:ext cx="20" cy="1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82" name="Line 366"/>
              <p:cNvSpPr>
                <a:spLocks noChangeShapeType="1"/>
              </p:cNvSpPr>
              <p:nvPr/>
            </p:nvSpPr>
            <p:spPr bwMode="auto">
              <a:xfrm flipV="1">
                <a:off x="2853" y="1582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83" name="Line 367"/>
              <p:cNvSpPr>
                <a:spLocks noChangeShapeType="1"/>
              </p:cNvSpPr>
              <p:nvPr/>
            </p:nvSpPr>
            <p:spPr bwMode="auto">
              <a:xfrm flipV="1">
                <a:off x="2901" y="1577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84" name="Line 368"/>
              <p:cNvSpPr>
                <a:spLocks noChangeShapeType="1"/>
              </p:cNvSpPr>
              <p:nvPr/>
            </p:nvSpPr>
            <p:spPr bwMode="auto">
              <a:xfrm>
                <a:off x="2949" y="1573"/>
                <a:ext cx="19" cy="1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85" name="Line 369"/>
              <p:cNvSpPr>
                <a:spLocks noChangeShapeType="1"/>
              </p:cNvSpPr>
              <p:nvPr/>
            </p:nvSpPr>
            <p:spPr bwMode="auto">
              <a:xfrm flipV="1">
                <a:off x="2997" y="1563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86" name="Line 370"/>
              <p:cNvSpPr>
                <a:spLocks noChangeShapeType="1"/>
              </p:cNvSpPr>
              <p:nvPr/>
            </p:nvSpPr>
            <p:spPr bwMode="auto">
              <a:xfrm flipV="1">
                <a:off x="3045" y="1553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87" name="Line 371"/>
              <p:cNvSpPr>
                <a:spLocks noChangeShapeType="1"/>
              </p:cNvSpPr>
              <p:nvPr/>
            </p:nvSpPr>
            <p:spPr bwMode="auto">
              <a:xfrm>
                <a:off x="3093" y="1549"/>
                <a:ext cx="19" cy="1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88" name="Line 372"/>
              <p:cNvSpPr>
                <a:spLocks noChangeShapeType="1"/>
              </p:cNvSpPr>
              <p:nvPr/>
            </p:nvSpPr>
            <p:spPr bwMode="auto">
              <a:xfrm flipV="1">
                <a:off x="3141" y="1534"/>
                <a:ext cx="14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89" name="Freeform 373"/>
              <p:cNvSpPr>
                <a:spLocks/>
              </p:cNvSpPr>
              <p:nvPr/>
            </p:nvSpPr>
            <p:spPr bwMode="auto">
              <a:xfrm>
                <a:off x="3179" y="1506"/>
                <a:ext cx="14" cy="9"/>
              </a:xfrm>
              <a:custGeom>
                <a:avLst/>
                <a:gdLst/>
                <a:ahLst/>
                <a:cxnLst>
                  <a:cxn ang="0">
                    <a:pos x="0" y="9"/>
                  </a:cxn>
                  <a:cxn ang="0">
                    <a:pos x="5" y="0"/>
                  </a:cxn>
                  <a:cxn ang="0">
                    <a:pos x="14" y="0"/>
                  </a:cxn>
                </a:cxnLst>
                <a:rect l="0" t="0" r="r" b="b"/>
                <a:pathLst>
                  <a:path w="14" h="9">
                    <a:moveTo>
                      <a:pt x="0" y="9"/>
                    </a:moveTo>
                    <a:lnTo>
                      <a:pt x="5" y="0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90" name="Line 374"/>
              <p:cNvSpPr>
                <a:spLocks noChangeShapeType="1"/>
              </p:cNvSpPr>
              <p:nvPr/>
            </p:nvSpPr>
            <p:spPr bwMode="auto">
              <a:xfrm flipV="1">
                <a:off x="3217" y="1491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91" name="Line 375"/>
              <p:cNvSpPr>
                <a:spLocks noChangeShapeType="1"/>
              </p:cNvSpPr>
              <p:nvPr/>
            </p:nvSpPr>
            <p:spPr bwMode="auto">
              <a:xfrm flipV="1">
                <a:off x="3265" y="1477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92" name="Line 376"/>
              <p:cNvSpPr>
                <a:spLocks noChangeShapeType="1"/>
              </p:cNvSpPr>
              <p:nvPr/>
            </p:nvSpPr>
            <p:spPr bwMode="auto">
              <a:xfrm flipV="1">
                <a:off x="3308" y="1458"/>
                <a:ext cx="19" cy="9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93" name="Line 377"/>
              <p:cNvSpPr>
                <a:spLocks noChangeShapeType="1"/>
              </p:cNvSpPr>
              <p:nvPr/>
            </p:nvSpPr>
            <p:spPr bwMode="auto">
              <a:xfrm flipV="1">
                <a:off x="3351" y="1434"/>
                <a:ext cx="14" cy="9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94" name="Freeform 378"/>
              <p:cNvSpPr>
                <a:spLocks/>
              </p:cNvSpPr>
              <p:nvPr/>
            </p:nvSpPr>
            <p:spPr bwMode="auto">
              <a:xfrm>
                <a:off x="3380" y="1391"/>
                <a:ext cx="9" cy="19"/>
              </a:xfrm>
              <a:custGeom>
                <a:avLst/>
                <a:gdLst/>
                <a:ahLst/>
                <a:cxnLst>
                  <a:cxn ang="0">
                    <a:pos x="0" y="19"/>
                  </a:cxn>
                  <a:cxn ang="0">
                    <a:pos x="5" y="4"/>
                  </a:cxn>
                  <a:cxn ang="0">
                    <a:pos x="9" y="0"/>
                  </a:cxn>
                </a:cxnLst>
                <a:rect l="0" t="0" r="r" b="b"/>
                <a:pathLst>
                  <a:path w="9" h="19">
                    <a:moveTo>
                      <a:pt x="0" y="19"/>
                    </a:moveTo>
                    <a:lnTo>
                      <a:pt x="5" y="4"/>
                    </a:lnTo>
                    <a:lnTo>
                      <a:pt x="9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95" name="Freeform 379"/>
              <p:cNvSpPr>
                <a:spLocks/>
              </p:cNvSpPr>
              <p:nvPr/>
            </p:nvSpPr>
            <p:spPr bwMode="auto">
              <a:xfrm>
                <a:off x="3409" y="1352"/>
                <a:ext cx="9" cy="20"/>
              </a:xfrm>
              <a:custGeom>
                <a:avLst/>
                <a:gdLst/>
                <a:ahLst/>
                <a:cxnLst>
                  <a:cxn ang="0">
                    <a:pos x="0" y="20"/>
                  </a:cxn>
                  <a:cxn ang="0">
                    <a:pos x="9" y="5"/>
                  </a:cxn>
                  <a:cxn ang="0">
                    <a:pos x="9" y="0"/>
                  </a:cxn>
                </a:cxnLst>
                <a:rect l="0" t="0" r="r" b="b"/>
                <a:pathLst>
                  <a:path w="9" h="20">
                    <a:moveTo>
                      <a:pt x="0" y="20"/>
                    </a:moveTo>
                    <a:lnTo>
                      <a:pt x="9" y="5"/>
                    </a:lnTo>
                    <a:lnTo>
                      <a:pt x="9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96" name="Freeform 380"/>
              <p:cNvSpPr>
                <a:spLocks/>
              </p:cNvSpPr>
              <p:nvPr/>
            </p:nvSpPr>
            <p:spPr bwMode="auto">
              <a:xfrm>
                <a:off x="3437" y="1314"/>
                <a:ext cx="1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5" y="5"/>
                  </a:cxn>
                  <a:cxn ang="0">
                    <a:pos x="10" y="0"/>
                  </a:cxn>
                </a:cxnLst>
                <a:rect l="0" t="0" r="r" b="b"/>
                <a:pathLst>
                  <a:path w="10" h="14">
                    <a:moveTo>
                      <a:pt x="0" y="14"/>
                    </a:moveTo>
                    <a:lnTo>
                      <a:pt x="5" y="5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97" name="Freeform 381"/>
              <p:cNvSpPr>
                <a:spLocks/>
              </p:cNvSpPr>
              <p:nvPr/>
            </p:nvSpPr>
            <p:spPr bwMode="auto">
              <a:xfrm>
                <a:off x="3461" y="1281"/>
                <a:ext cx="15" cy="9"/>
              </a:xfrm>
              <a:custGeom>
                <a:avLst/>
                <a:gdLst/>
                <a:ahLst/>
                <a:cxnLst>
                  <a:cxn ang="0">
                    <a:pos x="0" y="9"/>
                  </a:cxn>
                  <a:cxn ang="0">
                    <a:pos x="10" y="4"/>
                  </a:cxn>
                  <a:cxn ang="0">
                    <a:pos x="15" y="0"/>
                  </a:cxn>
                </a:cxnLst>
                <a:rect l="0" t="0" r="r" b="b"/>
                <a:pathLst>
                  <a:path w="15" h="9">
                    <a:moveTo>
                      <a:pt x="0" y="9"/>
                    </a:moveTo>
                    <a:lnTo>
                      <a:pt x="10" y="4"/>
                    </a:lnTo>
                    <a:lnTo>
                      <a:pt x="15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98" name="Freeform 382"/>
              <p:cNvSpPr>
                <a:spLocks/>
              </p:cNvSpPr>
              <p:nvPr/>
            </p:nvSpPr>
            <p:spPr bwMode="auto">
              <a:xfrm>
                <a:off x="3504" y="1261"/>
                <a:ext cx="19" cy="5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5"/>
                  </a:cxn>
                  <a:cxn ang="0">
                    <a:pos x="19" y="0"/>
                  </a:cxn>
                </a:cxnLst>
                <a:rect l="0" t="0" r="r" b="b"/>
                <a:pathLst>
                  <a:path w="19" h="5">
                    <a:moveTo>
                      <a:pt x="0" y="5"/>
                    </a:moveTo>
                    <a:lnTo>
                      <a:pt x="0" y="5"/>
                    </a:lnTo>
                    <a:lnTo>
                      <a:pt x="19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199" name="Line 383"/>
              <p:cNvSpPr>
                <a:spLocks noChangeShapeType="1"/>
              </p:cNvSpPr>
              <p:nvPr/>
            </p:nvSpPr>
            <p:spPr bwMode="auto">
              <a:xfrm flipV="1">
                <a:off x="3547" y="1252"/>
                <a:ext cx="20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00" name="Line 384"/>
              <p:cNvSpPr>
                <a:spLocks noChangeShapeType="1"/>
              </p:cNvSpPr>
              <p:nvPr/>
            </p:nvSpPr>
            <p:spPr bwMode="auto">
              <a:xfrm flipV="1">
                <a:off x="3595" y="1242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01" name="Line 385"/>
              <p:cNvSpPr>
                <a:spLocks noChangeShapeType="1"/>
              </p:cNvSpPr>
              <p:nvPr/>
            </p:nvSpPr>
            <p:spPr bwMode="auto">
              <a:xfrm>
                <a:off x="3643" y="1237"/>
                <a:ext cx="19" cy="1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02" name="Line 386"/>
              <p:cNvSpPr>
                <a:spLocks noChangeShapeType="1"/>
              </p:cNvSpPr>
              <p:nvPr/>
            </p:nvSpPr>
            <p:spPr bwMode="auto">
              <a:xfrm>
                <a:off x="3691" y="1233"/>
                <a:ext cx="19" cy="1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03" name="Line 387"/>
              <p:cNvSpPr>
                <a:spLocks noChangeShapeType="1"/>
              </p:cNvSpPr>
              <p:nvPr/>
            </p:nvSpPr>
            <p:spPr bwMode="auto">
              <a:xfrm flipV="1">
                <a:off x="3739" y="1214"/>
                <a:ext cx="14" cy="9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04" name="Freeform 388"/>
              <p:cNvSpPr>
                <a:spLocks/>
              </p:cNvSpPr>
              <p:nvPr/>
            </p:nvSpPr>
            <p:spPr bwMode="auto">
              <a:xfrm>
                <a:off x="3768" y="1170"/>
                <a:ext cx="9" cy="20"/>
              </a:xfrm>
              <a:custGeom>
                <a:avLst/>
                <a:gdLst/>
                <a:ahLst/>
                <a:cxnLst>
                  <a:cxn ang="0">
                    <a:pos x="0" y="20"/>
                  </a:cxn>
                  <a:cxn ang="0">
                    <a:pos x="9" y="0"/>
                  </a:cxn>
                  <a:cxn ang="0">
                    <a:pos x="9" y="0"/>
                  </a:cxn>
                </a:cxnLst>
                <a:rect l="0" t="0" r="r" b="b"/>
                <a:pathLst>
                  <a:path w="9" h="20">
                    <a:moveTo>
                      <a:pt x="0" y="20"/>
                    </a:moveTo>
                    <a:lnTo>
                      <a:pt x="9" y="0"/>
                    </a:lnTo>
                    <a:lnTo>
                      <a:pt x="9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05" name="Freeform 389"/>
              <p:cNvSpPr>
                <a:spLocks/>
              </p:cNvSpPr>
              <p:nvPr/>
            </p:nvSpPr>
            <p:spPr bwMode="auto">
              <a:xfrm>
                <a:off x="3791" y="1132"/>
                <a:ext cx="10" cy="15"/>
              </a:xfrm>
              <a:custGeom>
                <a:avLst/>
                <a:gdLst/>
                <a:ahLst/>
                <a:cxnLst>
                  <a:cxn ang="0">
                    <a:pos x="0" y="15"/>
                  </a:cxn>
                  <a:cxn ang="0">
                    <a:pos x="10" y="5"/>
                  </a:cxn>
                  <a:cxn ang="0">
                    <a:pos x="10" y="0"/>
                  </a:cxn>
                </a:cxnLst>
                <a:rect l="0" t="0" r="r" b="b"/>
                <a:pathLst>
                  <a:path w="10" h="15">
                    <a:moveTo>
                      <a:pt x="0" y="15"/>
                    </a:moveTo>
                    <a:lnTo>
                      <a:pt x="10" y="5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06" name="Freeform 390"/>
              <p:cNvSpPr>
                <a:spLocks/>
              </p:cNvSpPr>
              <p:nvPr/>
            </p:nvSpPr>
            <p:spPr bwMode="auto">
              <a:xfrm>
                <a:off x="3815" y="1089"/>
                <a:ext cx="1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5" y="10"/>
                  </a:cxn>
                  <a:cxn ang="0">
                    <a:pos x="10" y="0"/>
                  </a:cxn>
                </a:cxnLst>
                <a:rect l="0" t="0" r="r" b="b"/>
                <a:pathLst>
                  <a:path w="10" h="14">
                    <a:moveTo>
                      <a:pt x="0" y="14"/>
                    </a:moveTo>
                    <a:lnTo>
                      <a:pt x="5" y="10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07" name="Freeform 391"/>
              <p:cNvSpPr>
                <a:spLocks/>
              </p:cNvSpPr>
              <p:nvPr/>
            </p:nvSpPr>
            <p:spPr bwMode="auto">
              <a:xfrm>
                <a:off x="3839" y="1046"/>
                <a:ext cx="1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10" y="0"/>
                  </a:cxn>
                </a:cxnLst>
                <a:rect l="0" t="0" r="r" b="b"/>
                <a:pathLst>
                  <a:path w="10" h="14">
                    <a:moveTo>
                      <a:pt x="0" y="14"/>
                    </a:moveTo>
                    <a:lnTo>
                      <a:pt x="0" y="14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08" name="Freeform 392"/>
              <p:cNvSpPr>
                <a:spLocks/>
              </p:cNvSpPr>
              <p:nvPr/>
            </p:nvSpPr>
            <p:spPr bwMode="auto">
              <a:xfrm>
                <a:off x="3873" y="1017"/>
                <a:ext cx="14" cy="15"/>
              </a:xfrm>
              <a:custGeom>
                <a:avLst/>
                <a:gdLst/>
                <a:ahLst/>
                <a:cxnLst>
                  <a:cxn ang="0">
                    <a:pos x="0" y="15"/>
                  </a:cxn>
                  <a:cxn ang="0">
                    <a:pos x="9" y="5"/>
                  </a:cxn>
                  <a:cxn ang="0">
                    <a:pos x="14" y="0"/>
                  </a:cxn>
                </a:cxnLst>
                <a:rect l="0" t="0" r="r" b="b"/>
                <a:pathLst>
                  <a:path w="14" h="15">
                    <a:moveTo>
                      <a:pt x="0" y="15"/>
                    </a:moveTo>
                    <a:lnTo>
                      <a:pt x="9" y="5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09" name="Line 393"/>
              <p:cNvSpPr>
                <a:spLocks noChangeShapeType="1"/>
              </p:cNvSpPr>
              <p:nvPr/>
            </p:nvSpPr>
            <p:spPr bwMode="auto">
              <a:xfrm flipV="1">
                <a:off x="3911" y="989"/>
                <a:ext cx="14" cy="14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10" name="Freeform 394"/>
              <p:cNvSpPr>
                <a:spLocks/>
              </p:cNvSpPr>
              <p:nvPr/>
            </p:nvSpPr>
            <p:spPr bwMode="auto">
              <a:xfrm>
                <a:off x="3949" y="960"/>
                <a:ext cx="15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5" y="9"/>
                  </a:cxn>
                  <a:cxn ang="0">
                    <a:pos x="15" y="0"/>
                  </a:cxn>
                </a:cxnLst>
                <a:rect l="0" t="0" r="r" b="b"/>
                <a:pathLst>
                  <a:path w="15" h="14">
                    <a:moveTo>
                      <a:pt x="0" y="14"/>
                    </a:moveTo>
                    <a:lnTo>
                      <a:pt x="5" y="9"/>
                    </a:lnTo>
                    <a:lnTo>
                      <a:pt x="15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11" name="Line 395"/>
              <p:cNvSpPr>
                <a:spLocks noChangeShapeType="1"/>
              </p:cNvSpPr>
              <p:nvPr/>
            </p:nvSpPr>
            <p:spPr bwMode="auto">
              <a:xfrm flipV="1">
                <a:off x="3988" y="936"/>
                <a:ext cx="14" cy="10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12" name="Line 396"/>
              <p:cNvSpPr>
                <a:spLocks noChangeShapeType="1"/>
              </p:cNvSpPr>
              <p:nvPr/>
            </p:nvSpPr>
            <p:spPr bwMode="auto">
              <a:xfrm>
                <a:off x="4031" y="926"/>
                <a:ext cx="19" cy="1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13" name="Line 397"/>
              <p:cNvSpPr>
                <a:spLocks noChangeShapeType="1"/>
              </p:cNvSpPr>
              <p:nvPr/>
            </p:nvSpPr>
            <p:spPr bwMode="auto">
              <a:xfrm flipV="1">
                <a:off x="4079" y="922"/>
                <a:ext cx="19" cy="4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14" name="Line 398"/>
              <p:cNvSpPr>
                <a:spLocks noChangeShapeType="1"/>
              </p:cNvSpPr>
              <p:nvPr/>
            </p:nvSpPr>
            <p:spPr bwMode="auto">
              <a:xfrm>
                <a:off x="4127" y="922"/>
                <a:ext cx="19" cy="1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15" name="Line 399"/>
              <p:cNvSpPr>
                <a:spLocks noChangeShapeType="1"/>
              </p:cNvSpPr>
              <p:nvPr/>
            </p:nvSpPr>
            <p:spPr bwMode="auto">
              <a:xfrm>
                <a:off x="4174" y="917"/>
                <a:ext cx="20" cy="1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16" name="Line 400"/>
              <p:cNvSpPr>
                <a:spLocks noChangeShapeType="1"/>
              </p:cNvSpPr>
              <p:nvPr/>
            </p:nvSpPr>
            <p:spPr bwMode="auto">
              <a:xfrm flipV="1">
                <a:off x="4222" y="912"/>
                <a:ext cx="19" cy="5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17" name="Freeform 401"/>
              <p:cNvSpPr>
                <a:spLocks/>
              </p:cNvSpPr>
              <p:nvPr/>
            </p:nvSpPr>
            <p:spPr bwMode="auto">
              <a:xfrm>
                <a:off x="4270" y="907"/>
                <a:ext cx="14" cy="5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5" y="5"/>
                  </a:cxn>
                  <a:cxn ang="0">
                    <a:pos x="14" y="0"/>
                  </a:cxn>
                </a:cxnLst>
                <a:rect l="0" t="0" r="r" b="b"/>
                <a:pathLst>
                  <a:path w="14" h="5">
                    <a:moveTo>
                      <a:pt x="0" y="5"/>
                    </a:moveTo>
                    <a:lnTo>
                      <a:pt x="5" y="5"/>
                    </a:lnTo>
                    <a:lnTo>
                      <a:pt x="14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18" name="Freeform 402"/>
              <p:cNvSpPr>
                <a:spLocks/>
              </p:cNvSpPr>
              <p:nvPr/>
            </p:nvSpPr>
            <p:spPr bwMode="auto">
              <a:xfrm>
                <a:off x="4313" y="879"/>
                <a:ext cx="1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10" y="0"/>
                  </a:cxn>
                </a:cxnLst>
                <a:rect l="0" t="0" r="r" b="b"/>
                <a:pathLst>
                  <a:path w="10" h="14">
                    <a:moveTo>
                      <a:pt x="0" y="14"/>
                    </a:moveTo>
                    <a:lnTo>
                      <a:pt x="0" y="14"/>
                    </a:lnTo>
                    <a:lnTo>
                      <a:pt x="10" y="0"/>
                    </a:lnTo>
                  </a:path>
                </a:pathLst>
              </a:custGeom>
              <a:noFill/>
              <a:ln w="8001">
                <a:solidFill>
                  <a:schemeClr val="hlink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1219" name="Line 403"/>
              <p:cNvSpPr>
                <a:spLocks noChangeShapeType="1"/>
              </p:cNvSpPr>
              <p:nvPr/>
            </p:nvSpPr>
            <p:spPr bwMode="auto">
              <a:xfrm flipV="1">
                <a:off x="4337" y="835"/>
                <a:ext cx="10" cy="20"/>
              </a:xfrm>
              <a:prstGeom prst="line">
                <a:avLst/>
              </a:prstGeom>
              <a:noFill/>
              <a:ln w="8001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931221" name="Text Box 405" descr="White marble"/>
          <p:cNvSpPr txBox="1">
            <a:spLocks noChangeArrowheads="1"/>
          </p:cNvSpPr>
          <p:nvPr/>
        </p:nvSpPr>
        <p:spPr bwMode="auto">
          <a:xfrm>
            <a:off x="1841500" y="1495085"/>
            <a:ext cx="1707444" cy="127737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700" b="1" u="sng" dirty="0">
                <a:ea typeface="宋体" pitchFamily="2" charset="-122"/>
              </a:rPr>
              <a:t>stock w/o pressure</a:t>
            </a:r>
          </a:p>
          <a:p>
            <a:pPr>
              <a:spcBef>
                <a:spcPct val="50000"/>
              </a:spcBef>
            </a:pPr>
            <a:r>
              <a:rPr lang="en-US" altLang="zh-CN" sz="1700" b="1" dirty="0">
                <a:ea typeface="宋体" pitchFamily="2" charset="-122"/>
              </a:rPr>
              <a:t>296.67 </a:t>
            </a:r>
            <a:r>
              <a:rPr lang="en-US" altLang="zh-CN" sz="1700" b="1" dirty="0" err="1">
                <a:ea typeface="宋体" pitchFamily="2" charset="-122"/>
              </a:rPr>
              <a:t>secs</a:t>
            </a:r>
            <a:r>
              <a:rPr lang="en-US" altLang="zh-CN" sz="1700" b="1" dirty="0">
                <a:ea typeface="宋体" pitchFamily="2" charset="-122"/>
              </a:rPr>
              <a:t> 1136 </a:t>
            </a:r>
            <a:r>
              <a:rPr lang="en-US" altLang="zh-CN" sz="1700" b="1" dirty="0" err="1">
                <a:ea typeface="宋体" pitchFamily="2" charset="-122"/>
              </a:rPr>
              <a:t>majflts</a:t>
            </a:r>
            <a:endParaRPr lang="en-US" sz="1700" b="1" dirty="0"/>
          </a:p>
        </p:txBody>
      </p:sp>
      <p:sp>
        <p:nvSpPr>
          <p:cNvPr id="931222" name="Text Box 406" descr="White marble"/>
          <p:cNvSpPr txBox="1">
            <a:spLocks noChangeArrowheads="1"/>
          </p:cNvSpPr>
          <p:nvPr/>
        </p:nvSpPr>
        <p:spPr bwMode="auto">
          <a:xfrm>
            <a:off x="3804709" y="1535907"/>
            <a:ext cx="1559278" cy="140833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700" b="1" u="sng" dirty="0">
                <a:solidFill>
                  <a:schemeClr val="folHlink"/>
                </a:solidFill>
                <a:ea typeface="宋体" pitchFamily="2" charset="-122"/>
              </a:rPr>
              <a:t>CRAMM w/ pressure </a:t>
            </a:r>
            <a:r>
              <a:rPr lang="en-US" altLang="zh-CN" sz="1700" b="1" dirty="0">
                <a:ea typeface="宋体" pitchFamily="2" charset="-122"/>
              </a:rPr>
              <a:t>302.53 </a:t>
            </a:r>
            <a:r>
              <a:rPr lang="en-US" altLang="zh-CN" sz="1700" b="1" dirty="0" err="1">
                <a:ea typeface="宋体" pitchFamily="2" charset="-122"/>
              </a:rPr>
              <a:t>secs</a:t>
            </a:r>
            <a:r>
              <a:rPr lang="en-US" altLang="zh-CN" sz="1700" b="1" dirty="0">
                <a:ea typeface="宋体" pitchFamily="2" charset="-122"/>
              </a:rPr>
              <a:t> 1613 </a:t>
            </a:r>
            <a:r>
              <a:rPr lang="en-US" altLang="zh-CN" sz="1700" b="1" dirty="0" err="1">
                <a:ea typeface="宋体" pitchFamily="2" charset="-122"/>
              </a:rPr>
              <a:t>majflts</a:t>
            </a:r>
            <a:r>
              <a:rPr lang="en-US" altLang="zh-CN" sz="1700" b="1" dirty="0">
                <a:ea typeface="宋体" pitchFamily="2" charset="-122"/>
              </a:rPr>
              <a:t> 98% CPU</a:t>
            </a:r>
            <a:endParaRPr lang="en-US" sz="1700" b="1" dirty="0"/>
          </a:p>
        </p:txBody>
      </p:sp>
      <p:sp>
        <p:nvSpPr>
          <p:cNvPr id="931223" name="Text Box 407" descr="White marble"/>
          <p:cNvSpPr txBox="1">
            <a:spLocks noChangeArrowheads="1"/>
          </p:cNvSpPr>
          <p:nvPr/>
        </p:nvSpPr>
        <p:spPr bwMode="auto">
          <a:xfrm>
            <a:off x="5723820" y="2153331"/>
            <a:ext cx="1680986" cy="140833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1700" b="1" u="sng" dirty="0">
                <a:solidFill>
                  <a:schemeClr val="hlink"/>
                </a:solidFill>
                <a:ea typeface="宋体" pitchFamily="2" charset="-122"/>
              </a:rPr>
              <a:t>Stock w/ pressure</a:t>
            </a:r>
            <a:r>
              <a:rPr lang="en-US" altLang="zh-CN" sz="1700" b="1" dirty="0">
                <a:solidFill>
                  <a:schemeClr val="hlink"/>
                </a:solidFill>
                <a:ea typeface="宋体" pitchFamily="2" charset="-122"/>
              </a:rPr>
              <a:t> </a:t>
            </a:r>
            <a:r>
              <a:rPr lang="en-US" altLang="zh-CN" sz="1700" b="1" dirty="0">
                <a:ea typeface="宋体" pitchFamily="2" charset="-122"/>
              </a:rPr>
              <a:t>720.11 </a:t>
            </a:r>
            <a:r>
              <a:rPr lang="en-US" altLang="zh-CN" sz="1700" b="1" dirty="0" err="1">
                <a:ea typeface="宋体" pitchFamily="2" charset="-122"/>
              </a:rPr>
              <a:t>secs</a:t>
            </a:r>
            <a:r>
              <a:rPr lang="en-US" altLang="zh-CN" sz="1700" b="1" dirty="0">
                <a:ea typeface="宋体" pitchFamily="2" charset="-122"/>
              </a:rPr>
              <a:t> 39944 </a:t>
            </a:r>
            <a:r>
              <a:rPr lang="en-US" altLang="zh-CN" sz="1700" b="1" dirty="0" err="1">
                <a:ea typeface="宋体" pitchFamily="2" charset="-122"/>
              </a:rPr>
              <a:t>majflts</a:t>
            </a:r>
            <a:r>
              <a:rPr lang="en-US" altLang="zh-CN" sz="1700" b="1" dirty="0">
                <a:ea typeface="宋体" pitchFamily="2" charset="-122"/>
              </a:rPr>
              <a:t> 48% CPU</a:t>
            </a:r>
            <a:endParaRPr lang="en-US" sz="1700" b="1" dirty="0"/>
          </a:p>
        </p:txBody>
      </p:sp>
      <p:sp>
        <p:nvSpPr>
          <p:cNvPr id="931224" name="Oval 408"/>
          <p:cNvSpPr>
            <a:spLocks noChangeArrowheads="1"/>
          </p:cNvSpPr>
          <p:nvPr/>
        </p:nvSpPr>
        <p:spPr bwMode="auto">
          <a:xfrm>
            <a:off x="1714500" y="3593988"/>
            <a:ext cx="1236487" cy="1933915"/>
          </a:xfrm>
          <a:prstGeom prst="ellipse">
            <a:avLst/>
          </a:prstGeom>
          <a:noFill/>
          <a:ln w="25400" algn="ctr">
            <a:solidFill>
              <a:schemeClr val="hlink"/>
            </a:solidFill>
            <a:round/>
            <a:headEnd/>
            <a:tailEnd/>
          </a:ln>
          <a:effectLst/>
        </p:spPr>
        <p:txBody>
          <a:bodyPr wrap="none" lIns="100008" tIns="50004" rIns="100008" bIns="50004" anchor="ctr"/>
          <a:lstStyle/>
          <a:p>
            <a:endParaRPr lang="en-US"/>
          </a:p>
        </p:txBody>
      </p:sp>
      <p:sp>
        <p:nvSpPr>
          <p:cNvPr id="931225" name="Text Box 409" descr="White marble"/>
          <p:cNvSpPr txBox="1">
            <a:spLocks noChangeArrowheads="1"/>
          </p:cNvSpPr>
          <p:nvPr/>
        </p:nvSpPr>
        <p:spPr bwMode="auto">
          <a:xfrm>
            <a:off x="4998861" y="4580506"/>
            <a:ext cx="3286126" cy="43953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200" u="sng" dirty="0">
                <a:ea typeface="宋体" pitchFamily="2" charset="-122"/>
              </a:rPr>
              <a:t>Initial heap size: 120MB</a:t>
            </a:r>
            <a:endParaRPr lang="en-US" sz="2200" u="sng" dirty="0"/>
          </a:p>
        </p:txBody>
      </p:sp>
      <p:sp>
        <p:nvSpPr>
          <p:cNvPr id="931226" name="Rectangle 410"/>
          <p:cNvSpPr>
            <a:spLocks noGrp="1" noChangeArrowheads="1"/>
          </p:cNvSpPr>
          <p:nvPr>
            <p:ph type="title"/>
          </p:nvPr>
        </p:nvSpPr>
        <p:spPr>
          <a:xfrm>
            <a:off x="254000" y="61232"/>
            <a:ext cx="7620000" cy="816429"/>
          </a:xfrm>
          <a:noFill/>
          <a:ln/>
        </p:spPr>
        <p:txBody>
          <a:bodyPr/>
          <a:lstStyle/>
          <a:p>
            <a:r>
              <a:rPr lang="en-US" altLang="zh-CN" sz="3900" dirty="0">
                <a:ea typeface="宋体" pitchFamily="2" charset="-122"/>
              </a:rPr>
              <a:t>Dynamic Memory Pressure (1)</a:t>
            </a:r>
            <a:r>
              <a:rPr lang="en-US" altLang="zh-CN" dirty="0">
                <a:ea typeface="宋体" pitchFamily="2" charset="-122"/>
              </a:rPr>
              <a:t> 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122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GC Performance While Paging</a:t>
            </a:r>
          </a:p>
        </p:txBody>
      </p:sp>
      <p:sp>
        <p:nvSpPr>
          <p:cNvPr id="190468" name="AutoShape 4"/>
          <p:cNvSpPr>
            <a:spLocks noChangeArrowheads="1"/>
          </p:cNvSpPr>
          <p:nvPr/>
        </p:nvSpPr>
        <p:spPr bwMode="auto">
          <a:xfrm>
            <a:off x="6546863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90469" name="AutoShape 5"/>
          <p:cNvCxnSpPr>
            <a:cxnSpLocks noChangeShapeType="1"/>
            <a:stCxn id="190477" idx="3"/>
            <a:endCxn id="190475" idx="1"/>
          </p:cNvCxnSpPr>
          <p:nvPr/>
        </p:nvCxnSpPr>
        <p:spPr bwMode="auto">
          <a:xfrm>
            <a:off x="4057759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90470" name="AutoShape 6"/>
          <p:cNvCxnSpPr>
            <a:cxnSpLocks noChangeShapeType="1"/>
            <a:stCxn id="190475" idx="3"/>
            <a:endCxn id="190468" idx="1"/>
          </p:cNvCxnSpPr>
          <p:nvPr/>
        </p:nvCxnSpPr>
        <p:spPr bwMode="auto">
          <a:xfrm>
            <a:off x="5717161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90471" name="AutoShape 7"/>
          <p:cNvSpPr>
            <a:spLocks noChangeArrowheads="1"/>
          </p:cNvSpPr>
          <p:nvPr/>
        </p:nvSpPr>
        <p:spPr bwMode="auto">
          <a:xfrm>
            <a:off x="1153804" y="1425151"/>
            <a:ext cx="6845036" cy="1865652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0472" name="AutoShape 8"/>
          <p:cNvSpPr>
            <a:spLocks noChangeArrowheads="1"/>
          </p:cNvSpPr>
          <p:nvPr/>
        </p:nvSpPr>
        <p:spPr bwMode="auto">
          <a:xfrm>
            <a:off x="1153804" y="3499538"/>
            <a:ext cx="6845036" cy="1449623"/>
          </a:xfrm>
          <a:prstGeom prst="roundRect">
            <a:avLst>
              <a:gd name="adj" fmla="val 97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90473" name="AutoShape 9"/>
          <p:cNvCxnSpPr>
            <a:cxnSpLocks noChangeShapeType="1"/>
            <a:stCxn id="190474" idx="3"/>
            <a:endCxn id="190477" idx="1"/>
          </p:cNvCxnSpPr>
          <p:nvPr/>
        </p:nvCxnSpPr>
        <p:spPr bwMode="auto">
          <a:xfrm flipV="1">
            <a:off x="2394035" y="2152123"/>
            <a:ext cx="834023" cy="2074386"/>
          </a:xfrm>
          <a:prstGeom prst="bentConnector3">
            <a:avLst>
              <a:gd name="adj1" fmla="val 49912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90474" name="AutoShape 10"/>
          <p:cNvSpPr>
            <a:spLocks noChangeArrowheads="1"/>
          </p:cNvSpPr>
          <p:nvPr/>
        </p:nvSpPr>
        <p:spPr bwMode="auto">
          <a:xfrm>
            <a:off x="1564333" y="3708272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0475" name="AutoShape 11"/>
          <p:cNvSpPr>
            <a:spLocks noChangeArrowheads="1"/>
          </p:cNvSpPr>
          <p:nvPr/>
        </p:nvSpPr>
        <p:spPr bwMode="auto">
          <a:xfrm>
            <a:off x="4887460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90476" name="AutoShape 12"/>
          <p:cNvCxnSpPr>
            <a:cxnSpLocks noChangeShapeType="1"/>
            <a:stCxn id="190475" idx="2"/>
            <a:endCxn id="190477" idx="2"/>
          </p:cNvCxnSpPr>
          <p:nvPr/>
        </p:nvCxnSpPr>
        <p:spPr bwMode="auto">
          <a:xfrm rot="5400000">
            <a:off x="4471890" y="1841378"/>
            <a:ext cx="1439" cy="1659403"/>
          </a:xfrm>
          <a:prstGeom prst="bentConnector3">
            <a:avLst>
              <a:gd name="adj1" fmla="val 14400000"/>
            </a:avLst>
          </a:prstGeom>
          <a:noFill/>
          <a:ln w="1841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190477" name="AutoShape 13"/>
          <p:cNvSpPr>
            <a:spLocks noChangeArrowheads="1"/>
          </p:cNvSpPr>
          <p:nvPr/>
        </p:nvSpPr>
        <p:spPr bwMode="auto">
          <a:xfrm>
            <a:off x="3228057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0478" name="Text Box 14"/>
          <p:cNvSpPr txBox="1">
            <a:spLocks noChangeArrowheads="1"/>
          </p:cNvSpPr>
          <p:nvPr/>
        </p:nvSpPr>
        <p:spPr bwMode="auto">
          <a:xfrm>
            <a:off x="7268529" y="2884852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90479" name="Text Box 15"/>
          <p:cNvSpPr txBox="1">
            <a:spLocks noChangeArrowheads="1"/>
          </p:cNvSpPr>
          <p:nvPr/>
        </p:nvSpPr>
        <p:spPr bwMode="auto">
          <a:xfrm>
            <a:off x="6577111" y="4536012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190480" name="Text Box 16"/>
          <p:cNvSpPr txBox="1">
            <a:spLocks noChangeArrowheads="1"/>
          </p:cNvSpPr>
          <p:nvPr/>
        </p:nvSpPr>
        <p:spPr bwMode="auto">
          <a:xfrm>
            <a:off x="1681010" y="5110391"/>
            <a:ext cx="5339603" cy="72391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</a:tabLst>
            </a:pPr>
            <a:r>
              <a:rPr lang="en-GB" dirty="0">
                <a:solidFill>
                  <a:srgbClr val="000000"/>
                </a:solidFill>
              </a:rPr>
              <a:t>Heap: most pages in RAM, one on disk</a:t>
            </a:r>
            <a:br>
              <a:rPr lang="en-GB" dirty="0">
                <a:solidFill>
                  <a:srgbClr val="000000"/>
                </a:solidFill>
              </a:rPr>
            </a:br>
            <a:r>
              <a:rPr lang="en-GB" i="1" dirty="0">
                <a:solidFill>
                  <a:srgbClr val="000000"/>
                </a:solidFill>
              </a:rPr>
              <a:t>GC begins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C3019A-E672-476D-8AF6-9EA00F36B999}" type="slidenum">
              <a:rPr lang="en-US"/>
              <a:pPr/>
              <a:t>30</a:t>
            </a:fld>
            <a:endParaRPr lang="en-US"/>
          </a:p>
        </p:txBody>
      </p:sp>
      <p:sp>
        <p:nvSpPr>
          <p:cNvPr id="837634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0" y="20411"/>
            <a:ext cx="7620000" cy="816429"/>
          </a:xfrm>
        </p:spPr>
        <p:txBody>
          <a:bodyPr/>
          <a:lstStyle/>
          <a:p>
            <a:r>
              <a:rPr lang="en-US" altLang="zh-CN" sz="3900" dirty="0">
                <a:ea typeface="宋体" pitchFamily="2" charset="-122"/>
              </a:rPr>
              <a:t>Dynamic Memory Pressure (2) </a:t>
            </a:r>
            <a:endParaRPr lang="en-US" sz="3900" dirty="0"/>
          </a:p>
        </p:txBody>
      </p:sp>
      <p:grpSp>
        <p:nvGrpSpPr>
          <p:cNvPr id="2" name="Group 2072"/>
          <p:cNvGrpSpPr>
            <a:grpSpLocks/>
          </p:cNvGrpSpPr>
          <p:nvPr/>
        </p:nvGrpSpPr>
        <p:grpSpPr bwMode="auto">
          <a:xfrm>
            <a:off x="612070" y="826634"/>
            <a:ext cx="8120944" cy="5624853"/>
            <a:chOff x="347" y="486"/>
            <a:chExt cx="4604" cy="3307"/>
          </a:xfrm>
        </p:grpSpPr>
        <p:sp>
          <p:nvSpPr>
            <p:cNvPr id="838965" name="Rectangle 1333"/>
            <p:cNvSpPr>
              <a:spLocks noChangeArrowheads="1"/>
            </p:cNvSpPr>
            <p:nvPr/>
          </p:nvSpPr>
          <p:spPr bwMode="auto">
            <a:xfrm>
              <a:off x="347" y="486"/>
              <a:ext cx="4604" cy="3220"/>
            </a:xfrm>
            <a:prstGeom prst="rect">
              <a:avLst/>
            </a:prstGeom>
            <a:noFill/>
            <a:ln w="0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66" name="Line 1334"/>
            <p:cNvSpPr>
              <a:spLocks noChangeShapeType="1"/>
            </p:cNvSpPr>
            <p:nvPr/>
          </p:nvSpPr>
          <p:spPr bwMode="auto">
            <a:xfrm>
              <a:off x="1072" y="3326"/>
              <a:ext cx="54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67" name="Line 1335"/>
            <p:cNvSpPr>
              <a:spLocks noChangeShapeType="1"/>
            </p:cNvSpPr>
            <p:nvPr/>
          </p:nvSpPr>
          <p:spPr bwMode="auto">
            <a:xfrm flipH="1">
              <a:off x="4688" y="3326"/>
              <a:ext cx="55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68" name="Freeform 1336"/>
            <p:cNvSpPr>
              <a:spLocks noEditPoints="1"/>
            </p:cNvSpPr>
            <p:nvPr/>
          </p:nvSpPr>
          <p:spPr bwMode="auto">
            <a:xfrm>
              <a:off x="932" y="3277"/>
              <a:ext cx="58" cy="95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1"/>
                </a:cxn>
                <a:cxn ang="0">
                  <a:pos x="0" y="22"/>
                </a:cxn>
                <a:cxn ang="0">
                  <a:pos x="4" y="13"/>
                </a:cxn>
                <a:cxn ang="0">
                  <a:pos x="9" y="4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6" y="0"/>
                </a:cxn>
                <a:cxn ang="0">
                  <a:pos x="40" y="4"/>
                </a:cxn>
                <a:cxn ang="0">
                  <a:pos x="45" y="9"/>
                </a:cxn>
                <a:cxn ang="0">
                  <a:pos x="49" y="13"/>
                </a:cxn>
                <a:cxn ang="0">
                  <a:pos x="54" y="18"/>
                </a:cxn>
                <a:cxn ang="0">
                  <a:pos x="54" y="27"/>
                </a:cxn>
                <a:cxn ang="0">
                  <a:pos x="58" y="36"/>
                </a:cxn>
                <a:cxn ang="0">
                  <a:pos x="58" y="45"/>
                </a:cxn>
                <a:cxn ang="0">
                  <a:pos x="54" y="63"/>
                </a:cxn>
                <a:cxn ang="0">
                  <a:pos x="54" y="72"/>
                </a:cxn>
                <a:cxn ang="0">
                  <a:pos x="49" y="81"/>
                </a:cxn>
                <a:cxn ang="0">
                  <a:pos x="45" y="90"/>
                </a:cxn>
                <a:cxn ang="0">
                  <a:pos x="36" y="90"/>
                </a:cxn>
                <a:cxn ang="0">
                  <a:pos x="27" y="95"/>
                </a:cxn>
                <a:cxn ang="0">
                  <a:pos x="13" y="90"/>
                </a:cxn>
                <a:cxn ang="0">
                  <a:pos x="4" y="86"/>
                </a:cxn>
                <a:cxn ang="0">
                  <a:pos x="0" y="77"/>
                </a:cxn>
                <a:cxn ang="0">
                  <a:pos x="0" y="63"/>
                </a:cxn>
                <a:cxn ang="0">
                  <a:pos x="0" y="45"/>
                </a:cxn>
                <a:cxn ang="0">
                  <a:pos x="9" y="45"/>
                </a:cxn>
                <a:cxn ang="0">
                  <a:pos x="9" y="58"/>
                </a:cxn>
                <a:cxn ang="0">
                  <a:pos x="13" y="68"/>
                </a:cxn>
                <a:cxn ang="0">
                  <a:pos x="13" y="77"/>
                </a:cxn>
                <a:cxn ang="0">
                  <a:pos x="22" y="81"/>
                </a:cxn>
                <a:cxn ang="0">
                  <a:pos x="27" y="81"/>
                </a:cxn>
                <a:cxn ang="0">
                  <a:pos x="36" y="81"/>
                </a:cxn>
                <a:cxn ang="0">
                  <a:pos x="40" y="77"/>
                </a:cxn>
                <a:cxn ang="0">
                  <a:pos x="45" y="68"/>
                </a:cxn>
                <a:cxn ang="0">
                  <a:pos x="45" y="58"/>
                </a:cxn>
                <a:cxn ang="0">
                  <a:pos x="45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0" y="18"/>
                </a:cxn>
                <a:cxn ang="0">
                  <a:pos x="36" y="13"/>
                </a:cxn>
                <a:cxn ang="0">
                  <a:pos x="27" y="13"/>
                </a:cxn>
                <a:cxn ang="0">
                  <a:pos x="22" y="13"/>
                </a:cxn>
                <a:cxn ang="0">
                  <a:pos x="13" y="18"/>
                </a:cxn>
                <a:cxn ang="0">
                  <a:pos x="13" y="22"/>
                </a:cxn>
                <a:cxn ang="0">
                  <a:pos x="9" y="36"/>
                </a:cxn>
                <a:cxn ang="0">
                  <a:pos x="9" y="45"/>
                </a:cxn>
              </a:cxnLst>
              <a:rect l="0" t="0" r="r" b="b"/>
              <a:pathLst>
                <a:path w="58" h="95">
                  <a:moveTo>
                    <a:pt x="0" y="45"/>
                  </a:moveTo>
                  <a:lnTo>
                    <a:pt x="0" y="31"/>
                  </a:lnTo>
                  <a:lnTo>
                    <a:pt x="0" y="22"/>
                  </a:lnTo>
                  <a:lnTo>
                    <a:pt x="4" y="13"/>
                  </a:lnTo>
                  <a:lnTo>
                    <a:pt x="9" y="4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6" y="0"/>
                  </a:lnTo>
                  <a:lnTo>
                    <a:pt x="40" y="4"/>
                  </a:lnTo>
                  <a:lnTo>
                    <a:pt x="45" y="9"/>
                  </a:lnTo>
                  <a:lnTo>
                    <a:pt x="49" y="13"/>
                  </a:lnTo>
                  <a:lnTo>
                    <a:pt x="54" y="18"/>
                  </a:lnTo>
                  <a:lnTo>
                    <a:pt x="54" y="27"/>
                  </a:lnTo>
                  <a:lnTo>
                    <a:pt x="58" y="36"/>
                  </a:lnTo>
                  <a:lnTo>
                    <a:pt x="58" y="45"/>
                  </a:lnTo>
                  <a:lnTo>
                    <a:pt x="54" y="63"/>
                  </a:lnTo>
                  <a:lnTo>
                    <a:pt x="54" y="72"/>
                  </a:lnTo>
                  <a:lnTo>
                    <a:pt x="49" y="81"/>
                  </a:lnTo>
                  <a:lnTo>
                    <a:pt x="45" y="90"/>
                  </a:lnTo>
                  <a:lnTo>
                    <a:pt x="36" y="90"/>
                  </a:lnTo>
                  <a:lnTo>
                    <a:pt x="27" y="95"/>
                  </a:lnTo>
                  <a:lnTo>
                    <a:pt x="13" y="90"/>
                  </a:lnTo>
                  <a:lnTo>
                    <a:pt x="4" y="86"/>
                  </a:lnTo>
                  <a:lnTo>
                    <a:pt x="0" y="77"/>
                  </a:lnTo>
                  <a:lnTo>
                    <a:pt x="0" y="63"/>
                  </a:lnTo>
                  <a:lnTo>
                    <a:pt x="0" y="45"/>
                  </a:lnTo>
                  <a:close/>
                  <a:moveTo>
                    <a:pt x="9" y="45"/>
                  </a:moveTo>
                  <a:lnTo>
                    <a:pt x="9" y="58"/>
                  </a:lnTo>
                  <a:lnTo>
                    <a:pt x="13" y="68"/>
                  </a:lnTo>
                  <a:lnTo>
                    <a:pt x="13" y="77"/>
                  </a:lnTo>
                  <a:lnTo>
                    <a:pt x="22" y="81"/>
                  </a:lnTo>
                  <a:lnTo>
                    <a:pt x="27" y="81"/>
                  </a:lnTo>
                  <a:lnTo>
                    <a:pt x="36" y="81"/>
                  </a:lnTo>
                  <a:lnTo>
                    <a:pt x="40" y="77"/>
                  </a:lnTo>
                  <a:lnTo>
                    <a:pt x="45" y="68"/>
                  </a:lnTo>
                  <a:lnTo>
                    <a:pt x="45" y="58"/>
                  </a:lnTo>
                  <a:lnTo>
                    <a:pt x="45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0" y="18"/>
                  </a:lnTo>
                  <a:lnTo>
                    <a:pt x="36" y="13"/>
                  </a:lnTo>
                  <a:lnTo>
                    <a:pt x="27" y="13"/>
                  </a:lnTo>
                  <a:lnTo>
                    <a:pt x="22" y="13"/>
                  </a:lnTo>
                  <a:lnTo>
                    <a:pt x="13" y="18"/>
                  </a:lnTo>
                  <a:lnTo>
                    <a:pt x="13" y="22"/>
                  </a:lnTo>
                  <a:lnTo>
                    <a:pt x="9" y="36"/>
                  </a:lnTo>
                  <a:lnTo>
                    <a:pt x="9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69" name="Line 1337"/>
            <p:cNvSpPr>
              <a:spLocks noChangeShapeType="1"/>
            </p:cNvSpPr>
            <p:nvPr/>
          </p:nvSpPr>
          <p:spPr bwMode="auto">
            <a:xfrm>
              <a:off x="1072" y="2941"/>
              <a:ext cx="54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70" name="Line 1338"/>
            <p:cNvSpPr>
              <a:spLocks noChangeShapeType="1"/>
            </p:cNvSpPr>
            <p:nvPr/>
          </p:nvSpPr>
          <p:spPr bwMode="auto">
            <a:xfrm flipH="1">
              <a:off x="4688" y="2941"/>
              <a:ext cx="55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71" name="Freeform 1339"/>
            <p:cNvSpPr>
              <a:spLocks/>
            </p:cNvSpPr>
            <p:nvPr/>
          </p:nvSpPr>
          <p:spPr bwMode="auto">
            <a:xfrm>
              <a:off x="787" y="2892"/>
              <a:ext cx="58" cy="90"/>
            </a:xfrm>
            <a:custGeom>
              <a:avLst/>
              <a:gdLst/>
              <a:ahLst/>
              <a:cxnLst>
                <a:cxn ang="0">
                  <a:pos x="58" y="82"/>
                </a:cxn>
                <a:cxn ang="0">
                  <a:pos x="58" y="91"/>
                </a:cxn>
                <a:cxn ang="0">
                  <a:pos x="0" y="91"/>
                </a:cxn>
                <a:cxn ang="0">
                  <a:pos x="0" y="87"/>
                </a:cxn>
                <a:cxn ang="0">
                  <a:pos x="4" y="87"/>
                </a:cxn>
                <a:cxn ang="0">
                  <a:pos x="4" y="77"/>
                </a:cxn>
                <a:cxn ang="0">
                  <a:pos x="9" y="73"/>
                </a:cxn>
                <a:cxn ang="0">
                  <a:pos x="13" y="64"/>
                </a:cxn>
                <a:cxn ang="0">
                  <a:pos x="22" y="59"/>
                </a:cxn>
                <a:cxn ang="0">
                  <a:pos x="36" y="46"/>
                </a:cxn>
                <a:cxn ang="0">
                  <a:pos x="40" y="41"/>
                </a:cxn>
                <a:cxn ang="0">
                  <a:pos x="45" y="32"/>
                </a:cxn>
                <a:cxn ang="0">
                  <a:pos x="49" y="28"/>
                </a:cxn>
                <a:cxn ang="0">
                  <a:pos x="45" y="23"/>
                </a:cxn>
                <a:cxn ang="0">
                  <a:pos x="45" y="14"/>
                </a:cxn>
                <a:cxn ang="0">
                  <a:pos x="36" y="14"/>
                </a:cxn>
                <a:cxn ang="0">
                  <a:pos x="31" y="14"/>
                </a:cxn>
                <a:cxn ang="0">
                  <a:pos x="22" y="14"/>
                </a:cxn>
                <a:cxn ang="0">
                  <a:pos x="18" y="14"/>
                </a:cxn>
                <a:cxn ang="0">
                  <a:pos x="13" y="23"/>
                </a:cxn>
                <a:cxn ang="0">
                  <a:pos x="13" y="28"/>
                </a:cxn>
                <a:cxn ang="0">
                  <a:pos x="4" y="28"/>
                </a:cxn>
                <a:cxn ang="0">
                  <a:pos x="4" y="14"/>
                </a:cxn>
                <a:cxn ang="0">
                  <a:pos x="13" y="10"/>
                </a:cxn>
                <a:cxn ang="0">
                  <a:pos x="18" y="5"/>
                </a:cxn>
                <a:cxn ang="0">
                  <a:pos x="31" y="0"/>
                </a:cxn>
                <a:cxn ang="0">
                  <a:pos x="45" y="5"/>
                </a:cxn>
                <a:cxn ang="0">
                  <a:pos x="49" y="10"/>
                </a:cxn>
                <a:cxn ang="0">
                  <a:pos x="58" y="19"/>
                </a:cxn>
                <a:cxn ang="0">
                  <a:pos x="58" y="28"/>
                </a:cxn>
                <a:cxn ang="0">
                  <a:pos x="58" y="32"/>
                </a:cxn>
                <a:cxn ang="0">
                  <a:pos x="58" y="37"/>
                </a:cxn>
                <a:cxn ang="0">
                  <a:pos x="54" y="41"/>
                </a:cxn>
                <a:cxn ang="0">
                  <a:pos x="49" y="50"/>
                </a:cxn>
                <a:cxn ang="0">
                  <a:pos x="45" y="55"/>
                </a:cxn>
                <a:cxn ang="0">
                  <a:pos x="36" y="64"/>
                </a:cxn>
                <a:cxn ang="0">
                  <a:pos x="27" y="68"/>
                </a:cxn>
                <a:cxn ang="0">
                  <a:pos x="22" y="73"/>
                </a:cxn>
                <a:cxn ang="0">
                  <a:pos x="18" y="77"/>
                </a:cxn>
                <a:cxn ang="0">
                  <a:pos x="18" y="82"/>
                </a:cxn>
                <a:cxn ang="0">
                  <a:pos x="58" y="82"/>
                </a:cxn>
              </a:cxnLst>
              <a:rect l="0" t="0" r="r" b="b"/>
              <a:pathLst>
                <a:path w="58" h="91">
                  <a:moveTo>
                    <a:pt x="58" y="82"/>
                  </a:moveTo>
                  <a:lnTo>
                    <a:pt x="58" y="91"/>
                  </a:lnTo>
                  <a:lnTo>
                    <a:pt x="0" y="91"/>
                  </a:lnTo>
                  <a:lnTo>
                    <a:pt x="0" y="87"/>
                  </a:lnTo>
                  <a:lnTo>
                    <a:pt x="4" y="87"/>
                  </a:lnTo>
                  <a:lnTo>
                    <a:pt x="4" y="77"/>
                  </a:lnTo>
                  <a:lnTo>
                    <a:pt x="9" y="73"/>
                  </a:lnTo>
                  <a:lnTo>
                    <a:pt x="13" y="64"/>
                  </a:lnTo>
                  <a:lnTo>
                    <a:pt x="22" y="59"/>
                  </a:lnTo>
                  <a:lnTo>
                    <a:pt x="36" y="46"/>
                  </a:lnTo>
                  <a:lnTo>
                    <a:pt x="40" y="41"/>
                  </a:lnTo>
                  <a:lnTo>
                    <a:pt x="45" y="32"/>
                  </a:lnTo>
                  <a:lnTo>
                    <a:pt x="49" y="28"/>
                  </a:lnTo>
                  <a:lnTo>
                    <a:pt x="45" y="23"/>
                  </a:lnTo>
                  <a:lnTo>
                    <a:pt x="45" y="14"/>
                  </a:lnTo>
                  <a:lnTo>
                    <a:pt x="36" y="14"/>
                  </a:lnTo>
                  <a:lnTo>
                    <a:pt x="31" y="14"/>
                  </a:lnTo>
                  <a:lnTo>
                    <a:pt x="22" y="14"/>
                  </a:lnTo>
                  <a:lnTo>
                    <a:pt x="18" y="14"/>
                  </a:lnTo>
                  <a:lnTo>
                    <a:pt x="13" y="23"/>
                  </a:lnTo>
                  <a:lnTo>
                    <a:pt x="13" y="28"/>
                  </a:lnTo>
                  <a:lnTo>
                    <a:pt x="4" y="28"/>
                  </a:lnTo>
                  <a:lnTo>
                    <a:pt x="4" y="14"/>
                  </a:lnTo>
                  <a:lnTo>
                    <a:pt x="13" y="10"/>
                  </a:lnTo>
                  <a:lnTo>
                    <a:pt x="18" y="5"/>
                  </a:lnTo>
                  <a:lnTo>
                    <a:pt x="31" y="0"/>
                  </a:lnTo>
                  <a:lnTo>
                    <a:pt x="45" y="5"/>
                  </a:lnTo>
                  <a:lnTo>
                    <a:pt x="49" y="10"/>
                  </a:lnTo>
                  <a:lnTo>
                    <a:pt x="58" y="19"/>
                  </a:lnTo>
                  <a:lnTo>
                    <a:pt x="58" y="28"/>
                  </a:lnTo>
                  <a:lnTo>
                    <a:pt x="58" y="32"/>
                  </a:lnTo>
                  <a:lnTo>
                    <a:pt x="58" y="37"/>
                  </a:lnTo>
                  <a:lnTo>
                    <a:pt x="54" y="41"/>
                  </a:lnTo>
                  <a:lnTo>
                    <a:pt x="49" y="50"/>
                  </a:lnTo>
                  <a:lnTo>
                    <a:pt x="45" y="55"/>
                  </a:lnTo>
                  <a:lnTo>
                    <a:pt x="36" y="64"/>
                  </a:lnTo>
                  <a:lnTo>
                    <a:pt x="27" y="68"/>
                  </a:lnTo>
                  <a:lnTo>
                    <a:pt x="22" y="73"/>
                  </a:lnTo>
                  <a:lnTo>
                    <a:pt x="18" y="77"/>
                  </a:lnTo>
                  <a:lnTo>
                    <a:pt x="18" y="82"/>
                  </a:lnTo>
                  <a:lnTo>
                    <a:pt x="58" y="82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72" name="Freeform 1340"/>
            <p:cNvSpPr>
              <a:spLocks noEditPoints="1"/>
            </p:cNvSpPr>
            <p:nvPr/>
          </p:nvSpPr>
          <p:spPr bwMode="auto">
            <a:xfrm>
              <a:off x="859" y="2892"/>
              <a:ext cx="59" cy="95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0" y="32"/>
                </a:cxn>
                <a:cxn ang="0">
                  <a:pos x="5" y="23"/>
                </a:cxn>
                <a:cxn ang="0">
                  <a:pos x="9" y="14"/>
                </a:cxn>
                <a:cxn ang="0">
                  <a:pos x="14" y="5"/>
                </a:cxn>
                <a:cxn ang="0">
                  <a:pos x="23" y="0"/>
                </a:cxn>
                <a:cxn ang="0">
                  <a:pos x="32" y="0"/>
                </a:cxn>
                <a:cxn ang="0">
                  <a:pos x="36" y="0"/>
                </a:cxn>
                <a:cxn ang="0">
                  <a:pos x="45" y="5"/>
                </a:cxn>
                <a:cxn ang="0">
                  <a:pos x="50" y="10"/>
                </a:cxn>
                <a:cxn ang="0">
                  <a:pos x="54" y="14"/>
                </a:cxn>
                <a:cxn ang="0">
                  <a:pos x="54" y="19"/>
                </a:cxn>
                <a:cxn ang="0">
                  <a:pos x="59" y="28"/>
                </a:cxn>
                <a:cxn ang="0">
                  <a:pos x="59" y="37"/>
                </a:cxn>
                <a:cxn ang="0">
                  <a:pos x="59" y="46"/>
                </a:cxn>
                <a:cxn ang="0">
                  <a:pos x="59" y="64"/>
                </a:cxn>
                <a:cxn ang="0">
                  <a:pos x="54" y="73"/>
                </a:cxn>
                <a:cxn ang="0">
                  <a:pos x="54" y="82"/>
                </a:cxn>
                <a:cxn ang="0">
                  <a:pos x="45" y="91"/>
                </a:cxn>
                <a:cxn ang="0">
                  <a:pos x="41" y="91"/>
                </a:cxn>
                <a:cxn ang="0">
                  <a:pos x="32" y="96"/>
                </a:cxn>
                <a:cxn ang="0">
                  <a:pos x="18" y="91"/>
                </a:cxn>
                <a:cxn ang="0">
                  <a:pos x="9" y="87"/>
                </a:cxn>
                <a:cxn ang="0">
                  <a:pos x="5" y="77"/>
                </a:cxn>
                <a:cxn ang="0">
                  <a:pos x="0" y="64"/>
                </a:cxn>
                <a:cxn ang="0">
                  <a:pos x="0" y="46"/>
                </a:cxn>
                <a:cxn ang="0">
                  <a:pos x="14" y="46"/>
                </a:cxn>
                <a:cxn ang="0">
                  <a:pos x="14" y="59"/>
                </a:cxn>
                <a:cxn ang="0">
                  <a:pos x="14" y="68"/>
                </a:cxn>
                <a:cxn ang="0">
                  <a:pos x="18" y="77"/>
                </a:cxn>
                <a:cxn ang="0">
                  <a:pos x="23" y="82"/>
                </a:cxn>
                <a:cxn ang="0">
                  <a:pos x="32" y="82"/>
                </a:cxn>
                <a:cxn ang="0">
                  <a:pos x="36" y="82"/>
                </a:cxn>
                <a:cxn ang="0">
                  <a:pos x="41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50" y="46"/>
                </a:cxn>
                <a:cxn ang="0">
                  <a:pos x="45" y="37"/>
                </a:cxn>
                <a:cxn ang="0">
                  <a:pos x="45" y="28"/>
                </a:cxn>
                <a:cxn ang="0">
                  <a:pos x="41" y="19"/>
                </a:cxn>
                <a:cxn ang="0">
                  <a:pos x="36" y="14"/>
                </a:cxn>
                <a:cxn ang="0">
                  <a:pos x="32" y="14"/>
                </a:cxn>
                <a:cxn ang="0">
                  <a:pos x="23" y="14"/>
                </a:cxn>
                <a:cxn ang="0">
                  <a:pos x="18" y="19"/>
                </a:cxn>
                <a:cxn ang="0">
                  <a:pos x="14" y="23"/>
                </a:cxn>
                <a:cxn ang="0">
                  <a:pos x="14" y="37"/>
                </a:cxn>
                <a:cxn ang="0">
                  <a:pos x="14" y="46"/>
                </a:cxn>
              </a:cxnLst>
              <a:rect l="0" t="0" r="r" b="b"/>
              <a:pathLst>
                <a:path w="59" h="96">
                  <a:moveTo>
                    <a:pt x="0" y="46"/>
                  </a:moveTo>
                  <a:lnTo>
                    <a:pt x="0" y="32"/>
                  </a:lnTo>
                  <a:lnTo>
                    <a:pt x="5" y="23"/>
                  </a:lnTo>
                  <a:lnTo>
                    <a:pt x="9" y="14"/>
                  </a:lnTo>
                  <a:lnTo>
                    <a:pt x="14" y="5"/>
                  </a:lnTo>
                  <a:lnTo>
                    <a:pt x="23" y="0"/>
                  </a:lnTo>
                  <a:lnTo>
                    <a:pt x="32" y="0"/>
                  </a:lnTo>
                  <a:lnTo>
                    <a:pt x="36" y="0"/>
                  </a:lnTo>
                  <a:lnTo>
                    <a:pt x="45" y="5"/>
                  </a:lnTo>
                  <a:lnTo>
                    <a:pt x="50" y="10"/>
                  </a:lnTo>
                  <a:lnTo>
                    <a:pt x="54" y="14"/>
                  </a:lnTo>
                  <a:lnTo>
                    <a:pt x="54" y="19"/>
                  </a:lnTo>
                  <a:lnTo>
                    <a:pt x="59" y="28"/>
                  </a:lnTo>
                  <a:lnTo>
                    <a:pt x="59" y="37"/>
                  </a:lnTo>
                  <a:lnTo>
                    <a:pt x="59" y="46"/>
                  </a:lnTo>
                  <a:lnTo>
                    <a:pt x="59" y="64"/>
                  </a:lnTo>
                  <a:lnTo>
                    <a:pt x="54" y="73"/>
                  </a:lnTo>
                  <a:lnTo>
                    <a:pt x="54" y="82"/>
                  </a:lnTo>
                  <a:lnTo>
                    <a:pt x="45" y="91"/>
                  </a:lnTo>
                  <a:lnTo>
                    <a:pt x="41" y="91"/>
                  </a:lnTo>
                  <a:lnTo>
                    <a:pt x="32" y="96"/>
                  </a:lnTo>
                  <a:lnTo>
                    <a:pt x="18" y="91"/>
                  </a:lnTo>
                  <a:lnTo>
                    <a:pt x="9" y="87"/>
                  </a:lnTo>
                  <a:lnTo>
                    <a:pt x="5" y="77"/>
                  </a:lnTo>
                  <a:lnTo>
                    <a:pt x="0" y="64"/>
                  </a:lnTo>
                  <a:lnTo>
                    <a:pt x="0" y="46"/>
                  </a:lnTo>
                  <a:close/>
                  <a:moveTo>
                    <a:pt x="14" y="46"/>
                  </a:moveTo>
                  <a:lnTo>
                    <a:pt x="14" y="59"/>
                  </a:lnTo>
                  <a:lnTo>
                    <a:pt x="14" y="68"/>
                  </a:lnTo>
                  <a:lnTo>
                    <a:pt x="18" y="77"/>
                  </a:lnTo>
                  <a:lnTo>
                    <a:pt x="23" y="82"/>
                  </a:lnTo>
                  <a:lnTo>
                    <a:pt x="32" y="82"/>
                  </a:lnTo>
                  <a:lnTo>
                    <a:pt x="36" y="82"/>
                  </a:lnTo>
                  <a:lnTo>
                    <a:pt x="41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50" y="46"/>
                  </a:lnTo>
                  <a:lnTo>
                    <a:pt x="45" y="37"/>
                  </a:lnTo>
                  <a:lnTo>
                    <a:pt x="45" y="28"/>
                  </a:lnTo>
                  <a:lnTo>
                    <a:pt x="41" y="19"/>
                  </a:lnTo>
                  <a:lnTo>
                    <a:pt x="36" y="14"/>
                  </a:lnTo>
                  <a:lnTo>
                    <a:pt x="32" y="14"/>
                  </a:lnTo>
                  <a:lnTo>
                    <a:pt x="23" y="14"/>
                  </a:lnTo>
                  <a:lnTo>
                    <a:pt x="18" y="19"/>
                  </a:lnTo>
                  <a:lnTo>
                    <a:pt x="14" y="23"/>
                  </a:lnTo>
                  <a:lnTo>
                    <a:pt x="14" y="37"/>
                  </a:lnTo>
                  <a:lnTo>
                    <a:pt x="14" y="46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73" name="Freeform 1341"/>
            <p:cNvSpPr>
              <a:spLocks noEditPoints="1"/>
            </p:cNvSpPr>
            <p:nvPr/>
          </p:nvSpPr>
          <p:spPr bwMode="auto">
            <a:xfrm>
              <a:off x="932" y="2892"/>
              <a:ext cx="58" cy="95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0" y="32"/>
                </a:cxn>
                <a:cxn ang="0">
                  <a:pos x="0" y="23"/>
                </a:cxn>
                <a:cxn ang="0">
                  <a:pos x="4" y="14"/>
                </a:cxn>
                <a:cxn ang="0">
                  <a:pos x="9" y="5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6" y="0"/>
                </a:cxn>
                <a:cxn ang="0">
                  <a:pos x="40" y="5"/>
                </a:cxn>
                <a:cxn ang="0">
                  <a:pos x="45" y="10"/>
                </a:cxn>
                <a:cxn ang="0">
                  <a:pos x="49" y="14"/>
                </a:cxn>
                <a:cxn ang="0">
                  <a:pos x="54" y="19"/>
                </a:cxn>
                <a:cxn ang="0">
                  <a:pos x="54" y="28"/>
                </a:cxn>
                <a:cxn ang="0">
                  <a:pos x="58" y="37"/>
                </a:cxn>
                <a:cxn ang="0">
                  <a:pos x="58" y="46"/>
                </a:cxn>
                <a:cxn ang="0">
                  <a:pos x="54" y="64"/>
                </a:cxn>
                <a:cxn ang="0">
                  <a:pos x="54" y="73"/>
                </a:cxn>
                <a:cxn ang="0">
                  <a:pos x="49" y="82"/>
                </a:cxn>
                <a:cxn ang="0">
                  <a:pos x="45" y="91"/>
                </a:cxn>
                <a:cxn ang="0">
                  <a:pos x="36" y="91"/>
                </a:cxn>
                <a:cxn ang="0">
                  <a:pos x="27" y="96"/>
                </a:cxn>
                <a:cxn ang="0">
                  <a:pos x="13" y="91"/>
                </a:cxn>
                <a:cxn ang="0">
                  <a:pos x="4" y="87"/>
                </a:cxn>
                <a:cxn ang="0">
                  <a:pos x="0" y="77"/>
                </a:cxn>
                <a:cxn ang="0">
                  <a:pos x="0" y="64"/>
                </a:cxn>
                <a:cxn ang="0">
                  <a:pos x="0" y="46"/>
                </a:cxn>
                <a:cxn ang="0">
                  <a:pos x="9" y="46"/>
                </a:cxn>
                <a:cxn ang="0">
                  <a:pos x="9" y="59"/>
                </a:cxn>
                <a:cxn ang="0">
                  <a:pos x="13" y="68"/>
                </a:cxn>
                <a:cxn ang="0">
                  <a:pos x="13" y="77"/>
                </a:cxn>
                <a:cxn ang="0">
                  <a:pos x="22" y="82"/>
                </a:cxn>
                <a:cxn ang="0">
                  <a:pos x="27" y="82"/>
                </a:cxn>
                <a:cxn ang="0">
                  <a:pos x="36" y="82"/>
                </a:cxn>
                <a:cxn ang="0">
                  <a:pos x="40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45" y="46"/>
                </a:cxn>
                <a:cxn ang="0">
                  <a:pos x="45" y="37"/>
                </a:cxn>
                <a:cxn ang="0">
                  <a:pos x="45" y="28"/>
                </a:cxn>
                <a:cxn ang="0">
                  <a:pos x="40" y="19"/>
                </a:cxn>
                <a:cxn ang="0">
                  <a:pos x="36" y="14"/>
                </a:cxn>
                <a:cxn ang="0">
                  <a:pos x="27" y="14"/>
                </a:cxn>
                <a:cxn ang="0">
                  <a:pos x="22" y="14"/>
                </a:cxn>
                <a:cxn ang="0">
                  <a:pos x="13" y="19"/>
                </a:cxn>
                <a:cxn ang="0">
                  <a:pos x="13" y="23"/>
                </a:cxn>
                <a:cxn ang="0">
                  <a:pos x="9" y="37"/>
                </a:cxn>
                <a:cxn ang="0">
                  <a:pos x="9" y="46"/>
                </a:cxn>
              </a:cxnLst>
              <a:rect l="0" t="0" r="r" b="b"/>
              <a:pathLst>
                <a:path w="58" h="96">
                  <a:moveTo>
                    <a:pt x="0" y="46"/>
                  </a:moveTo>
                  <a:lnTo>
                    <a:pt x="0" y="32"/>
                  </a:lnTo>
                  <a:lnTo>
                    <a:pt x="0" y="23"/>
                  </a:lnTo>
                  <a:lnTo>
                    <a:pt x="4" y="14"/>
                  </a:lnTo>
                  <a:lnTo>
                    <a:pt x="9" y="5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6" y="0"/>
                  </a:lnTo>
                  <a:lnTo>
                    <a:pt x="40" y="5"/>
                  </a:lnTo>
                  <a:lnTo>
                    <a:pt x="45" y="10"/>
                  </a:lnTo>
                  <a:lnTo>
                    <a:pt x="49" y="14"/>
                  </a:lnTo>
                  <a:lnTo>
                    <a:pt x="54" y="19"/>
                  </a:lnTo>
                  <a:lnTo>
                    <a:pt x="54" y="28"/>
                  </a:lnTo>
                  <a:lnTo>
                    <a:pt x="58" y="37"/>
                  </a:lnTo>
                  <a:lnTo>
                    <a:pt x="58" y="46"/>
                  </a:lnTo>
                  <a:lnTo>
                    <a:pt x="54" y="64"/>
                  </a:lnTo>
                  <a:lnTo>
                    <a:pt x="54" y="73"/>
                  </a:lnTo>
                  <a:lnTo>
                    <a:pt x="49" y="82"/>
                  </a:lnTo>
                  <a:lnTo>
                    <a:pt x="45" y="91"/>
                  </a:lnTo>
                  <a:lnTo>
                    <a:pt x="36" y="91"/>
                  </a:lnTo>
                  <a:lnTo>
                    <a:pt x="27" y="96"/>
                  </a:lnTo>
                  <a:lnTo>
                    <a:pt x="13" y="91"/>
                  </a:lnTo>
                  <a:lnTo>
                    <a:pt x="4" y="87"/>
                  </a:lnTo>
                  <a:lnTo>
                    <a:pt x="0" y="77"/>
                  </a:lnTo>
                  <a:lnTo>
                    <a:pt x="0" y="64"/>
                  </a:lnTo>
                  <a:lnTo>
                    <a:pt x="0" y="46"/>
                  </a:lnTo>
                  <a:close/>
                  <a:moveTo>
                    <a:pt x="9" y="46"/>
                  </a:moveTo>
                  <a:lnTo>
                    <a:pt x="9" y="59"/>
                  </a:lnTo>
                  <a:lnTo>
                    <a:pt x="13" y="68"/>
                  </a:lnTo>
                  <a:lnTo>
                    <a:pt x="13" y="77"/>
                  </a:lnTo>
                  <a:lnTo>
                    <a:pt x="22" y="82"/>
                  </a:lnTo>
                  <a:lnTo>
                    <a:pt x="27" y="82"/>
                  </a:lnTo>
                  <a:lnTo>
                    <a:pt x="36" y="82"/>
                  </a:lnTo>
                  <a:lnTo>
                    <a:pt x="40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45" y="46"/>
                  </a:lnTo>
                  <a:lnTo>
                    <a:pt x="45" y="37"/>
                  </a:lnTo>
                  <a:lnTo>
                    <a:pt x="45" y="28"/>
                  </a:lnTo>
                  <a:lnTo>
                    <a:pt x="40" y="19"/>
                  </a:lnTo>
                  <a:lnTo>
                    <a:pt x="36" y="14"/>
                  </a:lnTo>
                  <a:lnTo>
                    <a:pt x="27" y="14"/>
                  </a:lnTo>
                  <a:lnTo>
                    <a:pt x="22" y="14"/>
                  </a:lnTo>
                  <a:lnTo>
                    <a:pt x="13" y="19"/>
                  </a:lnTo>
                  <a:lnTo>
                    <a:pt x="13" y="23"/>
                  </a:lnTo>
                  <a:lnTo>
                    <a:pt x="9" y="37"/>
                  </a:lnTo>
                  <a:lnTo>
                    <a:pt x="9" y="46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74" name="Line 1342"/>
            <p:cNvSpPr>
              <a:spLocks noChangeShapeType="1"/>
            </p:cNvSpPr>
            <p:nvPr/>
          </p:nvSpPr>
          <p:spPr bwMode="auto">
            <a:xfrm>
              <a:off x="1072" y="2557"/>
              <a:ext cx="54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75" name="Line 1343"/>
            <p:cNvSpPr>
              <a:spLocks noChangeShapeType="1"/>
            </p:cNvSpPr>
            <p:nvPr/>
          </p:nvSpPr>
          <p:spPr bwMode="auto">
            <a:xfrm flipH="1">
              <a:off x="4688" y="2557"/>
              <a:ext cx="55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76" name="Freeform 1344"/>
            <p:cNvSpPr>
              <a:spLocks noEditPoints="1"/>
            </p:cNvSpPr>
            <p:nvPr/>
          </p:nvSpPr>
          <p:spPr bwMode="auto">
            <a:xfrm>
              <a:off x="787" y="2512"/>
              <a:ext cx="63" cy="86"/>
            </a:xfrm>
            <a:custGeom>
              <a:avLst/>
              <a:gdLst/>
              <a:ahLst/>
              <a:cxnLst>
                <a:cxn ang="0">
                  <a:pos x="40" y="86"/>
                </a:cxn>
                <a:cxn ang="0">
                  <a:pos x="40" y="68"/>
                </a:cxn>
                <a:cxn ang="0">
                  <a:pos x="0" y="68"/>
                </a:cxn>
                <a:cxn ang="0">
                  <a:pos x="0" y="54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49" y="54"/>
                </a:cxn>
                <a:cxn ang="0">
                  <a:pos x="63" y="54"/>
                </a:cxn>
                <a:cxn ang="0">
                  <a:pos x="63" y="68"/>
                </a:cxn>
                <a:cxn ang="0">
                  <a:pos x="49" y="68"/>
                </a:cxn>
                <a:cxn ang="0">
                  <a:pos x="49" y="86"/>
                </a:cxn>
                <a:cxn ang="0">
                  <a:pos x="40" y="86"/>
                </a:cxn>
                <a:cxn ang="0">
                  <a:pos x="40" y="54"/>
                </a:cxn>
                <a:cxn ang="0">
                  <a:pos x="40" y="18"/>
                </a:cxn>
                <a:cxn ang="0">
                  <a:pos x="13" y="54"/>
                </a:cxn>
                <a:cxn ang="0">
                  <a:pos x="40" y="54"/>
                </a:cxn>
              </a:cxnLst>
              <a:rect l="0" t="0" r="r" b="b"/>
              <a:pathLst>
                <a:path w="63" h="86">
                  <a:moveTo>
                    <a:pt x="40" y="86"/>
                  </a:moveTo>
                  <a:lnTo>
                    <a:pt x="40" y="68"/>
                  </a:lnTo>
                  <a:lnTo>
                    <a:pt x="0" y="68"/>
                  </a:lnTo>
                  <a:lnTo>
                    <a:pt x="0" y="54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49" y="54"/>
                  </a:lnTo>
                  <a:lnTo>
                    <a:pt x="63" y="54"/>
                  </a:lnTo>
                  <a:lnTo>
                    <a:pt x="63" y="68"/>
                  </a:lnTo>
                  <a:lnTo>
                    <a:pt x="49" y="68"/>
                  </a:lnTo>
                  <a:lnTo>
                    <a:pt x="49" y="86"/>
                  </a:lnTo>
                  <a:lnTo>
                    <a:pt x="40" y="86"/>
                  </a:lnTo>
                  <a:close/>
                  <a:moveTo>
                    <a:pt x="40" y="54"/>
                  </a:moveTo>
                  <a:lnTo>
                    <a:pt x="40" y="18"/>
                  </a:lnTo>
                  <a:lnTo>
                    <a:pt x="13" y="54"/>
                  </a:lnTo>
                  <a:lnTo>
                    <a:pt x="40" y="54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77" name="Freeform 1345"/>
            <p:cNvSpPr>
              <a:spLocks noEditPoints="1"/>
            </p:cNvSpPr>
            <p:nvPr/>
          </p:nvSpPr>
          <p:spPr bwMode="auto">
            <a:xfrm>
              <a:off x="859" y="2507"/>
              <a:ext cx="59" cy="95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0" y="32"/>
                </a:cxn>
                <a:cxn ang="0">
                  <a:pos x="5" y="23"/>
                </a:cxn>
                <a:cxn ang="0">
                  <a:pos x="9" y="14"/>
                </a:cxn>
                <a:cxn ang="0">
                  <a:pos x="14" y="5"/>
                </a:cxn>
                <a:cxn ang="0">
                  <a:pos x="23" y="0"/>
                </a:cxn>
                <a:cxn ang="0">
                  <a:pos x="32" y="0"/>
                </a:cxn>
                <a:cxn ang="0">
                  <a:pos x="36" y="0"/>
                </a:cxn>
                <a:cxn ang="0">
                  <a:pos x="45" y="5"/>
                </a:cxn>
                <a:cxn ang="0">
                  <a:pos x="50" y="9"/>
                </a:cxn>
                <a:cxn ang="0">
                  <a:pos x="54" y="14"/>
                </a:cxn>
                <a:cxn ang="0">
                  <a:pos x="54" y="18"/>
                </a:cxn>
                <a:cxn ang="0">
                  <a:pos x="59" y="27"/>
                </a:cxn>
                <a:cxn ang="0">
                  <a:pos x="59" y="37"/>
                </a:cxn>
                <a:cxn ang="0">
                  <a:pos x="59" y="46"/>
                </a:cxn>
                <a:cxn ang="0">
                  <a:pos x="59" y="64"/>
                </a:cxn>
                <a:cxn ang="0">
                  <a:pos x="54" y="73"/>
                </a:cxn>
                <a:cxn ang="0">
                  <a:pos x="54" y="82"/>
                </a:cxn>
                <a:cxn ang="0">
                  <a:pos x="45" y="91"/>
                </a:cxn>
                <a:cxn ang="0">
                  <a:pos x="41" y="91"/>
                </a:cxn>
                <a:cxn ang="0">
                  <a:pos x="32" y="95"/>
                </a:cxn>
                <a:cxn ang="0">
                  <a:pos x="18" y="91"/>
                </a:cxn>
                <a:cxn ang="0">
                  <a:pos x="9" y="86"/>
                </a:cxn>
                <a:cxn ang="0">
                  <a:pos x="5" y="77"/>
                </a:cxn>
                <a:cxn ang="0">
                  <a:pos x="0" y="64"/>
                </a:cxn>
                <a:cxn ang="0">
                  <a:pos x="0" y="46"/>
                </a:cxn>
                <a:cxn ang="0">
                  <a:pos x="14" y="46"/>
                </a:cxn>
                <a:cxn ang="0">
                  <a:pos x="14" y="59"/>
                </a:cxn>
                <a:cxn ang="0">
                  <a:pos x="14" y="68"/>
                </a:cxn>
                <a:cxn ang="0">
                  <a:pos x="18" y="77"/>
                </a:cxn>
                <a:cxn ang="0">
                  <a:pos x="23" y="82"/>
                </a:cxn>
                <a:cxn ang="0">
                  <a:pos x="32" y="82"/>
                </a:cxn>
                <a:cxn ang="0">
                  <a:pos x="36" y="82"/>
                </a:cxn>
                <a:cxn ang="0">
                  <a:pos x="41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50" y="46"/>
                </a:cxn>
                <a:cxn ang="0">
                  <a:pos x="45" y="37"/>
                </a:cxn>
                <a:cxn ang="0">
                  <a:pos x="45" y="27"/>
                </a:cxn>
                <a:cxn ang="0">
                  <a:pos x="41" y="18"/>
                </a:cxn>
                <a:cxn ang="0">
                  <a:pos x="36" y="14"/>
                </a:cxn>
                <a:cxn ang="0">
                  <a:pos x="32" y="14"/>
                </a:cxn>
                <a:cxn ang="0">
                  <a:pos x="23" y="14"/>
                </a:cxn>
                <a:cxn ang="0">
                  <a:pos x="18" y="18"/>
                </a:cxn>
                <a:cxn ang="0">
                  <a:pos x="14" y="23"/>
                </a:cxn>
                <a:cxn ang="0">
                  <a:pos x="14" y="37"/>
                </a:cxn>
                <a:cxn ang="0">
                  <a:pos x="14" y="46"/>
                </a:cxn>
              </a:cxnLst>
              <a:rect l="0" t="0" r="r" b="b"/>
              <a:pathLst>
                <a:path w="59" h="95">
                  <a:moveTo>
                    <a:pt x="0" y="46"/>
                  </a:moveTo>
                  <a:lnTo>
                    <a:pt x="0" y="32"/>
                  </a:lnTo>
                  <a:lnTo>
                    <a:pt x="5" y="23"/>
                  </a:lnTo>
                  <a:lnTo>
                    <a:pt x="9" y="14"/>
                  </a:lnTo>
                  <a:lnTo>
                    <a:pt x="14" y="5"/>
                  </a:lnTo>
                  <a:lnTo>
                    <a:pt x="23" y="0"/>
                  </a:lnTo>
                  <a:lnTo>
                    <a:pt x="32" y="0"/>
                  </a:lnTo>
                  <a:lnTo>
                    <a:pt x="36" y="0"/>
                  </a:lnTo>
                  <a:lnTo>
                    <a:pt x="45" y="5"/>
                  </a:lnTo>
                  <a:lnTo>
                    <a:pt x="50" y="9"/>
                  </a:lnTo>
                  <a:lnTo>
                    <a:pt x="54" y="14"/>
                  </a:lnTo>
                  <a:lnTo>
                    <a:pt x="54" y="18"/>
                  </a:lnTo>
                  <a:lnTo>
                    <a:pt x="59" y="27"/>
                  </a:lnTo>
                  <a:lnTo>
                    <a:pt x="59" y="37"/>
                  </a:lnTo>
                  <a:lnTo>
                    <a:pt x="59" y="46"/>
                  </a:lnTo>
                  <a:lnTo>
                    <a:pt x="59" y="64"/>
                  </a:lnTo>
                  <a:lnTo>
                    <a:pt x="54" y="73"/>
                  </a:lnTo>
                  <a:lnTo>
                    <a:pt x="54" y="82"/>
                  </a:lnTo>
                  <a:lnTo>
                    <a:pt x="45" y="91"/>
                  </a:lnTo>
                  <a:lnTo>
                    <a:pt x="41" y="91"/>
                  </a:lnTo>
                  <a:lnTo>
                    <a:pt x="32" y="95"/>
                  </a:lnTo>
                  <a:lnTo>
                    <a:pt x="18" y="91"/>
                  </a:lnTo>
                  <a:lnTo>
                    <a:pt x="9" y="86"/>
                  </a:lnTo>
                  <a:lnTo>
                    <a:pt x="5" y="77"/>
                  </a:lnTo>
                  <a:lnTo>
                    <a:pt x="0" y="64"/>
                  </a:lnTo>
                  <a:lnTo>
                    <a:pt x="0" y="46"/>
                  </a:lnTo>
                  <a:close/>
                  <a:moveTo>
                    <a:pt x="14" y="46"/>
                  </a:moveTo>
                  <a:lnTo>
                    <a:pt x="14" y="59"/>
                  </a:lnTo>
                  <a:lnTo>
                    <a:pt x="14" y="68"/>
                  </a:lnTo>
                  <a:lnTo>
                    <a:pt x="18" y="77"/>
                  </a:lnTo>
                  <a:lnTo>
                    <a:pt x="23" y="82"/>
                  </a:lnTo>
                  <a:lnTo>
                    <a:pt x="32" y="82"/>
                  </a:lnTo>
                  <a:lnTo>
                    <a:pt x="36" y="82"/>
                  </a:lnTo>
                  <a:lnTo>
                    <a:pt x="41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50" y="46"/>
                  </a:lnTo>
                  <a:lnTo>
                    <a:pt x="45" y="37"/>
                  </a:lnTo>
                  <a:lnTo>
                    <a:pt x="45" y="27"/>
                  </a:lnTo>
                  <a:lnTo>
                    <a:pt x="41" y="18"/>
                  </a:lnTo>
                  <a:lnTo>
                    <a:pt x="36" y="14"/>
                  </a:lnTo>
                  <a:lnTo>
                    <a:pt x="32" y="14"/>
                  </a:lnTo>
                  <a:lnTo>
                    <a:pt x="23" y="14"/>
                  </a:lnTo>
                  <a:lnTo>
                    <a:pt x="18" y="18"/>
                  </a:lnTo>
                  <a:lnTo>
                    <a:pt x="14" y="23"/>
                  </a:lnTo>
                  <a:lnTo>
                    <a:pt x="14" y="37"/>
                  </a:lnTo>
                  <a:lnTo>
                    <a:pt x="14" y="46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78" name="Freeform 1346"/>
            <p:cNvSpPr>
              <a:spLocks noEditPoints="1"/>
            </p:cNvSpPr>
            <p:nvPr/>
          </p:nvSpPr>
          <p:spPr bwMode="auto">
            <a:xfrm>
              <a:off x="932" y="2507"/>
              <a:ext cx="58" cy="95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0" y="32"/>
                </a:cxn>
                <a:cxn ang="0">
                  <a:pos x="0" y="23"/>
                </a:cxn>
                <a:cxn ang="0">
                  <a:pos x="4" y="14"/>
                </a:cxn>
                <a:cxn ang="0">
                  <a:pos x="9" y="5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6" y="0"/>
                </a:cxn>
                <a:cxn ang="0">
                  <a:pos x="40" y="5"/>
                </a:cxn>
                <a:cxn ang="0">
                  <a:pos x="45" y="9"/>
                </a:cxn>
                <a:cxn ang="0">
                  <a:pos x="49" y="14"/>
                </a:cxn>
                <a:cxn ang="0">
                  <a:pos x="54" y="18"/>
                </a:cxn>
                <a:cxn ang="0">
                  <a:pos x="54" y="27"/>
                </a:cxn>
                <a:cxn ang="0">
                  <a:pos x="58" y="37"/>
                </a:cxn>
                <a:cxn ang="0">
                  <a:pos x="58" y="46"/>
                </a:cxn>
                <a:cxn ang="0">
                  <a:pos x="54" y="64"/>
                </a:cxn>
                <a:cxn ang="0">
                  <a:pos x="54" y="73"/>
                </a:cxn>
                <a:cxn ang="0">
                  <a:pos x="49" y="82"/>
                </a:cxn>
                <a:cxn ang="0">
                  <a:pos x="45" y="91"/>
                </a:cxn>
                <a:cxn ang="0">
                  <a:pos x="36" y="91"/>
                </a:cxn>
                <a:cxn ang="0">
                  <a:pos x="27" y="95"/>
                </a:cxn>
                <a:cxn ang="0">
                  <a:pos x="13" y="91"/>
                </a:cxn>
                <a:cxn ang="0">
                  <a:pos x="4" y="86"/>
                </a:cxn>
                <a:cxn ang="0">
                  <a:pos x="0" y="77"/>
                </a:cxn>
                <a:cxn ang="0">
                  <a:pos x="0" y="64"/>
                </a:cxn>
                <a:cxn ang="0">
                  <a:pos x="0" y="46"/>
                </a:cxn>
                <a:cxn ang="0">
                  <a:pos x="9" y="46"/>
                </a:cxn>
                <a:cxn ang="0">
                  <a:pos x="9" y="59"/>
                </a:cxn>
                <a:cxn ang="0">
                  <a:pos x="13" y="68"/>
                </a:cxn>
                <a:cxn ang="0">
                  <a:pos x="13" y="77"/>
                </a:cxn>
                <a:cxn ang="0">
                  <a:pos x="22" y="82"/>
                </a:cxn>
                <a:cxn ang="0">
                  <a:pos x="27" y="82"/>
                </a:cxn>
                <a:cxn ang="0">
                  <a:pos x="36" y="82"/>
                </a:cxn>
                <a:cxn ang="0">
                  <a:pos x="40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45" y="46"/>
                </a:cxn>
                <a:cxn ang="0">
                  <a:pos x="45" y="37"/>
                </a:cxn>
                <a:cxn ang="0">
                  <a:pos x="45" y="27"/>
                </a:cxn>
                <a:cxn ang="0">
                  <a:pos x="40" y="18"/>
                </a:cxn>
                <a:cxn ang="0">
                  <a:pos x="36" y="14"/>
                </a:cxn>
                <a:cxn ang="0">
                  <a:pos x="27" y="14"/>
                </a:cxn>
                <a:cxn ang="0">
                  <a:pos x="22" y="14"/>
                </a:cxn>
                <a:cxn ang="0">
                  <a:pos x="13" y="18"/>
                </a:cxn>
                <a:cxn ang="0">
                  <a:pos x="13" y="23"/>
                </a:cxn>
                <a:cxn ang="0">
                  <a:pos x="9" y="37"/>
                </a:cxn>
                <a:cxn ang="0">
                  <a:pos x="9" y="46"/>
                </a:cxn>
              </a:cxnLst>
              <a:rect l="0" t="0" r="r" b="b"/>
              <a:pathLst>
                <a:path w="58" h="95">
                  <a:moveTo>
                    <a:pt x="0" y="46"/>
                  </a:moveTo>
                  <a:lnTo>
                    <a:pt x="0" y="32"/>
                  </a:lnTo>
                  <a:lnTo>
                    <a:pt x="0" y="23"/>
                  </a:lnTo>
                  <a:lnTo>
                    <a:pt x="4" y="14"/>
                  </a:lnTo>
                  <a:lnTo>
                    <a:pt x="9" y="5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6" y="0"/>
                  </a:lnTo>
                  <a:lnTo>
                    <a:pt x="40" y="5"/>
                  </a:lnTo>
                  <a:lnTo>
                    <a:pt x="45" y="9"/>
                  </a:lnTo>
                  <a:lnTo>
                    <a:pt x="49" y="14"/>
                  </a:lnTo>
                  <a:lnTo>
                    <a:pt x="54" y="18"/>
                  </a:lnTo>
                  <a:lnTo>
                    <a:pt x="54" y="27"/>
                  </a:lnTo>
                  <a:lnTo>
                    <a:pt x="58" y="37"/>
                  </a:lnTo>
                  <a:lnTo>
                    <a:pt x="58" y="46"/>
                  </a:lnTo>
                  <a:lnTo>
                    <a:pt x="54" y="64"/>
                  </a:lnTo>
                  <a:lnTo>
                    <a:pt x="54" y="73"/>
                  </a:lnTo>
                  <a:lnTo>
                    <a:pt x="49" y="82"/>
                  </a:lnTo>
                  <a:lnTo>
                    <a:pt x="45" y="91"/>
                  </a:lnTo>
                  <a:lnTo>
                    <a:pt x="36" y="91"/>
                  </a:lnTo>
                  <a:lnTo>
                    <a:pt x="27" y="95"/>
                  </a:lnTo>
                  <a:lnTo>
                    <a:pt x="13" y="91"/>
                  </a:lnTo>
                  <a:lnTo>
                    <a:pt x="4" y="86"/>
                  </a:lnTo>
                  <a:lnTo>
                    <a:pt x="0" y="77"/>
                  </a:lnTo>
                  <a:lnTo>
                    <a:pt x="0" y="64"/>
                  </a:lnTo>
                  <a:lnTo>
                    <a:pt x="0" y="46"/>
                  </a:lnTo>
                  <a:close/>
                  <a:moveTo>
                    <a:pt x="9" y="46"/>
                  </a:moveTo>
                  <a:lnTo>
                    <a:pt x="9" y="59"/>
                  </a:lnTo>
                  <a:lnTo>
                    <a:pt x="13" y="68"/>
                  </a:lnTo>
                  <a:lnTo>
                    <a:pt x="13" y="77"/>
                  </a:lnTo>
                  <a:lnTo>
                    <a:pt x="22" y="82"/>
                  </a:lnTo>
                  <a:lnTo>
                    <a:pt x="27" y="82"/>
                  </a:lnTo>
                  <a:lnTo>
                    <a:pt x="36" y="82"/>
                  </a:lnTo>
                  <a:lnTo>
                    <a:pt x="40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45" y="46"/>
                  </a:lnTo>
                  <a:lnTo>
                    <a:pt x="45" y="37"/>
                  </a:lnTo>
                  <a:lnTo>
                    <a:pt x="45" y="27"/>
                  </a:lnTo>
                  <a:lnTo>
                    <a:pt x="40" y="18"/>
                  </a:lnTo>
                  <a:lnTo>
                    <a:pt x="36" y="14"/>
                  </a:lnTo>
                  <a:lnTo>
                    <a:pt x="27" y="14"/>
                  </a:lnTo>
                  <a:lnTo>
                    <a:pt x="22" y="14"/>
                  </a:lnTo>
                  <a:lnTo>
                    <a:pt x="13" y="18"/>
                  </a:lnTo>
                  <a:lnTo>
                    <a:pt x="13" y="23"/>
                  </a:lnTo>
                  <a:lnTo>
                    <a:pt x="9" y="37"/>
                  </a:lnTo>
                  <a:lnTo>
                    <a:pt x="9" y="46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79" name="Line 1347"/>
            <p:cNvSpPr>
              <a:spLocks noChangeShapeType="1"/>
            </p:cNvSpPr>
            <p:nvPr/>
          </p:nvSpPr>
          <p:spPr bwMode="auto">
            <a:xfrm>
              <a:off x="1072" y="2173"/>
              <a:ext cx="54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80" name="Line 1348"/>
            <p:cNvSpPr>
              <a:spLocks noChangeShapeType="1"/>
            </p:cNvSpPr>
            <p:nvPr/>
          </p:nvSpPr>
          <p:spPr bwMode="auto">
            <a:xfrm flipH="1">
              <a:off x="4688" y="2173"/>
              <a:ext cx="55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81" name="Freeform 1349"/>
            <p:cNvSpPr>
              <a:spLocks noEditPoints="1"/>
            </p:cNvSpPr>
            <p:nvPr/>
          </p:nvSpPr>
          <p:spPr bwMode="auto">
            <a:xfrm>
              <a:off x="787" y="2123"/>
              <a:ext cx="63" cy="95"/>
            </a:xfrm>
            <a:custGeom>
              <a:avLst/>
              <a:gdLst/>
              <a:ahLst/>
              <a:cxnLst>
                <a:cxn ang="0">
                  <a:pos x="58" y="23"/>
                </a:cxn>
                <a:cxn ang="0">
                  <a:pos x="49" y="27"/>
                </a:cxn>
                <a:cxn ang="0">
                  <a:pos x="45" y="18"/>
                </a:cxn>
                <a:cxn ang="0">
                  <a:pos x="45" y="18"/>
                </a:cxn>
                <a:cxn ang="0">
                  <a:pos x="40" y="14"/>
                </a:cxn>
                <a:cxn ang="0">
                  <a:pos x="31" y="14"/>
                </a:cxn>
                <a:cxn ang="0">
                  <a:pos x="27" y="14"/>
                </a:cxn>
                <a:cxn ang="0">
                  <a:pos x="22" y="14"/>
                </a:cxn>
                <a:cxn ang="0">
                  <a:pos x="18" y="18"/>
                </a:cxn>
                <a:cxn ang="0">
                  <a:pos x="18" y="23"/>
                </a:cxn>
                <a:cxn ang="0">
                  <a:pos x="13" y="32"/>
                </a:cxn>
                <a:cxn ang="0">
                  <a:pos x="13" y="45"/>
                </a:cxn>
                <a:cxn ang="0">
                  <a:pos x="18" y="41"/>
                </a:cxn>
                <a:cxn ang="0">
                  <a:pos x="22" y="36"/>
                </a:cxn>
                <a:cxn ang="0">
                  <a:pos x="27" y="32"/>
                </a:cxn>
                <a:cxn ang="0">
                  <a:pos x="36" y="32"/>
                </a:cxn>
                <a:cxn ang="0">
                  <a:pos x="45" y="36"/>
                </a:cxn>
                <a:cxn ang="0">
                  <a:pos x="54" y="41"/>
                </a:cxn>
                <a:cxn ang="0">
                  <a:pos x="58" y="50"/>
                </a:cxn>
                <a:cxn ang="0">
                  <a:pos x="63" y="64"/>
                </a:cxn>
                <a:cxn ang="0">
                  <a:pos x="63" y="73"/>
                </a:cxn>
                <a:cxn ang="0">
                  <a:pos x="58" y="77"/>
                </a:cxn>
                <a:cxn ang="0">
                  <a:pos x="54" y="86"/>
                </a:cxn>
                <a:cxn ang="0">
                  <a:pos x="49" y="91"/>
                </a:cxn>
                <a:cxn ang="0">
                  <a:pos x="40" y="91"/>
                </a:cxn>
                <a:cxn ang="0">
                  <a:pos x="31" y="95"/>
                </a:cxn>
                <a:cxn ang="0">
                  <a:pos x="22" y="91"/>
                </a:cxn>
                <a:cxn ang="0">
                  <a:pos x="9" y="82"/>
                </a:cxn>
                <a:cxn ang="0">
                  <a:pos x="4" y="77"/>
                </a:cxn>
                <a:cxn ang="0">
                  <a:pos x="4" y="64"/>
                </a:cxn>
                <a:cxn ang="0">
                  <a:pos x="0" y="50"/>
                </a:cxn>
                <a:cxn ang="0">
                  <a:pos x="4" y="32"/>
                </a:cxn>
                <a:cxn ang="0">
                  <a:pos x="4" y="23"/>
                </a:cxn>
                <a:cxn ang="0">
                  <a:pos x="9" y="14"/>
                </a:cxn>
                <a:cxn ang="0">
                  <a:pos x="22" y="5"/>
                </a:cxn>
                <a:cxn ang="0">
                  <a:pos x="36" y="0"/>
                </a:cxn>
                <a:cxn ang="0">
                  <a:pos x="45" y="5"/>
                </a:cxn>
                <a:cxn ang="0">
                  <a:pos x="54" y="9"/>
                </a:cxn>
                <a:cxn ang="0">
                  <a:pos x="58" y="14"/>
                </a:cxn>
                <a:cxn ang="0">
                  <a:pos x="58" y="23"/>
                </a:cxn>
                <a:cxn ang="0">
                  <a:pos x="13" y="64"/>
                </a:cxn>
                <a:cxn ang="0">
                  <a:pos x="13" y="68"/>
                </a:cxn>
                <a:cxn ang="0">
                  <a:pos x="13" y="73"/>
                </a:cxn>
                <a:cxn ang="0">
                  <a:pos x="18" y="77"/>
                </a:cxn>
                <a:cxn ang="0">
                  <a:pos x="22" y="82"/>
                </a:cxn>
                <a:cxn ang="0">
                  <a:pos x="27" y="82"/>
                </a:cxn>
                <a:cxn ang="0">
                  <a:pos x="31" y="82"/>
                </a:cxn>
                <a:cxn ang="0">
                  <a:pos x="40" y="82"/>
                </a:cxn>
                <a:cxn ang="0">
                  <a:pos x="45" y="77"/>
                </a:cxn>
                <a:cxn ang="0">
                  <a:pos x="49" y="73"/>
                </a:cxn>
                <a:cxn ang="0">
                  <a:pos x="49" y="64"/>
                </a:cxn>
                <a:cxn ang="0">
                  <a:pos x="49" y="55"/>
                </a:cxn>
                <a:cxn ang="0">
                  <a:pos x="45" y="50"/>
                </a:cxn>
                <a:cxn ang="0">
                  <a:pos x="40" y="45"/>
                </a:cxn>
                <a:cxn ang="0">
                  <a:pos x="31" y="45"/>
                </a:cxn>
                <a:cxn ang="0">
                  <a:pos x="22" y="45"/>
                </a:cxn>
                <a:cxn ang="0">
                  <a:pos x="18" y="50"/>
                </a:cxn>
                <a:cxn ang="0">
                  <a:pos x="13" y="55"/>
                </a:cxn>
                <a:cxn ang="0">
                  <a:pos x="13" y="64"/>
                </a:cxn>
              </a:cxnLst>
              <a:rect l="0" t="0" r="r" b="b"/>
              <a:pathLst>
                <a:path w="63" h="95">
                  <a:moveTo>
                    <a:pt x="58" y="23"/>
                  </a:moveTo>
                  <a:lnTo>
                    <a:pt x="49" y="27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0" y="14"/>
                  </a:lnTo>
                  <a:lnTo>
                    <a:pt x="31" y="14"/>
                  </a:lnTo>
                  <a:lnTo>
                    <a:pt x="27" y="14"/>
                  </a:lnTo>
                  <a:lnTo>
                    <a:pt x="22" y="14"/>
                  </a:lnTo>
                  <a:lnTo>
                    <a:pt x="18" y="18"/>
                  </a:lnTo>
                  <a:lnTo>
                    <a:pt x="18" y="23"/>
                  </a:lnTo>
                  <a:lnTo>
                    <a:pt x="13" y="32"/>
                  </a:lnTo>
                  <a:lnTo>
                    <a:pt x="13" y="45"/>
                  </a:lnTo>
                  <a:lnTo>
                    <a:pt x="18" y="41"/>
                  </a:lnTo>
                  <a:lnTo>
                    <a:pt x="22" y="36"/>
                  </a:lnTo>
                  <a:lnTo>
                    <a:pt x="27" y="32"/>
                  </a:lnTo>
                  <a:lnTo>
                    <a:pt x="36" y="32"/>
                  </a:lnTo>
                  <a:lnTo>
                    <a:pt x="45" y="36"/>
                  </a:lnTo>
                  <a:lnTo>
                    <a:pt x="54" y="41"/>
                  </a:lnTo>
                  <a:lnTo>
                    <a:pt x="58" y="50"/>
                  </a:lnTo>
                  <a:lnTo>
                    <a:pt x="63" y="64"/>
                  </a:lnTo>
                  <a:lnTo>
                    <a:pt x="63" y="73"/>
                  </a:lnTo>
                  <a:lnTo>
                    <a:pt x="58" y="77"/>
                  </a:lnTo>
                  <a:lnTo>
                    <a:pt x="54" y="86"/>
                  </a:lnTo>
                  <a:lnTo>
                    <a:pt x="49" y="91"/>
                  </a:lnTo>
                  <a:lnTo>
                    <a:pt x="40" y="91"/>
                  </a:lnTo>
                  <a:lnTo>
                    <a:pt x="31" y="95"/>
                  </a:lnTo>
                  <a:lnTo>
                    <a:pt x="22" y="91"/>
                  </a:lnTo>
                  <a:lnTo>
                    <a:pt x="9" y="82"/>
                  </a:lnTo>
                  <a:lnTo>
                    <a:pt x="4" y="77"/>
                  </a:lnTo>
                  <a:lnTo>
                    <a:pt x="4" y="64"/>
                  </a:lnTo>
                  <a:lnTo>
                    <a:pt x="0" y="50"/>
                  </a:lnTo>
                  <a:lnTo>
                    <a:pt x="4" y="32"/>
                  </a:lnTo>
                  <a:lnTo>
                    <a:pt x="4" y="23"/>
                  </a:lnTo>
                  <a:lnTo>
                    <a:pt x="9" y="14"/>
                  </a:lnTo>
                  <a:lnTo>
                    <a:pt x="22" y="5"/>
                  </a:lnTo>
                  <a:lnTo>
                    <a:pt x="36" y="0"/>
                  </a:lnTo>
                  <a:lnTo>
                    <a:pt x="45" y="5"/>
                  </a:lnTo>
                  <a:lnTo>
                    <a:pt x="54" y="9"/>
                  </a:lnTo>
                  <a:lnTo>
                    <a:pt x="58" y="14"/>
                  </a:lnTo>
                  <a:lnTo>
                    <a:pt x="58" y="23"/>
                  </a:lnTo>
                  <a:close/>
                  <a:moveTo>
                    <a:pt x="13" y="64"/>
                  </a:moveTo>
                  <a:lnTo>
                    <a:pt x="13" y="68"/>
                  </a:lnTo>
                  <a:lnTo>
                    <a:pt x="13" y="73"/>
                  </a:lnTo>
                  <a:lnTo>
                    <a:pt x="18" y="77"/>
                  </a:lnTo>
                  <a:lnTo>
                    <a:pt x="22" y="82"/>
                  </a:lnTo>
                  <a:lnTo>
                    <a:pt x="27" y="82"/>
                  </a:lnTo>
                  <a:lnTo>
                    <a:pt x="31" y="82"/>
                  </a:lnTo>
                  <a:lnTo>
                    <a:pt x="40" y="82"/>
                  </a:lnTo>
                  <a:lnTo>
                    <a:pt x="45" y="77"/>
                  </a:lnTo>
                  <a:lnTo>
                    <a:pt x="49" y="73"/>
                  </a:lnTo>
                  <a:lnTo>
                    <a:pt x="49" y="64"/>
                  </a:lnTo>
                  <a:lnTo>
                    <a:pt x="49" y="55"/>
                  </a:lnTo>
                  <a:lnTo>
                    <a:pt x="45" y="50"/>
                  </a:lnTo>
                  <a:lnTo>
                    <a:pt x="40" y="45"/>
                  </a:lnTo>
                  <a:lnTo>
                    <a:pt x="31" y="45"/>
                  </a:lnTo>
                  <a:lnTo>
                    <a:pt x="22" y="45"/>
                  </a:lnTo>
                  <a:lnTo>
                    <a:pt x="18" y="50"/>
                  </a:lnTo>
                  <a:lnTo>
                    <a:pt x="13" y="55"/>
                  </a:lnTo>
                  <a:lnTo>
                    <a:pt x="13" y="64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82" name="Freeform 1350"/>
            <p:cNvSpPr>
              <a:spLocks noEditPoints="1"/>
            </p:cNvSpPr>
            <p:nvPr/>
          </p:nvSpPr>
          <p:spPr bwMode="auto">
            <a:xfrm>
              <a:off x="859" y="2123"/>
              <a:ext cx="59" cy="95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2"/>
                </a:cxn>
                <a:cxn ang="0">
                  <a:pos x="5" y="23"/>
                </a:cxn>
                <a:cxn ang="0">
                  <a:pos x="9" y="14"/>
                </a:cxn>
                <a:cxn ang="0">
                  <a:pos x="14" y="5"/>
                </a:cxn>
                <a:cxn ang="0">
                  <a:pos x="23" y="0"/>
                </a:cxn>
                <a:cxn ang="0">
                  <a:pos x="32" y="0"/>
                </a:cxn>
                <a:cxn ang="0">
                  <a:pos x="36" y="0"/>
                </a:cxn>
                <a:cxn ang="0">
                  <a:pos x="45" y="5"/>
                </a:cxn>
                <a:cxn ang="0">
                  <a:pos x="50" y="9"/>
                </a:cxn>
                <a:cxn ang="0">
                  <a:pos x="54" y="14"/>
                </a:cxn>
                <a:cxn ang="0">
                  <a:pos x="54" y="18"/>
                </a:cxn>
                <a:cxn ang="0">
                  <a:pos x="59" y="27"/>
                </a:cxn>
                <a:cxn ang="0">
                  <a:pos x="59" y="36"/>
                </a:cxn>
                <a:cxn ang="0">
                  <a:pos x="59" y="45"/>
                </a:cxn>
                <a:cxn ang="0">
                  <a:pos x="59" y="64"/>
                </a:cxn>
                <a:cxn ang="0">
                  <a:pos x="54" y="73"/>
                </a:cxn>
                <a:cxn ang="0">
                  <a:pos x="54" y="82"/>
                </a:cxn>
                <a:cxn ang="0">
                  <a:pos x="45" y="91"/>
                </a:cxn>
                <a:cxn ang="0">
                  <a:pos x="41" y="91"/>
                </a:cxn>
                <a:cxn ang="0">
                  <a:pos x="32" y="95"/>
                </a:cxn>
                <a:cxn ang="0">
                  <a:pos x="18" y="91"/>
                </a:cxn>
                <a:cxn ang="0">
                  <a:pos x="9" y="86"/>
                </a:cxn>
                <a:cxn ang="0">
                  <a:pos x="5" y="77"/>
                </a:cxn>
                <a:cxn ang="0">
                  <a:pos x="0" y="64"/>
                </a:cxn>
                <a:cxn ang="0">
                  <a:pos x="0" y="45"/>
                </a:cxn>
                <a:cxn ang="0">
                  <a:pos x="14" y="45"/>
                </a:cxn>
                <a:cxn ang="0">
                  <a:pos x="14" y="59"/>
                </a:cxn>
                <a:cxn ang="0">
                  <a:pos x="14" y="68"/>
                </a:cxn>
                <a:cxn ang="0">
                  <a:pos x="18" y="77"/>
                </a:cxn>
                <a:cxn ang="0">
                  <a:pos x="23" y="82"/>
                </a:cxn>
                <a:cxn ang="0">
                  <a:pos x="32" y="82"/>
                </a:cxn>
                <a:cxn ang="0">
                  <a:pos x="36" y="82"/>
                </a:cxn>
                <a:cxn ang="0">
                  <a:pos x="41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50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1" y="18"/>
                </a:cxn>
                <a:cxn ang="0">
                  <a:pos x="36" y="14"/>
                </a:cxn>
                <a:cxn ang="0">
                  <a:pos x="32" y="14"/>
                </a:cxn>
                <a:cxn ang="0">
                  <a:pos x="23" y="14"/>
                </a:cxn>
                <a:cxn ang="0">
                  <a:pos x="18" y="18"/>
                </a:cxn>
                <a:cxn ang="0">
                  <a:pos x="14" y="23"/>
                </a:cxn>
                <a:cxn ang="0">
                  <a:pos x="14" y="36"/>
                </a:cxn>
                <a:cxn ang="0">
                  <a:pos x="14" y="45"/>
                </a:cxn>
              </a:cxnLst>
              <a:rect l="0" t="0" r="r" b="b"/>
              <a:pathLst>
                <a:path w="59" h="95">
                  <a:moveTo>
                    <a:pt x="0" y="45"/>
                  </a:moveTo>
                  <a:lnTo>
                    <a:pt x="0" y="32"/>
                  </a:lnTo>
                  <a:lnTo>
                    <a:pt x="5" y="23"/>
                  </a:lnTo>
                  <a:lnTo>
                    <a:pt x="9" y="14"/>
                  </a:lnTo>
                  <a:lnTo>
                    <a:pt x="14" y="5"/>
                  </a:lnTo>
                  <a:lnTo>
                    <a:pt x="23" y="0"/>
                  </a:lnTo>
                  <a:lnTo>
                    <a:pt x="32" y="0"/>
                  </a:lnTo>
                  <a:lnTo>
                    <a:pt x="36" y="0"/>
                  </a:lnTo>
                  <a:lnTo>
                    <a:pt x="45" y="5"/>
                  </a:lnTo>
                  <a:lnTo>
                    <a:pt x="50" y="9"/>
                  </a:lnTo>
                  <a:lnTo>
                    <a:pt x="54" y="14"/>
                  </a:lnTo>
                  <a:lnTo>
                    <a:pt x="54" y="18"/>
                  </a:lnTo>
                  <a:lnTo>
                    <a:pt x="59" y="27"/>
                  </a:lnTo>
                  <a:lnTo>
                    <a:pt x="59" y="36"/>
                  </a:lnTo>
                  <a:lnTo>
                    <a:pt x="59" y="45"/>
                  </a:lnTo>
                  <a:lnTo>
                    <a:pt x="59" y="64"/>
                  </a:lnTo>
                  <a:lnTo>
                    <a:pt x="54" y="73"/>
                  </a:lnTo>
                  <a:lnTo>
                    <a:pt x="54" y="82"/>
                  </a:lnTo>
                  <a:lnTo>
                    <a:pt x="45" y="91"/>
                  </a:lnTo>
                  <a:lnTo>
                    <a:pt x="41" y="91"/>
                  </a:lnTo>
                  <a:lnTo>
                    <a:pt x="32" y="95"/>
                  </a:lnTo>
                  <a:lnTo>
                    <a:pt x="18" y="91"/>
                  </a:lnTo>
                  <a:lnTo>
                    <a:pt x="9" y="86"/>
                  </a:lnTo>
                  <a:lnTo>
                    <a:pt x="5" y="77"/>
                  </a:lnTo>
                  <a:lnTo>
                    <a:pt x="0" y="64"/>
                  </a:lnTo>
                  <a:lnTo>
                    <a:pt x="0" y="45"/>
                  </a:lnTo>
                  <a:close/>
                  <a:moveTo>
                    <a:pt x="14" y="45"/>
                  </a:moveTo>
                  <a:lnTo>
                    <a:pt x="14" y="59"/>
                  </a:lnTo>
                  <a:lnTo>
                    <a:pt x="14" y="68"/>
                  </a:lnTo>
                  <a:lnTo>
                    <a:pt x="18" y="77"/>
                  </a:lnTo>
                  <a:lnTo>
                    <a:pt x="23" y="82"/>
                  </a:lnTo>
                  <a:lnTo>
                    <a:pt x="32" y="82"/>
                  </a:lnTo>
                  <a:lnTo>
                    <a:pt x="36" y="82"/>
                  </a:lnTo>
                  <a:lnTo>
                    <a:pt x="41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50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1" y="18"/>
                  </a:lnTo>
                  <a:lnTo>
                    <a:pt x="36" y="14"/>
                  </a:lnTo>
                  <a:lnTo>
                    <a:pt x="32" y="14"/>
                  </a:lnTo>
                  <a:lnTo>
                    <a:pt x="23" y="14"/>
                  </a:lnTo>
                  <a:lnTo>
                    <a:pt x="18" y="18"/>
                  </a:lnTo>
                  <a:lnTo>
                    <a:pt x="14" y="23"/>
                  </a:lnTo>
                  <a:lnTo>
                    <a:pt x="14" y="36"/>
                  </a:lnTo>
                  <a:lnTo>
                    <a:pt x="14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83" name="Freeform 1351"/>
            <p:cNvSpPr>
              <a:spLocks noEditPoints="1"/>
            </p:cNvSpPr>
            <p:nvPr/>
          </p:nvSpPr>
          <p:spPr bwMode="auto">
            <a:xfrm>
              <a:off x="932" y="2123"/>
              <a:ext cx="58" cy="95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2"/>
                </a:cxn>
                <a:cxn ang="0">
                  <a:pos x="0" y="23"/>
                </a:cxn>
                <a:cxn ang="0">
                  <a:pos x="4" y="14"/>
                </a:cxn>
                <a:cxn ang="0">
                  <a:pos x="9" y="5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6" y="0"/>
                </a:cxn>
                <a:cxn ang="0">
                  <a:pos x="40" y="5"/>
                </a:cxn>
                <a:cxn ang="0">
                  <a:pos x="45" y="9"/>
                </a:cxn>
                <a:cxn ang="0">
                  <a:pos x="49" y="14"/>
                </a:cxn>
                <a:cxn ang="0">
                  <a:pos x="54" y="18"/>
                </a:cxn>
                <a:cxn ang="0">
                  <a:pos x="54" y="27"/>
                </a:cxn>
                <a:cxn ang="0">
                  <a:pos x="58" y="36"/>
                </a:cxn>
                <a:cxn ang="0">
                  <a:pos x="58" y="45"/>
                </a:cxn>
                <a:cxn ang="0">
                  <a:pos x="54" y="64"/>
                </a:cxn>
                <a:cxn ang="0">
                  <a:pos x="54" y="73"/>
                </a:cxn>
                <a:cxn ang="0">
                  <a:pos x="49" y="82"/>
                </a:cxn>
                <a:cxn ang="0">
                  <a:pos x="45" y="91"/>
                </a:cxn>
                <a:cxn ang="0">
                  <a:pos x="36" y="91"/>
                </a:cxn>
                <a:cxn ang="0">
                  <a:pos x="27" y="95"/>
                </a:cxn>
                <a:cxn ang="0">
                  <a:pos x="13" y="91"/>
                </a:cxn>
                <a:cxn ang="0">
                  <a:pos x="4" y="86"/>
                </a:cxn>
                <a:cxn ang="0">
                  <a:pos x="0" y="77"/>
                </a:cxn>
                <a:cxn ang="0">
                  <a:pos x="0" y="64"/>
                </a:cxn>
                <a:cxn ang="0">
                  <a:pos x="0" y="45"/>
                </a:cxn>
                <a:cxn ang="0">
                  <a:pos x="9" y="45"/>
                </a:cxn>
                <a:cxn ang="0">
                  <a:pos x="9" y="59"/>
                </a:cxn>
                <a:cxn ang="0">
                  <a:pos x="13" y="68"/>
                </a:cxn>
                <a:cxn ang="0">
                  <a:pos x="13" y="77"/>
                </a:cxn>
                <a:cxn ang="0">
                  <a:pos x="22" y="82"/>
                </a:cxn>
                <a:cxn ang="0">
                  <a:pos x="27" y="82"/>
                </a:cxn>
                <a:cxn ang="0">
                  <a:pos x="36" y="82"/>
                </a:cxn>
                <a:cxn ang="0">
                  <a:pos x="40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45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0" y="18"/>
                </a:cxn>
                <a:cxn ang="0">
                  <a:pos x="36" y="14"/>
                </a:cxn>
                <a:cxn ang="0">
                  <a:pos x="27" y="14"/>
                </a:cxn>
                <a:cxn ang="0">
                  <a:pos x="22" y="14"/>
                </a:cxn>
                <a:cxn ang="0">
                  <a:pos x="13" y="18"/>
                </a:cxn>
                <a:cxn ang="0">
                  <a:pos x="13" y="23"/>
                </a:cxn>
                <a:cxn ang="0">
                  <a:pos x="9" y="36"/>
                </a:cxn>
                <a:cxn ang="0">
                  <a:pos x="9" y="45"/>
                </a:cxn>
              </a:cxnLst>
              <a:rect l="0" t="0" r="r" b="b"/>
              <a:pathLst>
                <a:path w="58" h="95">
                  <a:moveTo>
                    <a:pt x="0" y="45"/>
                  </a:moveTo>
                  <a:lnTo>
                    <a:pt x="0" y="32"/>
                  </a:lnTo>
                  <a:lnTo>
                    <a:pt x="0" y="23"/>
                  </a:lnTo>
                  <a:lnTo>
                    <a:pt x="4" y="14"/>
                  </a:lnTo>
                  <a:lnTo>
                    <a:pt x="9" y="5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6" y="0"/>
                  </a:lnTo>
                  <a:lnTo>
                    <a:pt x="40" y="5"/>
                  </a:lnTo>
                  <a:lnTo>
                    <a:pt x="45" y="9"/>
                  </a:lnTo>
                  <a:lnTo>
                    <a:pt x="49" y="14"/>
                  </a:lnTo>
                  <a:lnTo>
                    <a:pt x="54" y="18"/>
                  </a:lnTo>
                  <a:lnTo>
                    <a:pt x="54" y="27"/>
                  </a:lnTo>
                  <a:lnTo>
                    <a:pt x="58" y="36"/>
                  </a:lnTo>
                  <a:lnTo>
                    <a:pt x="58" y="45"/>
                  </a:lnTo>
                  <a:lnTo>
                    <a:pt x="54" y="64"/>
                  </a:lnTo>
                  <a:lnTo>
                    <a:pt x="54" y="73"/>
                  </a:lnTo>
                  <a:lnTo>
                    <a:pt x="49" y="82"/>
                  </a:lnTo>
                  <a:lnTo>
                    <a:pt x="45" y="91"/>
                  </a:lnTo>
                  <a:lnTo>
                    <a:pt x="36" y="91"/>
                  </a:lnTo>
                  <a:lnTo>
                    <a:pt x="27" y="95"/>
                  </a:lnTo>
                  <a:lnTo>
                    <a:pt x="13" y="91"/>
                  </a:lnTo>
                  <a:lnTo>
                    <a:pt x="4" y="86"/>
                  </a:lnTo>
                  <a:lnTo>
                    <a:pt x="0" y="77"/>
                  </a:lnTo>
                  <a:lnTo>
                    <a:pt x="0" y="64"/>
                  </a:lnTo>
                  <a:lnTo>
                    <a:pt x="0" y="45"/>
                  </a:lnTo>
                  <a:close/>
                  <a:moveTo>
                    <a:pt x="9" y="45"/>
                  </a:moveTo>
                  <a:lnTo>
                    <a:pt x="9" y="59"/>
                  </a:lnTo>
                  <a:lnTo>
                    <a:pt x="13" y="68"/>
                  </a:lnTo>
                  <a:lnTo>
                    <a:pt x="13" y="77"/>
                  </a:lnTo>
                  <a:lnTo>
                    <a:pt x="22" y="82"/>
                  </a:lnTo>
                  <a:lnTo>
                    <a:pt x="27" y="82"/>
                  </a:lnTo>
                  <a:lnTo>
                    <a:pt x="36" y="82"/>
                  </a:lnTo>
                  <a:lnTo>
                    <a:pt x="40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45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0" y="18"/>
                  </a:lnTo>
                  <a:lnTo>
                    <a:pt x="36" y="14"/>
                  </a:lnTo>
                  <a:lnTo>
                    <a:pt x="27" y="14"/>
                  </a:lnTo>
                  <a:lnTo>
                    <a:pt x="22" y="14"/>
                  </a:lnTo>
                  <a:lnTo>
                    <a:pt x="13" y="18"/>
                  </a:lnTo>
                  <a:lnTo>
                    <a:pt x="13" y="23"/>
                  </a:lnTo>
                  <a:lnTo>
                    <a:pt x="9" y="36"/>
                  </a:lnTo>
                  <a:lnTo>
                    <a:pt x="9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84" name="Line 1352"/>
            <p:cNvSpPr>
              <a:spLocks noChangeShapeType="1"/>
            </p:cNvSpPr>
            <p:nvPr/>
          </p:nvSpPr>
          <p:spPr bwMode="auto">
            <a:xfrm>
              <a:off x="1072" y="1789"/>
              <a:ext cx="54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85" name="Line 1353"/>
            <p:cNvSpPr>
              <a:spLocks noChangeShapeType="1"/>
            </p:cNvSpPr>
            <p:nvPr/>
          </p:nvSpPr>
          <p:spPr bwMode="auto">
            <a:xfrm flipH="1">
              <a:off x="4688" y="1789"/>
              <a:ext cx="55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86" name="Freeform 1354"/>
            <p:cNvSpPr>
              <a:spLocks noEditPoints="1"/>
            </p:cNvSpPr>
            <p:nvPr/>
          </p:nvSpPr>
          <p:spPr bwMode="auto">
            <a:xfrm>
              <a:off x="791" y="1739"/>
              <a:ext cx="54" cy="94"/>
            </a:xfrm>
            <a:custGeom>
              <a:avLst/>
              <a:gdLst/>
              <a:ahLst/>
              <a:cxnLst>
                <a:cxn ang="0">
                  <a:pos x="9" y="41"/>
                </a:cxn>
                <a:cxn ang="0">
                  <a:pos x="0" y="32"/>
                </a:cxn>
                <a:cxn ang="0">
                  <a:pos x="5" y="14"/>
                </a:cxn>
                <a:cxn ang="0">
                  <a:pos x="18" y="5"/>
                </a:cxn>
                <a:cxn ang="0">
                  <a:pos x="36" y="5"/>
                </a:cxn>
                <a:cxn ang="0">
                  <a:pos x="50" y="14"/>
                </a:cxn>
                <a:cxn ang="0">
                  <a:pos x="54" y="32"/>
                </a:cxn>
                <a:cxn ang="0">
                  <a:pos x="45" y="41"/>
                </a:cxn>
                <a:cxn ang="0">
                  <a:pos x="45" y="45"/>
                </a:cxn>
                <a:cxn ang="0">
                  <a:pos x="54" y="59"/>
                </a:cxn>
                <a:cxn ang="0">
                  <a:pos x="54" y="77"/>
                </a:cxn>
                <a:cxn ang="0">
                  <a:pos x="41" y="91"/>
                </a:cxn>
                <a:cxn ang="0">
                  <a:pos x="14" y="91"/>
                </a:cxn>
                <a:cxn ang="0">
                  <a:pos x="0" y="77"/>
                </a:cxn>
                <a:cxn ang="0">
                  <a:pos x="0" y="59"/>
                </a:cxn>
                <a:cxn ang="0">
                  <a:pos x="9" y="45"/>
                </a:cxn>
                <a:cxn ang="0">
                  <a:pos x="14" y="23"/>
                </a:cxn>
                <a:cxn ang="0">
                  <a:pos x="18" y="32"/>
                </a:cxn>
                <a:cxn ang="0">
                  <a:pos x="27" y="36"/>
                </a:cxn>
                <a:cxn ang="0">
                  <a:pos x="36" y="32"/>
                </a:cxn>
                <a:cxn ang="0">
                  <a:pos x="41" y="23"/>
                </a:cxn>
                <a:cxn ang="0">
                  <a:pos x="36" y="14"/>
                </a:cxn>
                <a:cxn ang="0">
                  <a:pos x="27" y="14"/>
                </a:cxn>
                <a:cxn ang="0">
                  <a:pos x="18" y="14"/>
                </a:cxn>
                <a:cxn ang="0">
                  <a:pos x="14" y="23"/>
                </a:cxn>
                <a:cxn ang="0">
                  <a:pos x="9" y="68"/>
                </a:cxn>
                <a:cxn ang="0">
                  <a:pos x="14" y="77"/>
                </a:cxn>
                <a:cxn ang="0">
                  <a:pos x="23" y="82"/>
                </a:cxn>
                <a:cxn ang="0">
                  <a:pos x="36" y="82"/>
                </a:cxn>
                <a:cxn ang="0">
                  <a:pos x="45" y="73"/>
                </a:cxn>
                <a:cxn ang="0">
                  <a:pos x="45" y="59"/>
                </a:cxn>
                <a:cxn ang="0">
                  <a:pos x="36" y="50"/>
                </a:cxn>
                <a:cxn ang="0">
                  <a:pos x="18" y="50"/>
                </a:cxn>
                <a:cxn ang="0">
                  <a:pos x="9" y="59"/>
                </a:cxn>
              </a:cxnLst>
              <a:rect l="0" t="0" r="r" b="b"/>
              <a:pathLst>
                <a:path w="54" h="95">
                  <a:moveTo>
                    <a:pt x="14" y="41"/>
                  </a:moveTo>
                  <a:lnTo>
                    <a:pt x="9" y="41"/>
                  </a:lnTo>
                  <a:lnTo>
                    <a:pt x="5" y="36"/>
                  </a:lnTo>
                  <a:lnTo>
                    <a:pt x="0" y="32"/>
                  </a:lnTo>
                  <a:lnTo>
                    <a:pt x="0" y="23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8" y="5"/>
                  </a:lnTo>
                  <a:lnTo>
                    <a:pt x="27" y="0"/>
                  </a:lnTo>
                  <a:lnTo>
                    <a:pt x="36" y="5"/>
                  </a:lnTo>
                  <a:lnTo>
                    <a:pt x="45" y="9"/>
                  </a:lnTo>
                  <a:lnTo>
                    <a:pt x="50" y="14"/>
                  </a:lnTo>
                  <a:lnTo>
                    <a:pt x="54" y="23"/>
                  </a:lnTo>
                  <a:lnTo>
                    <a:pt x="54" y="32"/>
                  </a:lnTo>
                  <a:lnTo>
                    <a:pt x="50" y="36"/>
                  </a:lnTo>
                  <a:lnTo>
                    <a:pt x="45" y="41"/>
                  </a:lnTo>
                  <a:lnTo>
                    <a:pt x="41" y="41"/>
                  </a:lnTo>
                  <a:lnTo>
                    <a:pt x="45" y="45"/>
                  </a:lnTo>
                  <a:lnTo>
                    <a:pt x="50" y="50"/>
                  </a:lnTo>
                  <a:lnTo>
                    <a:pt x="54" y="59"/>
                  </a:lnTo>
                  <a:lnTo>
                    <a:pt x="54" y="63"/>
                  </a:lnTo>
                  <a:lnTo>
                    <a:pt x="54" y="77"/>
                  </a:lnTo>
                  <a:lnTo>
                    <a:pt x="50" y="86"/>
                  </a:lnTo>
                  <a:lnTo>
                    <a:pt x="41" y="91"/>
                  </a:lnTo>
                  <a:lnTo>
                    <a:pt x="27" y="95"/>
                  </a:lnTo>
                  <a:lnTo>
                    <a:pt x="14" y="91"/>
                  </a:lnTo>
                  <a:lnTo>
                    <a:pt x="5" y="86"/>
                  </a:lnTo>
                  <a:lnTo>
                    <a:pt x="0" y="77"/>
                  </a:lnTo>
                  <a:lnTo>
                    <a:pt x="0" y="63"/>
                  </a:lnTo>
                  <a:lnTo>
                    <a:pt x="0" y="59"/>
                  </a:lnTo>
                  <a:lnTo>
                    <a:pt x="5" y="50"/>
                  </a:lnTo>
                  <a:lnTo>
                    <a:pt x="9" y="45"/>
                  </a:lnTo>
                  <a:lnTo>
                    <a:pt x="14" y="41"/>
                  </a:lnTo>
                  <a:close/>
                  <a:moveTo>
                    <a:pt x="14" y="23"/>
                  </a:moveTo>
                  <a:lnTo>
                    <a:pt x="14" y="27"/>
                  </a:lnTo>
                  <a:lnTo>
                    <a:pt x="18" y="32"/>
                  </a:lnTo>
                  <a:lnTo>
                    <a:pt x="23" y="36"/>
                  </a:lnTo>
                  <a:lnTo>
                    <a:pt x="27" y="36"/>
                  </a:lnTo>
                  <a:lnTo>
                    <a:pt x="32" y="36"/>
                  </a:lnTo>
                  <a:lnTo>
                    <a:pt x="36" y="32"/>
                  </a:lnTo>
                  <a:lnTo>
                    <a:pt x="41" y="27"/>
                  </a:lnTo>
                  <a:lnTo>
                    <a:pt x="41" y="23"/>
                  </a:lnTo>
                  <a:lnTo>
                    <a:pt x="41" y="18"/>
                  </a:lnTo>
                  <a:lnTo>
                    <a:pt x="36" y="14"/>
                  </a:lnTo>
                  <a:lnTo>
                    <a:pt x="32" y="14"/>
                  </a:lnTo>
                  <a:lnTo>
                    <a:pt x="27" y="14"/>
                  </a:lnTo>
                  <a:lnTo>
                    <a:pt x="23" y="14"/>
                  </a:lnTo>
                  <a:lnTo>
                    <a:pt x="18" y="14"/>
                  </a:lnTo>
                  <a:lnTo>
                    <a:pt x="14" y="18"/>
                  </a:lnTo>
                  <a:lnTo>
                    <a:pt x="14" y="23"/>
                  </a:lnTo>
                  <a:close/>
                  <a:moveTo>
                    <a:pt x="9" y="63"/>
                  </a:moveTo>
                  <a:lnTo>
                    <a:pt x="9" y="68"/>
                  </a:lnTo>
                  <a:lnTo>
                    <a:pt x="14" y="73"/>
                  </a:lnTo>
                  <a:lnTo>
                    <a:pt x="14" y="77"/>
                  </a:lnTo>
                  <a:lnTo>
                    <a:pt x="18" y="82"/>
                  </a:lnTo>
                  <a:lnTo>
                    <a:pt x="23" y="82"/>
                  </a:lnTo>
                  <a:lnTo>
                    <a:pt x="27" y="82"/>
                  </a:lnTo>
                  <a:lnTo>
                    <a:pt x="36" y="82"/>
                  </a:lnTo>
                  <a:lnTo>
                    <a:pt x="41" y="77"/>
                  </a:lnTo>
                  <a:lnTo>
                    <a:pt x="45" y="73"/>
                  </a:lnTo>
                  <a:lnTo>
                    <a:pt x="45" y="63"/>
                  </a:lnTo>
                  <a:lnTo>
                    <a:pt x="45" y="59"/>
                  </a:lnTo>
                  <a:lnTo>
                    <a:pt x="41" y="54"/>
                  </a:lnTo>
                  <a:lnTo>
                    <a:pt x="36" y="50"/>
                  </a:lnTo>
                  <a:lnTo>
                    <a:pt x="27" y="45"/>
                  </a:lnTo>
                  <a:lnTo>
                    <a:pt x="18" y="50"/>
                  </a:lnTo>
                  <a:lnTo>
                    <a:pt x="14" y="54"/>
                  </a:lnTo>
                  <a:lnTo>
                    <a:pt x="9" y="59"/>
                  </a:lnTo>
                  <a:lnTo>
                    <a:pt x="9" y="63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87" name="Freeform 1355"/>
            <p:cNvSpPr>
              <a:spLocks noEditPoints="1"/>
            </p:cNvSpPr>
            <p:nvPr/>
          </p:nvSpPr>
          <p:spPr bwMode="auto">
            <a:xfrm>
              <a:off x="859" y="1739"/>
              <a:ext cx="59" cy="94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2"/>
                </a:cxn>
                <a:cxn ang="0">
                  <a:pos x="5" y="23"/>
                </a:cxn>
                <a:cxn ang="0">
                  <a:pos x="9" y="14"/>
                </a:cxn>
                <a:cxn ang="0">
                  <a:pos x="14" y="5"/>
                </a:cxn>
                <a:cxn ang="0">
                  <a:pos x="23" y="0"/>
                </a:cxn>
                <a:cxn ang="0">
                  <a:pos x="32" y="0"/>
                </a:cxn>
                <a:cxn ang="0">
                  <a:pos x="36" y="0"/>
                </a:cxn>
                <a:cxn ang="0">
                  <a:pos x="45" y="5"/>
                </a:cxn>
                <a:cxn ang="0">
                  <a:pos x="50" y="9"/>
                </a:cxn>
                <a:cxn ang="0">
                  <a:pos x="54" y="14"/>
                </a:cxn>
                <a:cxn ang="0">
                  <a:pos x="54" y="18"/>
                </a:cxn>
                <a:cxn ang="0">
                  <a:pos x="59" y="27"/>
                </a:cxn>
                <a:cxn ang="0">
                  <a:pos x="59" y="36"/>
                </a:cxn>
                <a:cxn ang="0">
                  <a:pos x="59" y="45"/>
                </a:cxn>
                <a:cxn ang="0">
                  <a:pos x="59" y="63"/>
                </a:cxn>
                <a:cxn ang="0">
                  <a:pos x="54" y="73"/>
                </a:cxn>
                <a:cxn ang="0">
                  <a:pos x="54" y="82"/>
                </a:cxn>
                <a:cxn ang="0">
                  <a:pos x="45" y="91"/>
                </a:cxn>
                <a:cxn ang="0">
                  <a:pos x="41" y="91"/>
                </a:cxn>
                <a:cxn ang="0">
                  <a:pos x="32" y="95"/>
                </a:cxn>
                <a:cxn ang="0">
                  <a:pos x="18" y="91"/>
                </a:cxn>
                <a:cxn ang="0">
                  <a:pos x="9" y="86"/>
                </a:cxn>
                <a:cxn ang="0">
                  <a:pos x="5" y="77"/>
                </a:cxn>
                <a:cxn ang="0">
                  <a:pos x="0" y="63"/>
                </a:cxn>
                <a:cxn ang="0">
                  <a:pos x="0" y="45"/>
                </a:cxn>
                <a:cxn ang="0">
                  <a:pos x="14" y="45"/>
                </a:cxn>
                <a:cxn ang="0">
                  <a:pos x="14" y="59"/>
                </a:cxn>
                <a:cxn ang="0">
                  <a:pos x="14" y="68"/>
                </a:cxn>
                <a:cxn ang="0">
                  <a:pos x="18" y="77"/>
                </a:cxn>
                <a:cxn ang="0">
                  <a:pos x="23" y="82"/>
                </a:cxn>
                <a:cxn ang="0">
                  <a:pos x="32" y="82"/>
                </a:cxn>
                <a:cxn ang="0">
                  <a:pos x="36" y="82"/>
                </a:cxn>
                <a:cxn ang="0">
                  <a:pos x="41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50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1" y="18"/>
                </a:cxn>
                <a:cxn ang="0">
                  <a:pos x="36" y="14"/>
                </a:cxn>
                <a:cxn ang="0">
                  <a:pos x="32" y="14"/>
                </a:cxn>
                <a:cxn ang="0">
                  <a:pos x="23" y="14"/>
                </a:cxn>
                <a:cxn ang="0">
                  <a:pos x="18" y="18"/>
                </a:cxn>
                <a:cxn ang="0">
                  <a:pos x="14" y="23"/>
                </a:cxn>
                <a:cxn ang="0">
                  <a:pos x="14" y="36"/>
                </a:cxn>
                <a:cxn ang="0">
                  <a:pos x="14" y="45"/>
                </a:cxn>
              </a:cxnLst>
              <a:rect l="0" t="0" r="r" b="b"/>
              <a:pathLst>
                <a:path w="59" h="95">
                  <a:moveTo>
                    <a:pt x="0" y="45"/>
                  </a:moveTo>
                  <a:lnTo>
                    <a:pt x="0" y="32"/>
                  </a:lnTo>
                  <a:lnTo>
                    <a:pt x="5" y="23"/>
                  </a:lnTo>
                  <a:lnTo>
                    <a:pt x="9" y="14"/>
                  </a:lnTo>
                  <a:lnTo>
                    <a:pt x="14" y="5"/>
                  </a:lnTo>
                  <a:lnTo>
                    <a:pt x="23" y="0"/>
                  </a:lnTo>
                  <a:lnTo>
                    <a:pt x="32" y="0"/>
                  </a:lnTo>
                  <a:lnTo>
                    <a:pt x="36" y="0"/>
                  </a:lnTo>
                  <a:lnTo>
                    <a:pt x="45" y="5"/>
                  </a:lnTo>
                  <a:lnTo>
                    <a:pt x="50" y="9"/>
                  </a:lnTo>
                  <a:lnTo>
                    <a:pt x="54" y="14"/>
                  </a:lnTo>
                  <a:lnTo>
                    <a:pt x="54" y="18"/>
                  </a:lnTo>
                  <a:lnTo>
                    <a:pt x="59" y="27"/>
                  </a:lnTo>
                  <a:lnTo>
                    <a:pt x="59" y="36"/>
                  </a:lnTo>
                  <a:lnTo>
                    <a:pt x="59" y="45"/>
                  </a:lnTo>
                  <a:lnTo>
                    <a:pt x="59" y="63"/>
                  </a:lnTo>
                  <a:lnTo>
                    <a:pt x="54" y="73"/>
                  </a:lnTo>
                  <a:lnTo>
                    <a:pt x="54" y="82"/>
                  </a:lnTo>
                  <a:lnTo>
                    <a:pt x="45" y="91"/>
                  </a:lnTo>
                  <a:lnTo>
                    <a:pt x="41" y="91"/>
                  </a:lnTo>
                  <a:lnTo>
                    <a:pt x="32" y="95"/>
                  </a:lnTo>
                  <a:lnTo>
                    <a:pt x="18" y="91"/>
                  </a:lnTo>
                  <a:lnTo>
                    <a:pt x="9" y="86"/>
                  </a:lnTo>
                  <a:lnTo>
                    <a:pt x="5" y="77"/>
                  </a:lnTo>
                  <a:lnTo>
                    <a:pt x="0" y="63"/>
                  </a:lnTo>
                  <a:lnTo>
                    <a:pt x="0" y="45"/>
                  </a:lnTo>
                  <a:close/>
                  <a:moveTo>
                    <a:pt x="14" y="45"/>
                  </a:moveTo>
                  <a:lnTo>
                    <a:pt x="14" y="59"/>
                  </a:lnTo>
                  <a:lnTo>
                    <a:pt x="14" y="68"/>
                  </a:lnTo>
                  <a:lnTo>
                    <a:pt x="18" y="77"/>
                  </a:lnTo>
                  <a:lnTo>
                    <a:pt x="23" y="82"/>
                  </a:lnTo>
                  <a:lnTo>
                    <a:pt x="32" y="82"/>
                  </a:lnTo>
                  <a:lnTo>
                    <a:pt x="36" y="82"/>
                  </a:lnTo>
                  <a:lnTo>
                    <a:pt x="41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50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1" y="18"/>
                  </a:lnTo>
                  <a:lnTo>
                    <a:pt x="36" y="14"/>
                  </a:lnTo>
                  <a:lnTo>
                    <a:pt x="32" y="14"/>
                  </a:lnTo>
                  <a:lnTo>
                    <a:pt x="23" y="14"/>
                  </a:lnTo>
                  <a:lnTo>
                    <a:pt x="18" y="18"/>
                  </a:lnTo>
                  <a:lnTo>
                    <a:pt x="14" y="23"/>
                  </a:lnTo>
                  <a:lnTo>
                    <a:pt x="14" y="36"/>
                  </a:lnTo>
                  <a:lnTo>
                    <a:pt x="14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88" name="Freeform 1356"/>
            <p:cNvSpPr>
              <a:spLocks noEditPoints="1"/>
            </p:cNvSpPr>
            <p:nvPr/>
          </p:nvSpPr>
          <p:spPr bwMode="auto">
            <a:xfrm>
              <a:off x="932" y="1739"/>
              <a:ext cx="58" cy="94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2"/>
                </a:cxn>
                <a:cxn ang="0">
                  <a:pos x="0" y="23"/>
                </a:cxn>
                <a:cxn ang="0">
                  <a:pos x="4" y="14"/>
                </a:cxn>
                <a:cxn ang="0">
                  <a:pos x="9" y="5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6" y="0"/>
                </a:cxn>
                <a:cxn ang="0">
                  <a:pos x="40" y="5"/>
                </a:cxn>
                <a:cxn ang="0">
                  <a:pos x="45" y="9"/>
                </a:cxn>
                <a:cxn ang="0">
                  <a:pos x="49" y="14"/>
                </a:cxn>
                <a:cxn ang="0">
                  <a:pos x="54" y="18"/>
                </a:cxn>
                <a:cxn ang="0">
                  <a:pos x="54" y="27"/>
                </a:cxn>
                <a:cxn ang="0">
                  <a:pos x="58" y="36"/>
                </a:cxn>
                <a:cxn ang="0">
                  <a:pos x="58" y="45"/>
                </a:cxn>
                <a:cxn ang="0">
                  <a:pos x="54" y="63"/>
                </a:cxn>
                <a:cxn ang="0">
                  <a:pos x="54" y="73"/>
                </a:cxn>
                <a:cxn ang="0">
                  <a:pos x="49" y="82"/>
                </a:cxn>
                <a:cxn ang="0">
                  <a:pos x="45" y="91"/>
                </a:cxn>
                <a:cxn ang="0">
                  <a:pos x="36" y="91"/>
                </a:cxn>
                <a:cxn ang="0">
                  <a:pos x="27" y="95"/>
                </a:cxn>
                <a:cxn ang="0">
                  <a:pos x="13" y="91"/>
                </a:cxn>
                <a:cxn ang="0">
                  <a:pos x="4" y="86"/>
                </a:cxn>
                <a:cxn ang="0">
                  <a:pos x="0" y="77"/>
                </a:cxn>
                <a:cxn ang="0">
                  <a:pos x="0" y="63"/>
                </a:cxn>
                <a:cxn ang="0">
                  <a:pos x="0" y="45"/>
                </a:cxn>
                <a:cxn ang="0">
                  <a:pos x="9" y="45"/>
                </a:cxn>
                <a:cxn ang="0">
                  <a:pos x="9" y="59"/>
                </a:cxn>
                <a:cxn ang="0">
                  <a:pos x="13" y="68"/>
                </a:cxn>
                <a:cxn ang="0">
                  <a:pos x="13" y="77"/>
                </a:cxn>
                <a:cxn ang="0">
                  <a:pos x="22" y="82"/>
                </a:cxn>
                <a:cxn ang="0">
                  <a:pos x="27" y="82"/>
                </a:cxn>
                <a:cxn ang="0">
                  <a:pos x="36" y="82"/>
                </a:cxn>
                <a:cxn ang="0">
                  <a:pos x="40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45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0" y="18"/>
                </a:cxn>
                <a:cxn ang="0">
                  <a:pos x="36" y="14"/>
                </a:cxn>
                <a:cxn ang="0">
                  <a:pos x="27" y="14"/>
                </a:cxn>
                <a:cxn ang="0">
                  <a:pos x="22" y="14"/>
                </a:cxn>
                <a:cxn ang="0">
                  <a:pos x="13" y="18"/>
                </a:cxn>
                <a:cxn ang="0">
                  <a:pos x="13" y="23"/>
                </a:cxn>
                <a:cxn ang="0">
                  <a:pos x="9" y="36"/>
                </a:cxn>
                <a:cxn ang="0">
                  <a:pos x="9" y="45"/>
                </a:cxn>
              </a:cxnLst>
              <a:rect l="0" t="0" r="r" b="b"/>
              <a:pathLst>
                <a:path w="58" h="95">
                  <a:moveTo>
                    <a:pt x="0" y="45"/>
                  </a:moveTo>
                  <a:lnTo>
                    <a:pt x="0" y="32"/>
                  </a:lnTo>
                  <a:lnTo>
                    <a:pt x="0" y="23"/>
                  </a:lnTo>
                  <a:lnTo>
                    <a:pt x="4" y="14"/>
                  </a:lnTo>
                  <a:lnTo>
                    <a:pt x="9" y="5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6" y="0"/>
                  </a:lnTo>
                  <a:lnTo>
                    <a:pt x="40" y="5"/>
                  </a:lnTo>
                  <a:lnTo>
                    <a:pt x="45" y="9"/>
                  </a:lnTo>
                  <a:lnTo>
                    <a:pt x="49" y="14"/>
                  </a:lnTo>
                  <a:lnTo>
                    <a:pt x="54" y="18"/>
                  </a:lnTo>
                  <a:lnTo>
                    <a:pt x="54" y="27"/>
                  </a:lnTo>
                  <a:lnTo>
                    <a:pt x="58" y="36"/>
                  </a:lnTo>
                  <a:lnTo>
                    <a:pt x="58" y="45"/>
                  </a:lnTo>
                  <a:lnTo>
                    <a:pt x="54" y="63"/>
                  </a:lnTo>
                  <a:lnTo>
                    <a:pt x="54" y="73"/>
                  </a:lnTo>
                  <a:lnTo>
                    <a:pt x="49" y="82"/>
                  </a:lnTo>
                  <a:lnTo>
                    <a:pt x="45" y="91"/>
                  </a:lnTo>
                  <a:lnTo>
                    <a:pt x="36" y="91"/>
                  </a:lnTo>
                  <a:lnTo>
                    <a:pt x="27" y="95"/>
                  </a:lnTo>
                  <a:lnTo>
                    <a:pt x="13" y="91"/>
                  </a:lnTo>
                  <a:lnTo>
                    <a:pt x="4" y="86"/>
                  </a:lnTo>
                  <a:lnTo>
                    <a:pt x="0" y="77"/>
                  </a:lnTo>
                  <a:lnTo>
                    <a:pt x="0" y="63"/>
                  </a:lnTo>
                  <a:lnTo>
                    <a:pt x="0" y="45"/>
                  </a:lnTo>
                  <a:close/>
                  <a:moveTo>
                    <a:pt x="9" y="45"/>
                  </a:moveTo>
                  <a:lnTo>
                    <a:pt x="9" y="59"/>
                  </a:lnTo>
                  <a:lnTo>
                    <a:pt x="13" y="68"/>
                  </a:lnTo>
                  <a:lnTo>
                    <a:pt x="13" y="77"/>
                  </a:lnTo>
                  <a:lnTo>
                    <a:pt x="22" y="82"/>
                  </a:lnTo>
                  <a:lnTo>
                    <a:pt x="27" y="82"/>
                  </a:lnTo>
                  <a:lnTo>
                    <a:pt x="36" y="82"/>
                  </a:lnTo>
                  <a:lnTo>
                    <a:pt x="40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45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0" y="18"/>
                  </a:lnTo>
                  <a:lnTo>
                    <a:pt x="36" y="14"/>
                  </a:lnTo>
                  <a:lnTo>
                    <a:pt x="27" y="14"/>
                  </a:lnTo>
                  <a:lnTo>
                    <a:pt x="22" y="14"/>
                  </a:lnTo>
                  <a:lnTo>
                    <a:pt x="13" y="18"/>
                  </a:lnTo>
                  <a:lnTo>
                    <a:pt x="13" y="23"/>
                  </a:lnTo>
                  <a:lnTo>
                    <a:pt x="9" y="36"/>
                  </a:lnTo>
                  <a:lnTo>
                    <a:pt x="9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89" name="Line 1357"/>
            <p:cNvSpPr>
              <a:spLocks noChangeShapeType="1"/>
            </p:cNvSpPr>
            <p:nvPr/>
          </p:nvSpPr>
          <p:spPr bwMode="auto">
            <a:xfrm>
              <a:off x="1072" y="1404"/>
              <a:ext cx="54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90" name="Line 1358"/>
            <p:cNvSpPr>
              <a:spLocks noChangeShapeType="1"/>
            </p:cNvSpPr>
            <p:nvPr/>
          </p:nvSpPr>
          <p:spPr bwMode="auto">
            <a:xfrm flipH="1">
              <a:off x="4688" y="1404"/>
              <a:ext cx="55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91" name="Freeform 1359"/>
            <p:cNvSpPr>
              <a:spLocks/>
            </p:cNvSpPr>
            <p:nvPr/>
          </p:nvSpPr>
          <p:spPr bwMode="auto">
            <a:xfrm>
              <a:off x="728" y="1354"/>
              <a:ext cx="31" cy="91"/>
            </a:xfrm>
            <a:custGeom>
              <a:avLst/>
              <a:gdLst/>
              <a:ahLst/>
              <a:cxnLst>
                <a:cxn ang="0">
                  <a:pos x="31" y="91"/>
                </a:cxn>
                <a:cxn ang="0">
                  <a:pos x="22" y="91"/>
                </a:cxn>
                <a:cxn ang="0">
                  <a:pos x="22" y="23"/>
                </a:cxn>
                <a:cxn ang="0">
                  <a:pos x="18" y="27"/>
                </a:cxn>
                <a:cxn ang="0">
                  <a:pos x="9" y="27"/>
                </a:cxn>
                <a:cxn ang="0">
                  <a:pos x="4" y="32"/>
                </a:cxn>
                <a:cxn ang="0">
                  <a:pos x="0" y="36"/>
                </a:cxn>
                <a:cxn ang="0">
                  <a:pos x="0" y="23"/>
                </a:cxn>
                <a:cxn ang="0">
                  <a:pos x="9" y="18"/>
                </a:cxn>
                <a:cxn ang="0">
                  <a:pos x="13" y="14"/>
                </a:cxn>
                <a:cxn ang="0">
                  <a:pos x="22" y="9"/>
                </a:cxn>
                <a:cxn ang="0">
                  <a:pos x="22" y="0"/>
                </a:cxn>
                <a:cxn ang="0">
                  <a:pos x="31" y="0"/>
                </a:cxn>
                <a:cxn ang="0">
                  <a:pos x="31" y="91"/>
                </a:cxn>
              </a:cxnLst>
              <a:rect l="0" t="0" r="r" b="b"/>
              <a:pathLst>
                <a:path w="31" h="91">
                  <a:moveTo>
                    <a:pt x="31" y="91"/>
                  </a:moveTo>
                  <a:lnTo>
                    <a:pt x="22" y="91"/>
                  </a:lnTo>
                  <a:lnTo>
                    <a:pt x="22" y="23"/>
                  </a:lnTo>
                  <a:lnTo>
                    <a:pt x="18" y="27"/>
                  </a:lnTo>
                  <a:lnTo>
                    <a:pt x="9" y="27"/>
                  </a:lnTo>
                  <a:lnTo>
                    <a:pt x="4" y="32"/>
                  </a:lnTo>
                  <a:lnTo>
                    <a:pt x="0" y="36"/>
                  </a:lnTo>
                  <a:lnTo>
                    <a:pt x="0" y="23"/>
                  </a:lnTo>
                  <a:lnTo>
                    <a:pt x="9" y="18"/>
                  </a:lnTo>
                  <a:lnTo>
                    <a:pt x="13" y="14"/>
                  </a:lnTo>
                  <a:lnTo>
                    <a:pt x="22" y="9"/>
                  </a:lnTo>
                  <a:lnTo>
                    <a:pt x="22" y="0"/>
                  </a:lnTo>
                  <a:lnTo>
                    <a:pt x="31" y="0"/>
                  </a:lnTo>
                  <a:lnTo>
                    <a:pt x="31" y="91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92" name="Freeform 1360"/>
            <p:cNvSpPr>
              <a:spLocks noEditPoints="1"/>
            </p:cNvSpPr>
            <p:nvPr/>
          </p:nvSpPr>
          <p:spPr bwMode="auto">
            <a:xfrm>
              <a:off x="791" y="1354"/>
              <a:ext cx="59" cy="95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2"/>
                </a:cxn>
                <a:cxn ang="0">
                  <a:pos x="0" y="23"/>
                </a:cxn>
                <a:cxn ang="0">
                  <a:pos x="5" y="14"/>
                </a:cxn>
                <a:cxn ang="0">
                  <a:pos x="14" y="4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6" y="0"/>
                </a:cxn>
                <a:cxn ang="0">
                  <a:pos x="41" y="4"/>
                </a:cxn>
                <a:cxn ang="0">
                  <a:pos x="45" y="9"/>
                </a:cxn>
                <a:cxn ang="0">
                  <a:pos x="50" y="14"/>
                </a:cxn>
                <a:cxn ang="0">
                  <a:pos x="54" y="18"/>
                </a:cxn>
                <a:cxn ang="0">
                  <a:pos x="54" y="27"/>
                </a:cxn>
                <a:cxn ang="0">
                  <a:pos x="59" y="36"/>
                </a:cxn>
                <a:cxn ang="0">
                  <a:pos x="59" y="45"/>
                </a:cxn>
                <a:cxn ang="0">
                  <a:pos x="59" y="63"/>
                </a:cxn>
                <a:cxn ang="0">
                  <a:pos x="54" y="72"/>
                </a:cxn>
                <a:cxn ang="0">
                  <a:pos x="50" y="81"/>
                </a:cxn>
                <a:cxn ang="0">
                  <a:pos x="45" y="91"/>
                </a:cxn>
                <a:cxn ang="0">
                  <a:pos x="36" y="91"/>
                </a:cxn>
                <a:cxn ang="0">
                  <a:pos x="27" y="95"/>
                </a:cxn>
                <a:cxn ang="0">
                  <a:pos x="18" y="91"/>
                </a:cxn>
                <a:cxn ang="0">
                  <a:pos x="9" y="86"/>
                </a:cxn>
                <a:cxn ang="0">
                  <a:pos x="0" y="77"/>
                </a:cxn>
                <a:cxn ang="0">
                  <a:pos x="0" y="63"/>
                </a:cxn>
                <a:cxn ang="0">
                  <a:pos x="0" y="45"/>
                </a:cxn>
                <a:cxn ang="0">
                  <a:pos x="9" y="45"/>
                </a:cxn>
                <a:cxn ang="0">
                  <a:pos x="9" y="59"/>
                </a:cxn>
                <a:cxn ang="0">
                  <a:pos x="14" y="68"/>
                </a:cxn>
                <a:cxn ang="0">
                  <a:pos x="14" y="77"/>
                </a:cxn>
                <a:cxn ang="0">
                  <a:pos x="23" y="81"/>
                </a:cxn>
                <a:cxn ang="0">
                  <a:pos x="27" y="81"/>
                </a:cxn>
                <a:cxn ang="0">
                  <a:pos x="36" y="81"/>
                </a:cxn>
                <a:cxn ang="0">
                  <a:pos x="41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45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1" y="18"/>
                </a:cxn>
                <a:cxn ang="0">
                  <a:pos x="36" y="14"/>
                </a:cxn>
                <a:cxn ang="0">
                  <a:pos x="27" y="14"/>
                </a:cxn>
                <a:cxn ang="0">
                  <a:pos x="23" y="14"/>
                </a:cxn>
                <a:cxn ang="0">
                  <a:pos x="14" y="18"/>
                </a:cxn>
                <a:cxn ang="0">
                  <a:pos x="14" y="23"/>
                </a:cxn>
                <a:cxn ang="0">
                  <a:pos x="9" y="36"/>
                </a:cxn>
                <a:cxn ang="0">
                  <a:pos x="9" y="45"/>
                </a:cxn>
              </a:cxnLst>
              <a:rect l="0" t="0" r="r" b="b"/>
              <a:pathLst>
                <a:path w="59" h="95">
                  <a:moveTo>
                    <a:pt x="0" y="45"/>
                  </a:moveTo>
                  <a:lnTo>
                    <a:pt x="0" y="32"/>
                  </a:lnTo>
                  <a:lnTo>
                    <a:pt x="0" y="23"/>
                  </a:lnTo>
                  <a:lnTo>
                    <a:pt x="5" y="14"/>
                  </a:lnTo>
                  <a:lnTo>
                    <a:pt x="14" y="4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6" y="0"/>
                  </a:lnTo>
                  <a:lnTo>
                    <a:pt x="41" y="4"/>
                  </a:lnTo>
                  <a:lnTo>
                    <a:pt x="45" y="9"/>
                  </a:lnTo>
                  <a:lnTo>
                    <a:pt x="50" y="14"/>
                  </a:lnTo>
                  <a:lnTo>
                    <a:pt x="54" y="18"/>
                  </a:lnTo>
                  <a:lnTo>
                    <a:pt x="54" y="27"/>
                  </a:lnTo>
                  <a:lnTo>
                    <a:pt x="59" y="36"/>
                  </a:lnTo>
                  <a:lnTo>
                    <a:pt x="59" y="45"/>
                  </a:lnTo>
                  <a:lnTo>
                    <a:pt x="59" y="63"/>
                  </a:lnTo>
                  <a:lnTo>
                    <a:pt x="54" y="72"/>
                  </a:lnTo>
                  <a:lnTo>
                    <a:pt x="50" y="81"/>
                  </a:lnTo>
                  <a:lnTo>
                    <a:pt x="45" y="91"/>
                  </a:lnTo>
                  <a:lnTo>
                    <a:pt x="36" y="91"/>
                  </a:lnTo>
                  <a:lnTo>
                    <a:pt x="27" y="95"/>
                  </a:lnTo>
                  <a:lnTo>
                    <a:pt x="18" y="91"/>
                  </a:lnTo>
                  <a:lnTo>
                    <a:pt x="9" y="86"/>
                  </a:lnTo>
                  <a:lnTo>
                    <a:pt x="0" y="77"/>
                  </a:lnTo>
                  <a:lnTo>
                    <a:pt x="0" y="63"/>
                  </a:lnTo>
                  <a:lnTo>
                    <a:pt x="0" y="45"/>
                  </a:lnTo>
                  <a:close/>
                  <a:moveTo>
                    <a:pt x="9" y="45"/>
                  </a:moveTo>
                  <a:lnTo>
                    <a:pt x="9" y="59"/>
                  </a:lnTo>
                  <a:lnTo>
                    <a:pt x="14" y="68"/>
                  </a:lnTo>
                  <a:lnTo>
                    <a:pt x="14" y="77"/>
                  </a:lnTo>
                  <a:lnTo>
                    <a:pt x="23" y="81"/>
                  </a:lnTo>
                  <a:lnTo>
                    <a:pt x="27" y="81"/>
                  </a:lnTo>
                  <a:lnTo>
                    <a:pt x="36" y="81"/>
                  </a:lnTo>
                  <a:lnTo>
                    <a:pt x="41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45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1" y="18"/>
                  </a:lnTo>
                  <a:lnTo>
                    <a:pt x="36" y="14"/>
                  </a:lnTo>
                  <a:lnTo>
                    <a:pt x="27" y="14"/>
                  </a:lnTo>
                  <a:lnTo>
                    <a:pt x="23" y="14"/>
                  </a:lnTo>
                  <a:lnTo>
                    <a:pt x="14" y="18"/>
                  </a:lnTo>
                  <a:lnTo>
                    <a:pt x="14" y="23"/>
                  </a:lnTo>
                  <a:lnTo>
                    <a:pt x="9" y="36"/>
                  </a:lnTo>
                  <a:lnTo>
                    <a:pt x="9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93" name="Freeform 1361"/>
            <p:cNvSpPr>
              <a:spLocks noEditPoints="1"/>
            </p:cNvSpPr>
            <p:nvPr/>
          </p:nvSpPr>
          <p:spPr bwMode="auto">
            <a:xfrm>
              <a:off x="859" y="1354"/>
              <a:ext cx="59" cy="95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2"/>
                </a:cxn>
                <a:cxn ang="0">
                  <a:pos x="5" y="23"/>
                </a:cxn>
                <a:cxn ang="0">
                  <a:pos x="9" y="14"/>
                </a:cxn>
                <a:cxn ang="0">
                  <a:pos x="14" y="4"/>
                </a:cxn>
                <a:cxn ang="0">
                  <a:pos x="23" y="0"/>
                </a:cxn>
                <a:cxn ang="0">
                  <a:pos x="32" y="0"/>
                </a:cxn>
                <a:cxn ang="0">
                  <a:pos x="36" y="0"/>
                </a:cxn>
                <a:cxn ang="0">
                  <a:pos x="45" y="4"/>
                </a:cxn>
                <a:cxn ang="0">
                  <a:pos x="50" y="9"/>
                </a:cxn>
                <a:cxn ang="0">
                  <a:pos x="54" y="14"/>
                </a:cxn>
                <a:cxn ang="0">
                  <a:pos x="54" y="18"/>
                </a:cxn>
                <a:cxn ang="0">
                  <a:pos x="59" y="27"/>
                </a:cxn>
                <a:cxn ang="0">
                  <a:pos x="59" y="36"/>
                </a:cxn>
                <a:cxn ang="0">
                  <a:pos x="59" y="45"/>
                </a:cxn>
                <a:cxn ang="0">
                  <a:pos x="59" y="63"/>
                </a:cxn>
                <a:cxn ang="0">
                  <a:pos x="54" y="72"/>
                </a:cxn>
                <a:cxn ang="0">
                  <a:pos x="54" y="81"/>
                </a:cxn>
                <a:cxn ang="0">
                  <a:pos x="45" y="91"/>
                </a:cxn>
                <a:cxn ang="0">
                  <a:pos x="41" y="91"/>
                </a:cxn>
                <a:cxn ang="0">
                  <a:pos x="32" y="95"/>
                </a:cxn>
                <a:cxn ang="0">
                  <a:pos x="18" y="91"/>
                </a:cxn>
                <a:cxn ang="0">
                  <a:pos x="9" y="86"/>
                </a:cxn>
                <a:cxn ang="0">
                  <a:pos x="5" y="77"/>
                </a:cxn>
                <a:cxn ang="0">
                  <a:pos x="0" y="63"/>
                </a:cxn>
                <a:cxn ang="0">
                  <a:pos x="0" y="45"/>
                </a:cxn>
                <a:cxn ang="0">
                  <a:pos x="14" y="45"/>
                </a:cxn>
                <a:cxn ang="0">
                  <a:pos x="14" y="59"/>
                </a:cxn>
                <a:cxn ang="0">
                  <a:pos x="14" y="68"/>
                </a:cxn>
                <a:cxn ang="0">
                  <a:pos x="18" y="77"/>
                </a:cxn>
                <a:cxn ang="0">
                  <a:pos x="23" y="81"/>
                </a:cxn>
                <a:cxn ang="0">
                  <a:pos x="32" y="81"/>
                </a:cxn>
                <a:cxn ang="0">
                  <a:pos x="36" y="81"/>
                </a:cxn>
                <a:cxn ang="0">
                  <a:pos x="41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50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1" y="18"/>
                </a:cxn>
                <a:cxn ang="0">
                  <a:pos x="36" y="14"/>
                </a:cxn>
                <a:cxn ang="0">
                  <a:pos x="32" y="14"/>
                </a:cxn>
                <a:cxn ang="0">
                  <a:pos x="23" y="14"/>
                </a:cxn>
                <a:cxn ang="0">
                  <a:pos x="18" y="18"/>
                </a:cxn>
                <a:cxn ang="0">
                  <a:pos x="14" y="23"/>
                </a:cxn>
                <a:cxn ang="0">
                  <a:pos x="14" y="36"/>
                </a:cxn>
                <a:cxn ang="0">
                  <a:pos x="14" y="45"/>
                </a:cxn>
              </a:cxnLst>
              <a:rect l="0" t="0" r="r" b="b"/>
              <a:pathLst>
                <a:path w="59" h="95">
                  <a:moveTo>
                    <a:pt x="0" y="45"/>
                  </a:moveTo>
                  <a:lnTo>
                    <a:pt x="0" y="32"/>
                  </a:lnTo>
                  <a:lnTo>
                    <a:pt x="5" y="23"/>
                  </a:lnTo>
                  <a:lnTo>
                    <a:pt x="9" y="14"/>
                  </a:lnTo>
                  <a:lnTo>
                    <a:pt x="14" y="4"/>
                  </a:lnTo>
                  <a:lnTo>
                    <a:pt x="23" y="0"/>
                  </a:lnTo>
                  <a:lnTo>
                    <a:pt x="32" y="0"/>
                  </a:lnTo>
                  <a:lnTo>
                    <a:pt x="36" y="0"/>
                  </a:lnTo>
                  <a:lnTo>
                    <a:pt x="45" y="4"/>
                  </a:lnTo>
                  <a:lnTo>
                    <a:pt x="50" y="9"/>
                  </a:lnTo>
                  <a:lnTo>
                    <a:pt x="54" y="14"/>
                  </a:lnTo>
                  <a:lnTo>
                    <a:pt x="54" y="18"/>
                  </a:lnTo>
                  <a:lnTo>
                    <a:pt x="59" y="27"/>
                  </a:lnTo>
                  <a:lnTo>
                    <a:pt x="59" y="36"/>
                  </a:lnTo>
                  <a:lnTo>
                    <a:pt x="59" y="45"/>
                  </a:lnTo>
                  <a:lnTo>
                    <a:pt x="59" y="63"/>
                  </a:lnTo>
                  <a:lnTo>
                    <a:pt x="54" y="72"/>
                  </a:lnTo>
                  <a:lnTo>
                    <a:pt x="54" y="81"/>
                  </a:lnTo>
                  <a:lnTo>
                    <a:pt x="45" y="91"/>
                  </a:lnTo>
                  <a:lnTo>
                    <a:pt x="41" y="91"/>
                  </a:lnTo>
                  <a:lnTo>
                    <a:pt x="32" y="95"/>
                  </a:lnTo>
                  <a:lnTo>
                    <a:pt x="18" y="91"/>
                  </a:lnTo>
                  <a:lnTo>
                    <a:pt x="9" y="86"/>
                  </a:lnTo>
                  <a:lnTo>
                    <a:pt x="5" y="77"/>
                  </a:lnTo>
                  <a:lnTo>
                    <a:pt x="0" y="63"/>
                  </a:lnTo>
                  <a:lnTo>
                    <a:pt x="0" y="45"/>
                  </a:lnTo>
                  <a:close/>
                  <a:moveTo>
                    <a:pt x="14" y="45"/>
                  </a:moveTo>
                  <a:lnTo>
                    <a:pt x="14" y="59"/>
                  </a:lnTo>
                  <a:lnTo>
                    <a:pt x="14" y="68"/>
                  </a:lnTo>
                  <a:lnTo>
                    <a:pt x="18" y="77"/>
                  </a:lnTo>
                  <a:lnTo>
                    <a:pt x="23" y="81"/>
                  </a:lnTo>
                  <a:lnTo>
                    <a:pt x="32" y="81"/>
                  </a:lnTo>
                  <a:lnTo>
                    <a:pt x="36" y="81"/>
                  </a:lnTo>
                  <a:lnTo>
                    <a:pt x="41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50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1" y="18"/>
                  </a:lnTo>
                  <a:lnTo>
                    <a:pt x="36" y="14"/>
                  </a:lnTo>
                  <a:lnTo>
                    <a:pt x="32" y="14"/>
                  </a:lnTo>
                  <a:lnTo>
                    <a:pt x="23" y="14"/>
                  </a:lnTo>
                  <a:lnTo>
                    <a:pt x="18" y="18"/>
                  </a:lnTo>
                  <a:lnTo>
                    <a:pt x="14" y="23"/>
                  </a:lnTo>
                  <a:lnTo>
                    <a:pt x="14" y="36"/>
                  </a:lnTo>
                  <a:lnTo>
                    <a:pt x="14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94" name="Freeform 1362"/>
            <p:cNvSpPr>
              <a:spLocks noEditPoints="1"/>
            </p:cNvSpPr>
            <p:nvPr/>
          </p:nvSpPr>
          <p:spPr bwMode="auto">
            <a:xfrm>
              <a:off x="932" y="1354"/>
              <a:ext cx="58" cy="95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2"/>
                </a:cxn>
                <a:cxn ang="0">
                  <a:pos x="0" y="23"/>
                </a:cxn>
                <a:cxn ang="0">
                  <a:pos x="4" y="14"/>
                </a:cxn>
                <a:cxn ang="0">
                  <a:pos x="9" y="4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6" y="0"/>
                </a:cxn>
                <a:cxn ang="0">
                  <a:pos x="40" y="4"/>
                </a:cxn>
                <a:cxn ang="0">
                  <a:pos x="45" y="9"/>
                </a:cxn>
                <a:cxn ang="0">
                  <a:pos x="49" y="14"/>
                </a:cxn>
                <a:cxn ang="0">
                  <a:pos x="54" y="18"/>
                </a:cxn>
                <a:cxn ang="0">
                  <a:pos x="54" y="27"/>
                </a:cxn>
                <a:cxn ang="0">
                  <a:pos x="58" y="36"/>
                </a:cxn>
                <a:cxn ang="0">
                  <a:pos x="58" y="45"/>
                </a:cxn>
                <a:cxn ang="0">
                  <a:pos x="54" y="63"/>
                </a:cxn>
                <a:cxn ang="0">
                  <a:pos x="54" y="72"/>
                </a:cxn>
                <a:cxn ang="0">
                  <a:pos x="49" y="81"/>
                </a:cxn>
                <a:cxn ang="0">
                  <a:pos x="45" y="91"/>
                </a:cxn>
                <a:cxn ang="0">
                  <a:pos x="36" y="91"/>
                </a:cxn>
                <a:cxn ang="0">
                  <a:pos x="27" y="95"/>
                </a:cxn>
                <a:cxn ang="0">
                  <a:pos x="13" y="91"/>
                </a:cxn>
                <a:cxn ang="0">
                  <a:pos x="4" y="86"/>
                </a:cxn>
                <a:cxn ang="0">
                  <a:pos x="0" y="77"/>
                </a:cxn>
                <a:cxn ang="0">
                  <a:pos x="0" y="63"/>
                </a:cxn>
                <a:cxn ang="0">
                  <a:pos x="0" y="45"/>
                </a:cxn>
                <a:cxn ang="0">
                  <a:pos x="9" y="45"/>
                </a:cxn>
                <a:cxn ang="0">
                  <a:pos x="9" y="59"/>
                </a:cxn>
                <a:cxn ang="0">
                  <a:pos x="13" y="68"/>
                </a:cxn>
                <a:cxn ang="0">
                  <a:pos x="13" y="77"/>
                </a:cxn>
                <a:cxn ang="0">
                  <a:pos x="22" y="81"/>
                </a:cxn>
                <a:cxn ang="0">
                  <a:pos x="27" y="81"/>
                </a:cxn>
                <a:cxn ang="0">
                  <a:pos x="36" y="81"/>
                </a:cxn>
                <a:cxn ang="0">
                  <a:pos x="40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45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0" y="18"/>
                </a:cxn>
                <a:cxn ang="0">
                  <a:pos x="36" y="14"/>
                </a:cxn>
                <a:cxn ang="0">
                  <a:pos x="27" y="14"/>
                </a:cxn>
                <a:cxn ang="0">
                  <a:pos x="22" y="14"/>
                </a:cxn>
                <a:cxn ang="0">
                  <a:pos x="13" y="18"/>
                </a:cxn>
                <a:cxn ang="0">
                  <a:pos x="13" y="23"/>
                </a:cxn>
                <a:cxn ang="0">
                  <a:pos x="9" y="36"/>
                </a:cxn>
                <a:cxn ang="0">
                  <a:pos x="9" y="45"/>
                </a:cxn>
              </a:cxnLst>
              <a:rect l="0" t="0" r="r" b="b"/>
              <a:pathLst>
                <a:path w="58" h="95">
                  <a:moveTo>
                    <a:pt x="0" y="45"/>
                  </a:moveTo>
                  <a:lnTo>
                    <a:pt x="0" y="32"/>
                  </a:lnTo>
                  <a:lnTo>
                    <a:pt x="0" y="23"/>
                  </a:lnTo>
                  <a:lnTo>
                    <a:pt x="4" y="14"/>
                  </a:lnTo>
                  <a:lnTo>
                    <a:pt x="9" y="4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6" y="0"/>
                  </a:lnTo>
                  <a:lnTo>
                    <a:pt x="40" y="4"/>
                  </a:lnTo>
                  <a:lnTo>
                    <a:pt x="45" y="9"/>
                  </a:lnTo>
                  <a:lnTo>
                    <a:pt x="49" y="14"/>
                  </a:lnTo>
                  <a:lnTo>
                    <a:pt x="54" y="18"/>
                  </a:lnTo>
                  <a:lnTo>
                    <a:pt x="54" y="27"/>
                  </a:lnTo>
                  <a:lnTo>
                    <a:pt x="58" y="36"/>
                  </a:lnTo>
                  <a:lnTo>
                    <a:pt x="58" y="45"/>
                  </a:lnTo>
                  <a:lnTo>
                    <a:pt x="54" y="63"/>
                  </a:lnTo>
                  <a:lnTo>
                    <a:pt x="54" y="72"/>
                  </a:lnTo>
                  <a:lnTo>
                    <a:pt x="49" y="81"/>
                  </a:lnTo>
                  <a:lnTo>
                    <a:pt x="45" y="91"/>
                  </a:lnTo>
                  <a:lnTo>
                    <a:pt x="36" y="91"/>
                  </a:lnTo>
                  <a:lnTo>
                    <a:pt x="27" y="95"/>
                  </a:lnTo>
                  <a:lnTo>
                    <a:pt x="13" y="91"/>
                  </a:lnTo>
                  <a:lnTo>
                    <a:pt x="4" y="86"/>
                  </a:lnTo>
                  <a:lnTo>
                    <a:pt x="0" y="77"/>
                  </a:lnTo>
                  <a:lnTo>
                    <a:pt x="0" y="63"/>
                  </a:lnTo>
                  <a:lnTo>
                    <a:pt x="0" y="45"/>
                  </a:lnTo>
                  <a:close/>
                  <a:moveTo>
                    <a:pt x="9" y="45"/>
                  </a:moveTo>
                  <a:lnTo>
                    <a:pt x="9" y="59"/>
                  </a:lnTo>
                  <a:lnTo>
                    <a:pt x="13" y="68"/>
                  </a:lnTo>
                  <a:lnTo>
                    <a:pt x="13" y="77"/>
                  </a:lnTo>
                  <a:lnTo>
                    <a:pt x="22" y="81"/>
                  </a:lnTo>
                  <a:lnTo>
                    <a:pt x="27" y="81"/>
                  </a:lnTo>
                  <a:lnTo>
                    <a:pt x="36" y="81"/>
                  </a:lnTo>
                  <a:lnTo>
                    <a:pt x="40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45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0" y="18"/>
                  </a:lnTo>
                  <a:lnTo>
                    <a:pt x="36" y="14"/>
                  </a:lnTo>
                  <a:lnTo>
                    <a:pt x="27" y="14"/>
                  </a:lnTo>
                  <a:lnTo>
                    <a:pt x="22" y="14"/>
                  </a:lnTo>
                  <a:lnTo>
                    <a:pt x="13" y="18"/>
                  </a:lnTo>
                  <a:lnTo>
                    <a:pt x="13" y="23"/>
                  </a:lnTo>
                  <a:lnTo>
                    <a:pt x="9" y="36"/>
                  </a:lnTo>
                  <a:lnTo>
                    <a:pt x="9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95" name="Line 1363"/>
            <p:cNvSpPr>
              <a:spLocks noChangeShapeType="1"/>
            </p:cNvSpPr>
            <p:nvPr/>
          </p:nvSpPr>
          <p:spPr bwMode="auto">
            <a:xfrm>
              <a:off x="1072" y="1020"/>
              <a:ext cx="54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96" name="Line 1364"/>
            <p:cNvSpPr>
              <a:spLocks noChangeShapeType="1"/>
            </p:cNvSpPr>
            <p:nvPr/>
          </p:nvSpPr>
          <p:spPr bwMode="auto">
            <a:xfrm flipH="1">
              <a:off x="4688" y="1020"/>
              <a:ext cx="55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97" name="Freeform 1365"/>
            <p:cNvSpPr>
              <a:spLocks/>
            </p:cNvSpPr>
            <p:nvPr/>
          </p:nvSpPr>
          <p:spPr bwMode="auto">
            <a:xfrm>
              <a:off x="728" y="970"/>
              <a:ext cx="31" cy="90"/>
            </a:xfrm>
            <a:custGeom>
              <a:avLst/>
              <a:gdLst/>
              <a:ahLst/>
              <a:cxnLst>
                <a:cxn ang="0">
                  <a:pos x="31" y="90"/>
                </a:cxn>
                <a:cxn ang="0">
                  <a:pos x="22" y="90"/>
                </a:cxn>
                <a:cxn ang="0">
                  <a:pos x="22" y="22"/>
                </a:cxn>
                <a:cxn ang="0">
                  <a:pos x="18" y="27"/>
                </a:cxn>
                <a:cxn ang="0">
                  <a:pos x="9" y="27"/>
                </a:cxn>
                <a:cxn ang="0">
                  <a:pos x="4" y="32"/>
                </a:cxn>
                <a:cxn ang="0">
                  <a:pos x="0" y="36"/>
                </a:cxn>
                <a:cxn ang="0">
                  <a:pos x="0" y="22"/>
                </a:cxn>
                <a:cxn ang="0">
                  <a:pos x="9" y="18"/>
                </a:cxn>
                <a:cxn ang="0">
                  <a:pos x="13" y="13"/>
                </a:cxn>
                <a:cxn ang="0">
                  <a:pos x="22" y="9"/>
                </a:cxn>
                <a:cxn ang="0">
                  <a:pos x="22" y="0"/>
                </a:cxn>
                <a:cxn ang="0">
                  <a:pos x="31" y="0"/>
                </a:cxn>
                <a:cxn ang="0">
                  <a:pos x="31" y="90"/>
                </a:cxn>
              </a:cxnLst>
              <a:rect l="0" t="0" r="r" b="b"/>
              <a:pathLst>
                <a:path w="31" h="90">
                  <a:moveTo>
                    <a:pt x="31" y="90"/>
                  </a:moveTo>
                  <a:lnTo>
                    <a:pt x="22" y="90"/>
                  </a:lnTo>
                  <a:lnTo>
                    <a:pt x="22" y="22"/>
                  </a:lnTo>
                  <a:lnTo>
                    <a:pt x="18" y="27"/>
                  </a:lnTo>
                  <a:lnTo>
                    <a:pt x="9" y="27"/>
                  </a:lnTo>
                  <a:lnTo>
                    <a:pt x="4" y="32"/>
                  </a:lnTo>
                  <a:lnTo>
                    <a:pt x="0" y="36"/>
                  </a:lnTo>
                  <a:lnTo>
                    <a:pt x="0" y="22"/>
                  </a:lnTo>
                  <a:lnTo>
                    <a:pt x="9" y="18"/>
                  </a:lnTo>
                  <a:lnTo>
                    <a:pt x="13" y="13"/>
                  </a:lnTo>
                  <a:lnTo>
                    <a:pt x="22" y="9"/>
                  </a:lnTo>
                  <a:lnTo>
                    <a:pt x="22" y="0"/>
                  </a:lnTo>
                  <a:lnTo>
                    <a:pt x="31" y="0"/>
                  </a:lnTo>
                  <a:lnTo>
                    <a:pt x="31" y="9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98" name="Freeform 1366"/>
            <p:cNvSpPr>
              <a:spLocks/>
            </p:cNvSpPr>
            <p:nvPr/>
          </p:nvSpPr>
          <p:spPr bwMode="auto">
            <a:xfrm>
              <a:off x="787" y="970"/>
              <a:ext cx="58" cy="90"/>
            </a:xfrm>
            <a:custGeom>
              <a:avLst/>
              <a:gdLst/>
              <a:ahLst/>
              <a:cxnLst>
                <a:cxn ang="0">
                  <a:pos x="58" y="81"/>
                </a:cxn>
                <a:cxn ang="0">
                  <a:pos x="58" y="90"/>
                </a:cxn>
                <a:cxn ang="0">
                  <a:pos x="0" y="90"/>
                </a:cxn>
                <a:cxn ang="0">
                  <a:pos x="0" y="86"/>
                </a:cxn>
                <a:cxn ang="0">
                  <a:pos x="4" y="86"/>
                </a:cxn>
                <a:cxn ang="0">
                  <a:pos x="4" y="77"/>
                </a:cxn>
                <a:cxn ang="0">
                  <a:pos x="9" y="72"/>
                </a:cxn>
                <a:cxn ang="0">
                  <a:pos x="13" y="63"/>
                </a:cxn>
                <a:cxn ang="0">
                  <a:pos x="22" y="59"/>
                </a:cxn>
                <a:cxn ang="0">
                  <a:pos x="36" y="45"/>
                </a:cxn>
                <a:cxn ang="0">
                  <a:pos x="40" y="41"/>
                </a:cxn>
                <a:cxn ang="0">
                  <a:pos x="45" y="32"/>
                </a:cxn>
                <a:cxn ang="0">
                  <a:pos x="49" y="27"/>
                </a:cxn>
                <a:cxn ang="0">
                  <a:pos x="45" y="22"/>
                </a:cxn>
                <a:cxn ang="0">
                  <a:pos x="45" y="13"/>
                </a:cxn>
                <a:cxn ang="0">
                  <a:pos x="36" y="13"/>
                </a:cxn>
                <a:cxn ang="0">
                  <a:pos x="31" y="13"/>
                </a:cxn>
                <a:cxn ang="0">
                  <a:pos x="22" y="13"/>
                </a:cxn>
                <a:cxn ang="0">
                  <a:pos x="18" y="13"/>
                </a:cxn>
                <a:cxn ang="0">
                  <a:pos x="13" y="22"/>
                </a:cxn>
                <a:cxn ang="0">
                  <a:pos x="13" y="27"/>
                </a:cxn>
                <a:cxn ang="0">
                  <a:pos x="4" y="27"/>
                </a:cxn>
                <a:cxn ang="0">
                  <a:pos x="4" y="13"/>
                </a:cxn>
                <a:cxn ang="0">
                  <a:pos x="13" y="9"/>
                </a:cxn>
                <a:cxn ang="0">
                  <a:pos x="18" y="4"/>
                </a:cxn>
                <a:cxn ang="0">
                  <a:pos x="31" y="0"/>
                </a:cxn>
                <a:cxn ang="0">
                  <a:pos x="45" y="4"/>
                </a:cxn>
                <a:cxn ang="0">
                  <a:pos x="49" y="9"/>
                </a:cxn>
                <a:cxn ang="0">
                  <a:pos x="58" y="18"/>
                </a:cxn>
                <a:cxn ang="0">
                  <a:pos x="58" y="27"/>
                </a:cxn>
                <a:cxn ang="0">
                  <a:pos x="58" y="32"/>
                </a:cxn>
                <a:cxn ang="0">
                  <a:pos x="58" y="36"/>
                </a:cxn>
                <a:cxn ang="0">
                  <a:pos x="54" y="41"/>
                </a:cxn>
                <a:cxn ang="0">
                  <a:pos x="49" y="50"/>
                </a:cxn>
                <a:cxn ang="0">
                  <a:pos x="45" y="54"/>
                </a:cxn>
                <a:cxn ang="0">
                  <a:pos x="36" y="63"/>
                </a:cxn>
                <a:cxn ang="0">
                  <a:pos x="27" y="68"/>
                </a:cxn>
                <a:cxn ang="0">
                  <a:pos x="22" y="72"/>
                </a:cxn>
                <a:cxn ang="0">
                  <a:pos x="18" y="77"/>
                </a:cxn>
                <a:cxn ang="0">
                  <a:pos x="18" y="81"/>
                </a:cxn>
                <a:cxn ang="0">
                  <a:pos x="58" y="81"/>
                </a:cxn>
              </a:cxnLst>
              <a:rect l="0" t="0" r="r" b="b"/>
              <a:pathLst>
                <a:path w="58" h="90">
                  <a:moveTo>
                    <a:pt x="58" y="81"/>
                  </a:moveTo>
                  <a:lnTo>
                    <a:pt x="58" y="90"/>
                  </a:lnTo>
                  <a:lnTo>
                    <a:pt x="0" y="90"/>
                  </a:lnTo>
                  <a:lnTo>
                    <a:pt x="0" y="86"/>
                  </a:lnTo>
                  <a:lnTo>
                    <a:pt x="4" y="86"/>
                  </a:lnTo>
                  <a:lnTo>
                    <a:pt x="4" y="77"/>
                  </a:lnTo>
                  <a:lnTo>
                    <a:pt x="9" y="72"/>
                  </a:lnTo>
                  <a:lnTo>
                    <a:pt x="13" y="63"/>
                  </a:lnTo>
                  <a:lnTo>
                    <a:pt x="22" y="59"/>
                  </a:lnTo>
                  <a:lnTo>
                    <a:pt x="36" y="45"/>
                  </a:lnTo>
                  <a:lnTo>
                    <a:pt x="40" y="41"/>
                  </a:lnTo>
                  <a:lnTo>
                    <a:pt x="45" y="32"/>
                  </a:lnTo>
                  <a:lnTo>
                    <a:pt x="49" y="27"/>
                  </a:lnTo>
                  <a:lnTo>
                    <a:pt x="45" y="22"/>
                  </a:lnTo>
                  <a:lnTo>
                    <a:pt x="45" y="13"/>
                  </a:lnTo>
                  <a:lnTo>
                    <a:pt x="36" y="13"/>
                  </a:lnTo>
                  <a:lnTo>
                    <a:pt x="31" y="13"/>
                  </a:lnTo>
                  <a:lnTo>
                    <a:pt x="22" y="13"/>
                  </a:lnTo>
                  <a:lnTo>
                    <a:pt x="18" y="13"/>
                  </a:lnTo>
                  <a:lnTo>
                    <a:pt x="13" y="22"/>
                  </a:lnTo>
                  <a:lnTo>
                    <a:pt x="13" y="27"/>
                  </a:lnTo>
                  <a:lnTo>
                    <a:pt x="4" y="27"/>
                  </a:lnTo>
                  <a:lnTo>
                    <a:pt x="4" y="13"/>
                  </a:lnTo>
                  <a:lnTo>
                    <a:pt x="13" y="9"/>
                  </a:lnTo>
                  <a:lnTo>
                    <a:pt x="18" y="4"/>
                  </a:lnTo>
                  <a:lnTo>
                    <a:pt x="31" y="0"/>
                  </a:lnTo>
                  <a:lnTo>
                    <a:pt x="45" y="4"/>
                  </a:lnTo>
                  <a:lnTo>
                    <a:pt x="49" y="9"/>
                  </a:lnTo>
                  <a:lnTo>
                    <a:pt x="58" y="18"/>
                  </a:lnTo>
                  <a:lnTo>
                    <a:pt x="58" y="27"/>
                  </a:lnTo>
                  <a:lnTo>
                    <a:pt x="58" y="32"/>
                  </a:lnTo>
                  <a:lnTo>
                    <a:pt x="58" y="36"/>
                  </a:lnTo>
                  <a:lnTo>
                    <a:pt x="54" y="41"/>
                  </a:lnTo>
                  <a:lnTo>
                    <a:pt x="49" y="50"/>
                  </a:lnTo>
                  <a:lnTo>
                    <a:pt x="45" y="54"/>
                  </a:lnTo>
                  <a:lnTo>
                    <a:pt x="36" y="63"/>
                  </a:lnTo>
                  <a:lnTo>
                    <a:pt x="27" y="68"/>
                  </a:lnTo>
                  <a:lnTo>
                    <a:pt x="22" y="72"/>
                  </a:lnTo>
                  <a:lnTo>
                    <a:pt x="18" y="77"/>
                  </a:lnTo>
                  <a:lnTo>
                    <a:pt x="18" y="81"/>
                  </a:lnTo>
                  <a:lnTo>
                    <a:pt x="58" y="81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8999" name="Freeform 1367"/>
            <p:cNvSpPr>
              <a:spLocks noEditPoints="1"/>
            </p:cNvSpPr>
            <p:nvPr/>
          </p:nvSpPr>
          <p:spPr bwMode="auto">
            <a:xfrm>
              <a:off x="859" y="970"/>
              <a:ext cx="59" cy="95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2"/>
                </a:cxn>
                <a:cxn ang="0">
                  <a:pos x="5" y="22"/>
                </a:cxn>
                <a:cxn ang="0">
                  <a:pos x="9" y="13"/>
                </a:cxn>
                <a:cxn ang="0">
                  <a:pos x="14" y="4"/>
                </a:cxn>
                <a:cxn ang="0">
                  <a:pos x="23" y="0"/>
                </a:cxn>
                <a:cxn ang="0">
                  <a:pos x="32" y="0"/>
                </a:cxn>
                <a:cxn ang="0">
                  <a:pos x="36" y="0"/>
                </a:cxn>
                <a:cxn ang="0">
                  <a:pos x="45" y="4"/>
                </a:cxn>
                <a:cxn ang="0">
                  <a:pos x="50" y="9"/>
                </a:cxn>
                <a:cxn ang="0">
                  <a:pos x="54" y="13"/>
                </a:cxn>
                <a:cxn ang="0">
                  <a:pos x="54" y="18"/>
                </a:cxn>
                <a:cxn ang="0">
                  <a:pos x="59" y="27"/>
                </a:cxn>
                <a:cxn ang="0">
                  <a:pos x="59" y="36"/>
                </a:cxn>
                <a:cxn ang="0">
                  <a:pos x="59" y="45"/>
                </a:cxn>
                <a:cxn ang="0">
                  <a:pos x="59" y="63"/>
                </a:cxn>
                <a:cxn ang="0">
                  <a:pos x="54" y="72"/>
                </a:cxn>
                <a:cxn ang="0">
                  <a:pos x="54" y="81"/>
                </a:cxn>
                <a:cxn ang="0">
                  <a:pos x="45" y="90"/>
                </a:cxn>
                <a:cxn ang="0">
                  <a:pos x="41" y="90"/>
                </a:cxn>
                <a:cxn ang="0">
                  <a:pos x="32" y="95"/>
                </a:cxn>
                <a:cxn ang="0">
                  <a:pos x="18" y="90"/>
                </a:cxn>
                <a:cxn ang="0">
                  <a:pos x="9" y="86"/>
                </a:cxn>
                <a:cxn ang="0">
                  <a:pos x="5" y="77"/>
                </a:cxn>
                <a:cxn ang="0">
                  <a:pos x="0" y="63"/>
                </a:cxn>
                <a:cxn ang="0">
                  <a:pos x="0" y="45"/>
                </a:cxn>
                <a:cxn ang="0">
                  <a:pos x="14" y="45"/>
                </a:cxn>
                <a:cxn ang="0">
                  <a:pos x="14" y="59"/>
                </a:cxn>
                <a:cxn ang="0">
                  <a:pos x="14" y="68"/>
                </a:cxn>
                <a:cxn ang="0">
                  <a:pos x="18" y="77"/>
                </a:cxn>
                <a:cxn ang="0">
                  <a:pos x="23" y="81"/>
                </a:cxn>
                <a:cxn ang="0">
                  <a:pos x="32" y="81"/>
                </a:cxn>
                <a:cxn ang="0">
                  <a:pos x="36" y="81"/>
                </a:cxn>
                <a:cxn ang="0">
                  <a:pos x="41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50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1" y="18"/>
                </a:cxn>
                <a:cxn ang="0">
                  <a:pos x="36" y="13"/>
                </a:cxn>
                <a:cxn ang="0">
                  <a:pos x="32" y="13"/>
                </a:cxn>
                <a:cxn ang="0">
                  <a:pos x="23" y="13"/>
                </a:cxn>
                <a:cxn ang="0">
                  <a:pos x="18" y="18"/>
                </a:cxn>
                <a:cxn ang="0">
                  <a:pos x="14" y="22"/>
                </a:cxn>
                <a:cxn ang="0">
                  <a:pos x="14" y="36"/>
                </a:cxn>
                <a:cxn ang="0">
                  <a:pos x="14" y="45"/>
                </a:cxn>
              </a:cxnLst>
              <a:rect l="0" t="0" r="r" b="b"/>
              <a:pathLst>
                <a:path w="59" h="95">
                  <a:moveTo>
                    <a:pt x="0" y="45"/>
                  </a:moveTo>
                  <a:lnTo>
                    <a:pt x="0" y="32"/>
                  </a:lnTo>
                  <a:lnTo>
                    <a:pt x="5" y="22"/>
                  </a:lnTo>
                  <a:lnTo>
                    <a:pt x="9" y="13"/>
                  </a:lnTo>
                  <a:lnTo>
                    <a:pt x="14" y="4"/>
                  </a:lnTo>
                  <a:lnTo>
                    <a:pt x="23" y="0"/>
                  </a:lnTo>
                  <a:lnTo>
                    <a:pt x="32" y="0"/>
                  </a:lnTo>
                  <a:lnTo>
                    <a:pt x="36" y="0"/>
                  </a:lnTo>
                  <a:lnTo>
                    <a:pt x="45" y="4"/>
                  </a:lnTo>
                  <a:lnTo>
                    <a:pt x="50" y="9"/>
                  </a:lnTo>
                  <a:lnTo>
                    <a:pt x="54" y="13"/>
                  </a:lnTo>
                  <a:lnTo>
                    <a:pt x="54" y="18"/>
                  </a:lnTo>
                  <a:lnTo>
                    <a:pt x="59" y="27"/>
                  </a:lnTo>
                  <a:lnTo>
                    <a:pt x="59" y="36"/>
                  </a:lnTo>
                  <a:lnTo>
                    <a:pt x="59" y="45"/>
                  </a:lnTo>
                  <a:lnTo>
                    <a:pt x="59" y="63"/>
                  </a:lnTo>
                  <a:lnTo>
                    <a:pt x="54" y="72"/>
                  </a:lnTo>
                  <a:lnTo>
                    <a:pt x="54" y="81"/>
                  </a:lnTo>
                  <a:lnTo>
                    <a:pt x="45" y="90"/>
                  </a:lnTo>
                  <a:lnTo>
                    <a:pt x="41" y="90"/>
                  </a:lnTo>
                  <a:lnTo>
                    <a:pt x="32" y="95"/>
                  </a:lnTo>
                  <a:lnTo>
                    <a:pt x="18" y="90"/>
                  </a:lnTo>
                  <a:lnTo>
                    <a:pt x="9" y="86"/>
                  </a:lnTo>
                  <a:lnTo>
                    <a:pt x="5" y="77"/>
                  </a:lnTo>
                  <a:lnTo>
                    <a:pt x="0" y="63"/>
                  </a:lnTo>
                  <a:lnTo>
                    <a:pt x="0" y="45"/>
                  </a:lnTo>
                  <a:close/>
                  <a:moveTo>
                    <a:pt x="14" y="45"/>
                  </a:moveTo>
                  <a:lnTo>
                    <a:pt x="14" y="59"/>
                  </a:lnTo>
                  <a:lnTo>
                    <a:pt x="14" y="68"/>
                  </a:lnTo>
                  <a:lnTo>
                    <a:pt x="18" y="77"/>
                  </a:lnTo>
                  <a:lnTo>
                    <a:pt x="23" y="81"/>
                  </a:lnTo>
                  <a:lnTo>
                    <a:pt x="32" y="81"/>
                  </a:lnTo>
                  <a:lnTo>
                    <a:pt x="36" y="81"/>
                  </a:lnTo>
                  <a:lnTo>
                    <a:pt x="41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50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1" y="18"/>
                  </a:lnTo>
                  <a:lnTo>
                    <a:pt x="36" y="13"/>
                  </a:lnTo>
                  <a:lnTo>
                    <a:pt x="32" y="13"/>
                  </a:lnTo>
                  <a:lnTo>
                    <a:pt x="23" y="13"/>
                  </a:lnTo>
                  <a:lnTo>
                    <a:pt x="18" y="18"/>
                  </a:lnTo>
                  <a:lnTo>
                    <a:pt x="14" y="22"/>
                  </a:lnTo>
                  <a:lnTo>
                    <a:pt x="14" y="36"/>
                  </a:lnTo>
                  <a:lnTo>
                    <a:pt x="14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00" name="Freeform 1368"/>
            <p:cNvSpPr>
              <a:spLocks noEditPoints="1"/>
            </p:cNvSpPr>
            <p:nvPr/>
          </p:nvSpPr>
          <p:spPr bwMode="auto">
            <a:xfrm>
              <a:off x="932" y="970"/>
              <a:ext cx="58" cy="95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2"/>
                </a:cxn>
                <a:cxn ang="0">
                  <a:pos x="0" y="22"/>
                </a:cxn>
                <a:cxn ang="0">
                  <a:pos x="4" y="13"/>
                </a:cxn>
                <a:cxn ang="0">
                  <a:pos x="9" y="4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6" y="0"/>
                </a:cxn>
                <a:cxn ang="0">
                  <a:pos x="40" y="4"/>
                </a:cxn>
                <a:cxn ang="0">
                  <a:pos x="45" y="9"/>
                </a:cxn>
                <a:cxn ang="0">
                  <a:pos x="49" y="13"/>
                </a:cxn>
                <a:cxn ang="0">
                  <a:pos x="54" y="18"/>
                </a:cxn>
                <a:cxn ang="0">
                  <a:pos x="54" y="27"/>
                </a:cxn>
                <a:cxn ang="0">
                  <a:pos x="58" y="36"/>
                </a:cxn>
                <a:cxn ang="0">
                  <a:pos x="58" y="45"/>
                </a:cxn>
                <a:cxn ang="0">
                  <a:pos x="54" y="63"/>
                </a:cxn>
                <a:cxn ang="0">
                  <a:pos x="54" y="72"/>
                </a:cxn>
                <a:cxn ang="0">
                  <a:pos x="49" y="81"/>
                </a:cxn>
                <a:cxn ang="0">
                  <a:pos x="45" y="90"/>
                </a:cxn>
                <a:cxn ang="0">
                  <a:pos x="36" y="90"/>
                </a:cxn>
                <a:cxn ang="0">
                  <a:pos x="27" y="95"/>
                </a:cxn>
                <a:cxn ang="0">
                  <a:pos x="13" y="90"/>
                </a:cxn>
                <a:cxn ang="0">
                  <a:pos x="4" y="86"/>
                </a:cxn>
                <a:cxn ang="0">
                  <a:pos x="0" y="77"/>
                </a:cxn>
                <a:cxn ang="0">
                  <a:pos x="0" y="63"/>
                </a:cxn>
                <a:cxn ang="0">
                  <a:pos x="0" y="45"/>
                </a:cxn>
                <a:cxn ang="0">
                  <a:pos x="9" y="45"/>
                </a:cxn>
                <a:cxn ang="0">
                  <a:pos x="9" y="59"/>
                </a:cxn>
                <a:cxn ang="0">
                  <a:pos x="13" y="68"/>
                </a:cxn>
                <a:cxn ang="0">
                  <a:pos x="13" y="77"/>
                </a:cxn>
                <a:cxn ang="0">
                  <a:pos x="22" y="81"/>
                </a:cxn>
                <a:cxn ang="0">
                  <a:pos x="27" y="81"/>
                </a:cxn>
                <a:cxn ang="0">
                  <a:pos x="36" y="81"/>
                </a:cxn>
                <a:cxn ang="0">
                  <a:pos x="40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45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0" y="18"/>
                </a:cxn>
                <a:cxn ang="0">
                  <a:pos x="36" y="13"/>
                </a:cxn>
                <a:cxn ang="0">
                  <a:pos x="27" y="13"/>
                </a:cxn>
                <a:cxn ang="0">
                  <a:pos x="22" y="13"/>
                </a:cxn>
                <a:cxn ang="0">
                  <a:pos x="13" y="18"/>
                </a:cxn>
                <a:cxn ang="0">
                  <a:pos x="13" y="22"/>
                </a:cxn>
                <a:cxn ang="0">
                  <a:pos x="9" y="36"/>
                </a:cxn>
                <a:cxn ang="0">
                  <a:pos x="9" y="45"/>
                </a:cxn>
              </a:cxnLst>
              <a:rect l="0" t="0" r="r" b="b"/>
              <a:pathLst>
                <a:path w="58" h="95">
                  <a:moveTo>
                    <a:pt x="0" y="45"/>
                  </a:moveTo>
                  <a:lnTo>
                    <a:pt x="0" y="32"/>
                  </a:lnTo>
                  <a:lnTo>
                    <a:pt x="0" y="22"/>
                  </a:lnTo>
                  <a:lnTo>
                    <a:pt x="4" y="13"/>
                  </a:lnTo>
                  <a:lnTo>
                    <a:pt x="9" y="4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6" y="0"/>
                  </a:lnTo>
                  <a:lnTo>
                    <a:pt x="40" y="4"/>
                  </a:lnTo>
                  <a:lnTo>
                    <a:pt x="45" y="9"/>
                  </a:lnTo>
                  <a:lnTo>
                    <a:pt x="49" y="13"/>
                  </a:lnTo>
                  <a:lnTo>
                    <a:pt x="54" y="18"/>
                  </a:lnTo>
                  <a:lnTo>
                    <a:pt x="54" y="27"/>
                  </a:lnTo>
                  <a:lnTo>
                    <a:pt x="58" y="36"/>
                  </a:lnTo>
                  <a:lnTo>
                    <a:pt x="58" y="45"/>
                  </a:lnTo>
                  <a:lnTo>
                    <a:pt x="54" y="63"/>
                  </a:lnTo>
                  <a:lnTo>
                    <a:pt x="54" y="72"/>
                  </a:lnTo>
                  <a:lnTo>
                    <a:pt x="49" y="81"/>
                  </a:lnTo>
                  <a:lnTo>
                    <a:pt x="45" y="90"/>
                  </a:lnTo>
                  <a:lnTo>
                    <a:pt x="36" y="90"/>
                  </a:lnTo>
                  <a:lnTo>
                    <a:pt x="27" y="95"/>
                  </a:lnTo>
                  <a:lnTo>
                    <a:pt x="13" y="90"/>
                  </a:lnTo>
                  <a:lnTo>
                    <a:pt x="4" y="86"/>
                  </a:lnTo>
                  <a:lnTo>
                    <a:pt x="0" y="77"/>
                  </a:lnTo>
                  <a:lnTo>
                    <a:pt x="0" y="63"/>
                  </a:lnTo>
                  <a:lnTo>
                    <a:pt x="0" y="45"/>
                  </a:lnTo>
                  <a:close/>
                  <a:moveTo>
                    <a:pt x="9" y="45"/>
                  </a:moveTo>
                  <a:lnTo>
                    <a:pt x="9" y="59"/>
                  </a:lnTo>
                  <a:lnTo>
                    <a:pt x="13" y="68"/>
                  </a:lnTo>
                  <a:lnTo>
                    <a:pt x="13" y="77"/>
                  </a:lnTo>
                  <a:lnTo>
                    <a:pt x="22" y="81"/>
                  </a:lnTo>
                  <a:lnTo>
                    <a:pt x="27" y="81"/>
                  </a:lnTo>
                  <a:lnTo>
                    <a:pt x="36" y="81"/>
                  </a:lnTo>
                  <a:lnTo>
                    <a:pt x="40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45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0" y="18"/>
                  </a:lnTo>
                  <a:lnTo>
                    <a:pt x="36" y="13"/>
                  </a:lnTo>
                  <a:lnTo>
                    <a:pt x="27" y="13"/>
                  </a:lnTo>
                  <a:lnTo>
                    <a:pt x="22" y="13"/>
                  </a:lnTo>
                  <a:lnTo>
                    <a:pt x="13" y="18"/>
                  </a:lnTo>
                  <a:lnTo>
                    <a:pt x="13" y="22"/>
                  </a:lnTo>
                  <a:lnTo>
                    <a:pt x="9" y="36"/>
                  </a:lnTo>
                  <a:lnTo>
                    <a:pt x="9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01" name="Line 1369"/>
            <p:cNvSpPr>
              <a:spLocks noChangeShapeType="1"/>
            </p:cNvSpPr>
            <p:nvPr/>
          </p:nvSpPr>
          <p:spPr bwMode="auto">
            <a:xfrm>
              <a:off x="1072" y="636"/>
              <a:ext cx="54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02" name="Line 1370"/>
            <p:cNvSpPr>
              <a:spLocks noChangeShapeType="1"/>
            </p:cNvSpPr>
            <p:nvPr/>
          </p:nvSpPr>
          <p:spPr bwMode="auto">
            <a:xfrm flipH="1">
              <a:off x="4688" y="636"/>
              <a:ext cx="55" cy="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03" name="Freeform 1371"/>
            <p:cNvSpPr>
              <a:spLocks/>
            </p:cNvSpPr>
            <p:nvPr/>
          </p:nvSpPr>
          <p:spPr bwMode="auto">
            <a:xfrm>
              <a:off x="728" y="586"/>
              <a:ext cx="31" cy="90"/>
            </a:xfrm>
            <a:custGeom>
              <a:avLst/>
              <a:gdLst/>
              <a:ahLst/>
              <a:cxnLst>
                <a:cxn ang="0">
                  <a:pos x="31" y="90"/>
                </a:cxn>
                <a:cxn ang="0">
                  <a:pos x="22" y="90"/>
                </a:cxn>
                <a:cxn ang="0">
                  <a:pos x="22" y="22"/>
                </a:cxn>
                <a:cxn ang="0">
                  <a:pos x="18" y="27"/>
                </a:cxn>
                <a:cxn ang="0">
                  <a:pos x="9" y="27"/>
                </a:cxn>
                <a:cxn ang="0">
                  <a:pos x="4" y="31"/>
                </a:cxn>
                <a:cxn ang="0">
                  <a:pos x="0" y="36"/>
                </a:cxn>
                <a:cxn ang="0">
                  <a:pos x="0" y="22"/>
                </a:cxn>
                <a:cxn ang="0">
                  <a:pos x="9" y="18"/>
                </a:cxn>
                <a:cxn ang="0">
                  <a:pos x="13" y="13"/>
                </a:cxn>
                <a:cxn ang="0">
                  <a:pos x="22" y="9"/>
                </a:cxn>
                <a:cxn ang="0">
                  <a:pos x="22" y="0"/>
                </a:cxn>
                <a:cxn ang="0">
                  <a:pos x="31" y="0"/>
                </a:cxn>
                <a:cxn ang="0">
                  <a:pos x="31" y="90"/>
                </a:cxn>
              </a:cxnLst>
              <a:rect l="0" t="0" r="r" b="b"/>
              <a:pathLst>
                <a:path w="31" h="90">
                  <a:moveTo>
                    <a:pt x="31" y="90"/>
                  </a:moveTo>
                  <a:lnTo>
                    <a:pt x="22" y="90"/>
                  </a:lnTo>
                  <a:lnTo>
                    <a:pt x="22" y="22"/>
                  </a:lnTo>
                  <a:lnTo>
                    <a:pt x="18" y="27"/>
                  </a:lnTo>
                  <a:lnTo>
                    <a:pt x="9" y="27"/>
                  </a:lnTo>
                  <a:lnTo>
                    <a:pt x="4" y="31"/>
                  </a:lnTo>
                  <a:lnTo>
                    <a:pt x="0" y="36"/>
                  </a:lnTo>
                  <a:lnTo>
                    <a:pt x="0" y="22"/>
                  </a:lnTo>
                  <a:lnTo>
                    <a:pt x="9" y="18"/>
                  </a:lnTo>
                  <a:lnTo>
                    <a:pt x="13" y="13"/>
                  </a:lnTo>
                  <a:lnTo>
                    <a:pt x="22" y="9"/>
                  </a:lnTo>
                  <a:lnTo>
                    <a:pt x="22" y="0"/>
                  </a:lnTo>
                  <a:lnTo>
                    <a:pt x="31" y="0"/>
                  </a:lnTo>
                  <a:lnTo>
                    <a:pt x="31" y="90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04" name="Freeform 1372"/>
            <p:cNvSpPr>
              <a:spLocks noEditPoints="1"/>
            </p:cNvSpPr>
            <p:nvPr/>
          </p:nvSpPr>
          <p:spPr bwMode="auto">
            <a:xfrm>
              <a:off x="787" y="590"/>
              <a:ext cx="63" cy="86"/>
            </a:xfrm>
            <a:custGeom>
              <a:avLst/>
              <a:gdLst/>
              <a:ahLst/>
              <a:cxnLst>
                <a:cxn ang="0">
                  <a:pos x="40" y="86"/>
                </a:cxn>
                <a:cxn ang="0">
                  <a:pos x="40" y="68"/>
                </a:cxn>
                <a:cxn ang="0">
                  <a:pos x="0" y="68"/>
                </a:cxn>
                <a:cxn ang="0">
                  <a:pos x="0" y="55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49" y="55"/>
                </a:cxn>
                <a:cxn ang="0">
                  <a:pos x="63" y="55"/>
                </a:cxn>
                <a:cxn ang="0">
                  <a:pos x="63" y="68"/>
                </a:cxn>
                <a:cxn ang="0">
                  <a:pos x="49" y="68"/>
                </a:cxn>
                <a:cxn ang="0">
                  <a:pos x="49" y="86"/>
                </a:cxn>
                <a:cxn ang="0">
                  <a:pos x="40" y="86"/>
                </a:cxn>
                <a:cxn ang="0">
                  <a:pos x="40" y="55"/>
                </a:cxn>
                <a:cxn ang="0">
                  <a:pos x="40" y="18"/>
                </a:cxn>
                <a:cxn ang="0">
                  <a:pos x="13" y="55"/>
                </a:cxn>
                <a:cxn ang="0">
                  <a:pos x="40" y="55"/>
                </a:cxn>
              </a:cxnLst>
              <a:rect l="0" t="0" r="r" b="b"/>
              <a:pathLst>
                <a:path w="63" h="86">
                  <a:moveTo>
                    <a:pt x="40" y="86"/>
                  </a:moveTo>
                  <a:lnTo>
                    <a:pt x="40" y="68"/>
                  </a:lnTo>
                  <a:lnTo>
                    <a:pt x="0" y="68"/>
                  </a:lnTo>
                  <a:lnTo>
                    <a:pt x="0" y="55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49" y="55"/>
                  </a:lnTo>
                  <a:lnTo>
                    <a:pt x="63" y="55"/>
                  </a:lnTo>
                  <a:lnTo>
                    <a:pt x="63" y="68"/>
                  </a:lnTo>
                  <a:lnTo>
                    <a:pt x="49" y="68"/>
                  </a:lnTo>
                  <a:lnTo>
                    <a:pt x="49" y="86"/>
                  </a:lnTo>
                  <a:lnTo>
                    <a:pt x="40" y="86"/>
                  </a:lnTo>
                  <a:close/>
                  <a:moveTo>
                    <a:pt x="40" y="55"/>
                  </a:moveTo>
                  <a:lnTo>
                    <a:pt x="40" y="18"/>
                  </a:lnTo>
                  <a:lnTo>
                    <a:pt x="13" y="55"/>
                  </a:lnTo>
                  <a:lnTo>
                    <a:pt x="40" y="5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05" name="Freeform 1373"/>
            <p:cNvSpPr>
              <a:spLocks noEditPoints="1"/>
            </p:cNvSpPr>
            <p:nvPr/>
          </p:nvSpPr>
          <p:spPr bwMode="auto">
            <a:xfrm>
              <a:off x="859" y="586"/>
              <a:ext cx="59" cy="95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1"/>
                </a:cxn>
                <a:cxn ang="0">
                  <a:pos x="5" y="22"/>
                </a:cxn>
                <a:cxn ang="0">
                  <a:pos x="9" y="13"/>
                </a:cxn>
                <a:cxn ang="0">
                  <a:pos x="14" y="4"/>
                </a:cxn>
                <a:cxn ang="0">
                  <a:pos x="23" y="0"/>
                </a:cxn>
                <a:cxn ang="0">
                  <a:pos x="32" y="0"/>
                </a:cxn>
                <a:cxn ang="0">
                  <a:pos x="36" y="0"/>
                </a:cxn>
                <a:cxn ang="0">
                  <a:pos x="45" y="4"/>
                </a:cxn>
                <a:cxn ang="0">
                  <a:pos x="50" y="9"/>
                </a:cxn>
                <a:cxn ang="0">
                  <a:pos x="54" y="13"/>
                </a:cxn>
                <a:cxn ang="0">
                  <a:pos x="54" y="18"/>
                </a:cxn>
                <a:cxn ang="0">
                  <a:pos x="59" y="27"/>
                </a:cxn>
                <a:cxn ang="0">
                  <a:pos x="59" y="36"/>
                </a:cxn>
                <a:cxn ang="0">
                  <a:pos x="59" y="45"/>
                </a:cxn>
                <a:cxn ang="0">
                  <a:pos x="59" y="63"/>
                </a:cxn>
                <a:cxn ang="0">
                  <a:pos x="54" y="72"/>
                </a:cxn>
                <a:cxn ang="0">
                  <a:pos x="54" y="81"/>
                </a:cxn>
                <a:cxn ang="0">
                  <a:pos x="45" y="90"/>
                </a:cxn>
                <a:cxn ang="0">
                  <a:pos x="41" y="90"/>
                </a:cxn>
                <a:cxn ang="0">
                  <a:pos x="32" y="95"/>
                </a:cxn>
                <a:cxn ang="0">
                  <a:pos x="18" y="90"/>
                </a:cxn>
                <a:cxn ang="0">
                  <a:pos x="9" y="86"/>
                </a:cxn>
                <a:cxn ang="0">
                  <a:pos x="5" y="77"/>
                </a:cxn>
                <a:cxn ang="0">
                  <a:pos x="0" y="63"/>
                </a:cxn>
                <a:cxn ang="0">
                  <a:pos x="0" y="45"/>
                </a:cxn>
                <a:cxn ang="0">
                  <a:pos x="14" y="45"/>
                </a:cxn>
                <a:cxn ang="0">
                  <a:pos x="14" y="59"/>
                </a:cxn>
                <a:cxn ang="0">
                  <a:pos x="14" y="68"/>
                </a:cxn>
                <a:cxn ang="0">
                  <a:pos x="18" y="77"/>
                </a:cxn>
                <a:cxn ang="0">
                  <a:pos x="23" y="81"/>
                </a:cxn>
                <a:cxn ang="0">
                  <a:pos x="32" y="81"/>
                </a:cxn>
                <a:cxn ang="0">
                  <a:pos x="36" y="81"/>
                </a:cxn>
                <a:cxn ang="0">
                  <a:pos x="41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50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1" y="18"/>
                </a:cxn>
                <a:cxn ang="0">
                  <a:pos x="36" y="13"/>
                </a:cxn>
                <a:cxn ang="0">
                  <a:pos x="32" y="13"/>
                </a:cxn>
                <a:cxn ang="0">
                  <a:pos x="23" y="13"/>
                </a:cxn>
                <a:cxn ang="0">
                  <a:pos x="18" y="18"/>
                </a:cxn>
                <a:cxn ang="0">
                  <a:pos x="14" y="22"/>
                </a:cxn>
                <a:cxn ang="0">
                  <a:pos x="14" y="36"/>
                </a:cxn>
                <a:cxn ang="0">
                  <a:pos x="14" y="45"/>
                </a:cxn>
              </a:cxnLst>
              <a:rect l="0" t="0" r="r" b="b"/>
              <a:pathLst>
                <a:path w="59" h="95">
                  <a:moveTo>
                    <a:pt x="0" y="45"/>
                  </a:moveTo>
                  <a:lnTo>
                    <a:pt x="0" y="31"/>
                  </a:lnTo>
                  <a:lnTo>
                    <a:pt x="5" y="22"/>
                  </a:lnTo>
                  <a:lnTo>
                    <a:pt x="9" y="13"/>
                  </a:lnTo>
                  <a:lnTo>
                    <a:pt x="14" y="4"/>
                  </a:lnTo>
                  <a:lnTo>
                    <a:pt x="23" y="0"/>
                  </a:lnTo>
                  <a:lnTo>
                    <a:pt x="32" y="0"/>
                  </a:lnTo>
                  <a:lnTo>
                    <a:pt x="36" y="0"/>
                  </a:lnTo>
                  <a:lnTo>
                    <a:pt x="45" y="4"/>
                  </a:lnTo>
                  <a:lnTo>
                    <a:pt x="50" y="9"/>
                  </a:lnTo>
                  <a:lnTo>
                    <a:pt x="54" y="13"/>
                  </a:lnTo>
                  <a:lnTo>
                    <a:pt x="54" y="18"/>
                  </a:lnTo>
                  <a:lnTo>
                    <a:pt x="59" y="27"/>
                  </a:lnTo>
                  <a:lnTo>
                    <a:pt x="59" y="36"/>
                  </a:lnTo>
                  <a:lnTo>
                    <a:pt x="59" y="45"/>
                  </a:lnTo>
                  <a:lnTo>
                    <a:pt x="59" y="63"/>
                  </a:lnTo>
                  <a:lnTo>
                    <a:pt x="54" y="72"/>
                  </a:lnTo>
                  <a:lnTo>
                    <a:pt x="54" y="81"/>
                  </a:lnTo>
                  <a:lnTo>
                    <a:pt x="45" y="90"/>
                  </a:lnTo>
                  <a:lnTo>
                    <a:pt x="41" y="90"/>
                  </a:lnTo>
                  <a:lnTo>
                    <a:pt x="32" y="95"/>
                  </a:lnTo>
                  <a:lnTo>
                    <a:pt x="18" y="90"/>
                  </a:lnTo>
                  <a:lnTo>
                    <a:pt x="9" y="86"/>
                  </a:lnTo>
                  <a:lnTo>
                    <a:pt x="5" y="77"/>
                  </a:lnTo>
                  <a:lnTo>
                    <a:pt x="0" y="63"/>
                  </a:lnTo>
                  <a:lnTo>
                    <a:pt x="0" y="45"/>
                  </a:lnTo>
                  <a:close/>
                  <a:moveTo>
                    <a:pt x="14" y="45"/>
                  </a:moveTo>
                  <a:lnTo>
                    <a:pt x="14" y="59"/>
                  </a:lnTo>
                  <a:lnTo>
                    <a:pt x="14" y="68"/>
                  </a:lnTo>
                  <a:lnTo>
                    <a:pt x="18" y="77"/>
                  </a:lnTo>
                  <a:lnTo>
                    <a:pt x="23" y="81"/>
                  </a:lnTo>
                  <a:lnTo>
                    <a:pt x="32" y="81"/>
                  </a:lnTo>
                  <a:lnTo>
                    <a:pt x="36" y="81"/>
                  </a:lnTo>
                  <a:lnTo>
                    <a:pt x="41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50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1" y="18"/>
                  </a:lnTo>
                  <a:lnTo>
                    <a:pt x="36" y="13"/>
                  </a:lnTo>
                  <a:lnTo>
                    <a:pt x="32" y="13"/>
                  </a:lnTo>
                  <a:lnTo>
                    <a:pt x="23" y="13"/>
                  </a:lnTo>
                  <a:lnTo>
                    <a:pt x="18" y="18"/>
                  </a:lnTo>
                  <a:lnTo>
                    <a:pt x="14" y="22"/>
                  </a:lnTo>
                  <a:lnTo>
                    <a:pt x="14" y="36"/>
                  </a:lnTo>
                  <a:lnTo>
                    <a:pt x="14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06" name="Freeform 1374"/>
            <p:cNvSpPr>
              <a:spLocks noEditPoints="1"/>
            </p:cNvSpPr>
            <p:nvPr/>
          </p:nvSpPr>
          <p:spPr bwMode="auto">
            <a:xfrm>
              <a:off x="932" y="586"/>
              <a:ext cx="58" cy="95"/>
            </a:xfrm>
            <a:custGeom>
              <a:avLst/>
              <a:gdLst/>
              <a:ahLst/>
              <a:cxnLst>
                <a:cxn ang="0">
                  <a:pos x="0" y="45"/>
                </a:cxn>
                <a:cxn ang="0">
                  <a:pos x="0" y="31"/>
                </a:cxn>
                <a:cxn ang="0">
                  <a:pos x="0" y="22"/>
                </a:cxn>
                <a:cxn ang="0">
                  <a:pos x="4" y="13"/>
                </a:cxn>
                <a:cxn ang="0">
                  <a:pos x="9" y="4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6" y="0"/>
                </a:cxn>
                <a:cxn ang="0">
                  <a:pos x="40" y="4"/>
                </a:cxn>
                <a:cxn ang="0">
                  <a:pos x="45" y="9"/>
                </a:cxn>
                <a:cxn ang="0">
                  <a:pos x="49" y="13"/>
                </a:cxn>
                <a:cxn ang="0">
                  <a:pos x="54" y="18"/>
                </a:cxn>
                <a:cxn ang="0">
                  <a:pos x="54" y="27"/>
                </a:cxn>
                <a:cxn ang="0">
                  <a:pos x="58" y="36"/>
                </a:cxn>
                <a:cxn ang="0">
                  <a:pos x="58" y="45"/>
                </a:cxn>
                <a:cxn ang="0">
                  <a:pos x="54" y="63"/>
                </a:cxn>
                <a:cxn ang="0">
                  <a:pos x="54" y="72"/>
                </a:cxn>
                <a:cxn ang="0">
                  <a:pos x="49" y="81"/>
                </a:cxn>
                <a:cxn ang="0">
                  <a:pos x="45" y="90"/>
                </a:cxn>
                <a:cxn ang="0">
                  <a:pos x="36" y="90"/>
                </a:cxn>
                <a:cxn ang="0">
                  <a:pos x="27" y="95"/>
                </a:cxn>
                <a:cxn ang="0">
                  <a:pos x="13" y="90"/>
                </a:cxn>
                <a:cxn ang="0">
                  <a:pos x="4" y="86"/>
                </a:cxn>
                <a:cxn ang="0">
                  <a:pos x="0" y="77"/>
                </a:cxn>
                <a:cxn ang="0">
                  <a:pos x="0" y="63"/>
                </a:cxn>
                <a:cxn ang="0">
                  <a:pos x="0" y="45"/>
                </a:cxn>
                <a:cxn ang="0">
                  <a:pos x="9" y="45"/>
                </a:cxn>
                <a:cxn ang="0">
                  <a:pos x="9" y="59"/>
                </a:cxn>
                <a:cxn ang="0">
                  <a:pos x="13" y="68"/>
                </a:cxn>
                <a:cxn ang="0">
                  <a:pos x="13" y="77"/>
                </a:cxn>
                <a:cxn ang="0">
                  <a:pos x="22" y="81"/>
                </a:cxn>
                <a:cxn ang="0">
                  <a:pos x="27" y="81"/>
                </a:cxn>
                <a:cxn ang="0">
                  <a:pos x="36" y="81"/>
                </a:cxn>
                <a:cxn ang="0">
                  <a:pos x="40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45" y="45"/>
                </a:cxn>
                <a:cxn ang="0">
                  <a:pos x="45" y="36"/>
                </a:cxn>
                <a:cxn ang="0">
                  <a:pos x="45" y="27"/>
                </a:cxn>
                <a:cxn ang="0">
                  <a:pos x="40" y="18"/>
                </a:cxn>
                <a:cxn ang="0">
                  <a:pos x="36" y="13"/>
                </a:cxn>
                <a:cxn ang="0">
                  <a:pos x="27" y="13"/>
                </a:cxn>
                <a:cxn ang="0">
                  <a:pos x="22" y="13"/>
                </a:cxn>
                <a:cxn ang="0">
                  <a:pos x="13" y="18"/>
                </a:cxn>
                <a:cxn ang="0">
                  <a:pos x="13" y="22"/>
                </a:cxn>
                <a:cxn ang="0">
                  <a:pos x="9" y="36"/>
                </a:cxn>
                <a:cxn ang="0">
                  <a:pos x="9" y="45"/>
                </a:cxn>
              </a:cxnLst>
              <a:rect l="0" t="0" r="r" b="b"/>
              <a:pathLst>
                <a:path w="58" h="95">
                  <a:moveTo>
                    <a:pt x="0" y="45"/>
                  </a:moveTo>
                  <a:lnTo>
                    <a:pt x="0" y="31"/>
                  </a:lnTo>
                  <a:lnTo>
                    <a:pt x="0" y="22"/>
                  </a:lnTo>
                  <a:lnTo>
                    <a:pt x="4" y="13"/>
                  </a:lnTo>
                  <a:lnTo>
                    <a:pt x="9" y="4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6" y="0"/>
                  </a:lnTo>
                  <a:lnTo>
                    <a:pt x="40" y="4"/>
                  </a:lnTo>
                  <a:lnTo>
                    <a:pt x="45" y="9"/>
                  </a:lnTo>
                  <a:lnTo>
                    <a:pt x="49" y="13"/>
                  </a:lnTo>
                  <a:lnTo>
                    <a:pt x="54" y="18"/>
                  </a:lnTo>
                  <a:lnTo>
                    <a:pt x="54" y="27"/>
                  </a:lnTo>
                  <a:lnTo>
                    <a:pt x="58" y="36"/>
                  </a:lnTo>
                  <a:lnTo>
                    <a:pt x="58" y="45"/>
                  </a:lnTo>
                  <a:lnTo>
                    <a:pt x="54" y="63"/>
                  </a:lnTo>
                  <a:lnTo>
                    <a:pt x="54" y="72"/>
                  </a:lnTo>
                  <a:lnTo>
                    <a:pt x="49" y="81"/>
                  </a:lnTo>
                  <a:lnTo>
                    <a:pt x="45" y="90"/>
                  </a:lnTo>
                  <a:lnTo>
                    <a:pt x="36" y="90"/>
                  </a:lnTo>
                  <a:lnTo>
                    <a:pt x="27" y="95"/>
                  </a:lnTo>
                  <a:lnTo>
                    <a:pt x="13" y="90"/>
                  </a:lnTo>
                  <a:lnTo>
                    <a:pt x="4" y="86"/>
                  </a:lnTo>
                  <a:lnTo>
                    <a:pt x="0" y="77"/>
                  </a:lnTo>
                  <a:lnTo>
                    <a:pt x="0" y="63"/>
                  </a:lnTo>
                  <a:lnTo>
                    <a:pt x="0" y="45"/>
                  </a:lnTo>
                  <a:close/>
                  <a:moveTo>
                    <a:pt x="9" y="45"/>
                  </a:moveTo>
                  <a:lnTo>
                    <a:pt x="9" y="59"/>
                  </a:lnTo>
                  <a:lnTo>
                    <a:pt x="13" y="68"/>
                  </a:lnTo>
                  <a:lnTo>
                    <a:pt x="13" y="77"/>
                  </a:lnTo>
                  <a:lnTo>
                    <a:pt x="22" y="81"/>
                  </a:lnTo>
                  <a:lnTo>
                    <a:pt x="27" y="81"/>
                  </a:lnTo>
                  <a:lnTo>
                    <a:pt x="36" y="81"/>
                  </a:lnTo>
                  <a:lnTo>
                    <a:pt x="40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45" y="45"/>
                  </a:lnTo>
                  <a:lnTo>
                    <a:pt x="45" y="36"/>
                  </a:lnTo>
                  <a:lnTo>
                    <a:pt x="45" y="27"/>
                  </a:lnTo>
                  <a:lnTo>
                    <a:pt x="40" y="18"/>
                  </a:lnTo>
                  <a:lnTo>
                    <a:pt x="36" y="13"/>
                  </a:lnTo>
                  <a:lnTo>
                    <a:pt x="27" y="13"/>
                  </a:lnTo>
                  <a:lnTo>
                    <a:pt x="22" y="13"/>
                  </a:lnTo>
                  <a:lnTo>
                    <a:pt x="13" y="18"/>
                  </a:lnTo>
                  <a:lnTo>
                    <a:pt x="13" y="22"/>
                  </a:lnTo>
                  <a:lnTo>
                    <a:pt x="9" y="36"/>
                  </a:lnTo>
                  <a:lnTo>
                    <a:pt x="9" y="45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07" name="Line 1375"/>
            <p:cNvSpPr>
              <a:spLocks noChangeShapeType="1"/>
            </p:cNvSpPr>
            <p:nvPr/>
          </p:nvSpPr>
          <p:spPr bwMode="auto">
            <a:xfrm flipV="1">
              <a:off x="1072" y="3268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08" name="Line 1376"/>
            <p:cNvSpPr>
              <a:spLocks noChangeShapeType="1"/>
            </p:cNvSpPr>
            <p:nvPr/>
          </p:nvSpPr>
          <p:spPr bwMode="auto">
            <a:xfrm>
              <a:off x="1072" y="636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09" name="Freeform 1377"/>
            <p:cNvSpPr>
              <a:spLocks noEditPoints="1"/>
            </p:cNvSpPr>
            <p:nvPr/>
          </p:nvSpPr>
          <p:spPr bwMode="auto">
            <a:xfrm>
              <a:off x="1058" y="3403"/>
              <a:ext cx="59" cy="95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0" y="32"/>
                </a:cxn>
                <a:cxn ang="0">
                  <a:pos x="5" y="23"/>
                </a:cxn>
                <a:cxn ang="0">
                  <a:pos x="10" y="14"/>
                </a:cxn>
                <a:cxn ang="0">
                  <a:pos x="14" y="5"/>
                </a:cxn>
                <a:cxn ang="0">
                  <a:pos x="23" y="0"/>
                </a:cxn>
                <a:cxn ang="0">
                  <a:pos x="32" y="0"/>
                </a:cxn>
                <a:cxn ang="0">
                  <a:pos x="37" y="0"/>
                </a:cxn>
                <a:cxn ang="0">
                  <a:pos x="41" y="5"/>
                </a:cxn>
                <a:cxn ang="0">
                  <a:pos x="50" y="9"/>
                </a:cxn>
                <a:cxn ang="0">
                  <a:pos x="50" y="14"/>
                </a:cxn>
                <a:cxn ang="0">
                  <a:pos x="55" y="19"/>
                </a:cxn>
                <a:cxn ang="0">
                  <a:pos x="59" y="28"/>
                </a:cxn>
                <a:cxn ang="0">
                  <a:pos x="59" y="37"/>
                </a:cxn>
                <a:cxn ang="0">
                  <a:pos x="59" y="46"/>
                </a:cxn>
                <a:cxn ang="0">
                  <a:pos x="59" y="64"/>
                </a:cxn>
                <a:cxn ang="0">
                  <a:pos x="55" y="73"/>
                </a:cxn>
                <a:cxn ang="0">
                  <a:pos x="50" y="82"/>
                </a:cxn>
                <a:cxn ang="0">
                  <a:pos x="46" y="91"/>
                </a:cxn>
                <a:cxn ang="0">
                  <a:pos x="41" y="91"/>
                </a:cxn>
                <a:cxn ang="0">
                  <a:pos x="32" y="96"/>
                </a:cxn>
                <a:cxn ang="0">
                  <a:pos x="19" y="91"/>
                </a:cxn>
                <a:cxn ang="0">
                  <a:pos x="10" y="87"/>
                </a:cxn>
                <a:cxn ang="0">
                  <a:pos x="5" y="77"/>
                </a:cxn>
                <a:cxn ang="0">
                  <a:pos x="0" y="64"/>
                </a:cxn>
                <a:cxn ang="0">
                  <a:pos x="0" y="46"/>
                </a:cxn>
                <a:cxn ang="0">
                  <a:pos x="14" y="46"/>
                </a:cxn>
                <a:cxn ang="0">
                  <a:pos x="14" y="59"/>
                </a:cxn>
                <a:cxn ang="0">
                  <a:pos x="14" y="68"/>
                </a:cxn>
                <a:cxn ang="0">
                  <a:pos x="19" y="77"/>
                </a:cxn>
                <a:cxn ang="0">
                  <a:pos x="23" y="82"/>
                </a:cxn>
                <a:cxn ang="0">
                  <a:pos x="32" y="82"/>
                </a:cxn>
                <a:cxn ang="0">
                  <a:pos x="37" y="82"/>
                </a:cxn>
                <a:cxn ang="0">
                  <a:pos x="41" y="77"/>
                </a:cxn>
                <a:cxn ang="0">
                  <a:pos x="46" y="68"/>
                </a:cxn>
                <a:cxn ang="0">
                  <a:pos x="46" y="59"/>
                </a:cxn>
                <a:cxn ang="0">
                  <a:pos x="46" y="46"/>
                </a:cxn>
                <a:cxn ang="0">
                  <a:pos x="46" y="37"/>
                </a:cxn>
                <a:cxn ang="0">
                  <a:pos x="46" y="28"/>
                </a:cxn>
                <a:cxn ang="0">
                  <a:pos x="41" y="19"/>
                </a:cxn>
                <a:cxn ang="0">
                  <a:pos x="37" y="14"/>
                </a:cxn>
                <a:cxn ang="0">
                  <a:pos x="32" y="14"/>
                </a:cxn>
                <a:cxn ang="0">
                  <a:pos x="23" y="14"/>
                </a:cxn>
                <a:cxn ang="0">
                  <a:pos x="19" y="19"/>
                </a:cxn>
                <a:cxn ang="0">
                  <a:pos x="14" y="23"/>
                </a:cxn>
                <a:cxn ang="0">
                  <a:pos x="14" y="37"/>
                </a:cxn>
                <a:cxn ang="0">
                  <a:pos x="14" y="46"/>
                </a:cxn>
              </a:cxnLst>
              <a:rect l="0" t="0" r="r" b="b"/>
              <a:pathLst>
                <a:path w="59" h="96">
                  <a:moveTo>
                    <a:pt x="0" y="46"/>
                  </a:moveTo>
                  <a:lnTo>
                    <a:pt x="0" y="32"/>
                  </a:lnTo>
                  <a:lnTo>
                    <a:pt x="5" y="23"/>
                  </a:lnTo>
                  <a:lnTo>
                    <a:pt x="10" y="14"/>
                  </a:lnTo>
                  <a:lnTo>
                    <a:pt x="14" y="5"/>
                  </a:lnTo>
                  <a:lnTo>
                    <a:pt x="23" y="0"/>
                  </a:lnTo>
                  <a:lnTo>
                    <a:pt x="32" y="0"/>
                  </a:lnTo>
                  <a:lnTo>
                    <a:pt x="37" y="0"/>
                  </a:lnTo>
                  <a:lnTo>
                    <a:pt x="41" y="5"/>
                  </a:lnTo>
                  <a:lnTo>
                    <a:pt x="50" y="9"/>
                  </a:lnTo>
                  <a:lnTo>
                    <a:pt x="50" y="14"/>
                  </a:lnTo>
                  <a:lnTo>
                    <a:pt x="55" y="19"/>
                  </a:lnTo>
                  <a:lnTo>
                    <a:pt x="59" y="28"/>
                  </a:lnTo>
                  <a:lnTo>
                    <a:pt x="59" y="37"/>
                  </a:lnTo>
                  <a:lnTo>
                    <a:pt x="59" y="46"/>
                  </a:lnTo>
                  <a:lnTo>
                    <a:pt x="59" y="64"/>
                  </a:lnTo>
                  <a:lnTo>
                    <a:pt x="55" y="73"/>
                  </a:lnTo>
                  <a:lnTo>
                    <a:pt x="50" y="82"/>
                  </a:lnTo>
                  <a:lnTo>
                    <a:pt x="46" y="91"/>
                  </a:lnTo>
                  <a:lnTo>
                    <a:pt x="41" y="91"/>
                  </a:lnTo>
                  <a:lnTo>
                    <a:pt x="32" y="96"/>
                  </a:lnTo>
                  <a:lnTo>
                    <a:pt x="19" y="91"/>
                  </a:lnTo>
                  <a:lnTo>
                    <a:pt x="10" y="87"/>
                  </a:lnTo>
                  <a:lnTo>
                    <a:pt x="5" y="77"/>
                  </a:lnTo>
                  <a:lnTo>
                    <a:pt x="0" y="64"/>
                  </a:lnTo>
                  <a:lnTo>
                    <a:pt x="0" y="46"/>
                  </a:lnTo>
                  <a:close/>
                  <a:moveTo>
                    <a:pt x="14" y="46"/>
                  </a:moveTo>
                  <a:lnTo>
                    <a:pt x="14" y="59"/>
                  </a:lnTo>
                  <a:lnTo>
                    <a:pt x="14" y="68"/>
                  </a:lnTo>
                  <a:lnTo>
                    <a:pt x="19" y="77"/>
                  </a:lnTo>
                  <a:lnTo>
                    <a:pt x="23" y="82"/>
                  </a:lnTo>
                  <a:lnTo>
                    <a:pt x="32" y="82"/>
                  </a:lnTo>
                  <a:lnTo>
                    <a:pt x="37" y="82"/>
                  </a:lnTo>
                  <a:lnTo>
                    <a:pt x="41" y="77"/>
                  </a:lnTo>
                  <a:lnTo>
                    <a:pt x="46" y="68"/>
                  </a:lnTo>
                  <a:lnTo>
                    <a:pt x="46" y="59"/>
                  </a:lnTo>
                  <a:lnTo>
                    <a:pt x="46" y="46"/>
                  </a:lnTo>
                  <a:lnTo>
                    <a:pt x="46" y="37"/>
                  </a:lnTo>
                  <a:lnTo>
                    <a:pt x="46" y="28"/>
                  </a:lnTo>
                  <a:lnTo>
                    <a:pt x="41" y="19"/>
                  </a:lnTo>
                  <a:lnTo>
                    <a:pt x="37" y="14"/>
                  </a:lnTo>
                  <a:lnTo>
                    <a:pt x="32" y="14"/>
                  </a:lnTo>
                  <a:lnTo>
                    <a:pt x="23" y="14"/>
                  </a:lnTo>
                  <a:lnTo>
                    <a:pt x="19" y="19"/>
                  </a:lnTo>
                  <a:lnTo>
                    <a:pt x="14" y="23"/>
                  </a:lnTo>
                  <a:lnTo>
                    <a:pt x="14" y="37"/>
                  </a:lnTo>
                  <a:lnTo>
                    <a:pt x="14" y="46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10" name="Line 1378"/>
            <p:cNvSpPr>
              <a:spLocks noChangeShapeType="1"/>
            </p:cNvSpPr>
            <p:nvPr/>
          </p:nvSpPr>
          <p:spPr bwMode="auto">
            <a:xfrm flipV="1">
              <a:off x="1480" y="3268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11" name="Line 1379"/>
            <p:cNvSpPr>
              <a:spLocks noChangeShapeType="1"/>
            </p:cNvSpPr>
            <p:nvPr/>
          </p:nvSpPr>
          <p:spPr bwMode="auto">
            <a:xfrm>
              <a:off x="1480" y="636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12" name="Freeform 1380"/>
            <p:cNvSpPr>
              <a:spLocks noEditPoints="1"/>
            </p:cNvSpPr>
            <p:nvPr/>
          </p:nvSpPr>
          <p:spPr bwMode="auto">
            <a:xfrm>
              <a:off x="1412" y="3403"/>
              <a:ext cx="59" cy="95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0" y="32"/>
                </a:cxn>
                <a:cxn ang="0">
                  <a:pos x="4" y="23"/>
                </a:cxn>
                <a:cxn ang="0">
                  <a:pos x="9" y="14"/>
                </a:cxn>
                <a:cxn ang="0">
                  <a:pos x="13" y="5"/>
                </a:cxn>
                <a:cxn ang="0">
                  <a:pos x="23" y="0"/>
                </a:cxn>
                <a:cxn ang="0">
                  <a:pos x="32" y="0"/>
                </a:cxn>
                <a:cxn ang="0">
                  <a:pos x="36" y="0"/>
                </a:cxn>
                <a:cxn ang="0">
                  <a:pos x="45" y="5"/>
                </a:cxn>
                <a:cxn ang="0">
                  <a:pos x="50" y="9"/>
                </a:cxn>
                <a:cxn ang="0">
                  <a:pos x="54" y="14"/>
                </a:cxn>
                <a:cxn ang="0">
                  <a:pos x="54" y="19"/>
                </a:cxn>
                <a:cxn ang="0">
                  <a:pos x="59" y="28"/>
                </a:cxn>
                <a:cxn ang="0">
                  <a:pos x="59" y="37"/>
                </a:cxn>
                <a:cxn ang="0">
                  <a:pos x="59" y="46"/>
                </a:cxn>
                <a:cxn ang="0">
                  <a:pos x="59" y="64"/>
                </a:cxn>
                <a:cxn ang="0">
                  <a:pos x="59" y="73"/>
                </a:cxn>
                <a:cxn ang="0">
                  <a:pos x="54" y="82"/>
                </a:cxn>
                <a:cxn ang="0">
                  <a:pos x="50" y="91"/>
                </a:cxn>
                <a:cxn ang="0">
                  <a:pos x="41" y="91"/>
                </a:cxn>
                <a:cxn ang="0">
                  <a:pos x="32" y="96"/>
                </a:cxn>
                <a:cxn ang="0">
                  <a:pos x="18" y="91"/>
                </a:cxn>
                <a:cxn ang="0">
                  <a:pos x="9" y="87"/>
                </a:cxn>
                <a:cxn ang="0">
                  <a:pos x="4" y="77"/>
                </a:cxn>
                <a:cxn ang="0">
                  <a:pos x="4" y="64"/>
                </a:cxn>
                <a:cxn ang="0">
                  <a:pos x="0" y="46"/>
                </a:cxn>
                <a:cxn ang="0">
                  <a:pos x="13" y="46"/>
                </a:cxn>
                <a:cxn ang="0">
                  <a:pos x="13" y="59"/>
                </a:cxn>
                <a:cxn ang="0">
                  <a:pos x="13" y="68"/>
                </a:cxn>
                <a:cxn ang="0">
                  <a:pos x="18" y="77"/>
                </a:cxn>
                <a:cxn ang="0">
                  <a:pos x="23" y="82"/>
                </a:cxn>
                <a:cxn ang="0">
                  <a:pos x="32" y="82"/>
                </a:cxn>
                <a:cxn ang="0">
                  <a:pos x="36" y="82"/>
                </a:cxn>
                <a:cxn ang="0">
                  <a:pos x="45" y="77"/>
                </a:cxn>
                <a:cxn ang="0">
                  <a:pos x="45" y="68"/>
                </a:cxn>
                <a:cxn ang="0">
                  <a:pos x="50" y="59"/>
                </a:cxn>
                <a:cxn ang="0">
                  <a:pos x="50" y="46"/>
                </a:cxn>
                <a:cxn ang="0">
                  <a:pos x="50" y="37"/>
                </a:cxn>
                <a:cxn ang="0">
                  <a:pos x="45" y="28"/>
                </a:cxn>
                <a:cxn ang="0">
                  <a:pos x="45" y="19"/>
                </a:cxn>
                <a:cxn ang="0">
                  <a:pos x="36" y="14"/>
                </a:cxn>
                <a:cxn ang="0">
                  <a:pos x="32" y="14"/>
                </a:cxn>
                <a:cxn ang="0">
                  <a:pos x="23" y="14"/>
                </a:cxn>
                <a:cxn ang="0">
                  <a:pos x="18" y="19"/>
                </a:cxn>
                <a:cxn ang="0">
                  <a:pos x="13" y="23"/>
                </a:cxn>
                <a:cxn ang="0">
                  <a:pos x="13" y="37"/>
                </a:cxn>
                <a:cxn ang="0">
                  <a:pos x="13" y="46"/>
                </a:cxn>
              </a:cxnLst>
              <a:rect l="0" t="0" r="r" b="b"/>
              <a:pathLst>
                <a:path w="59" h="96">
                  <a:moveTo>
                    <a:pt x="0" y="46"/>
                  </a:moveTo>
                  <a:lnTo>
                    <a:pt x="0" y="32"/>
                  </a:lnTo>
                  <a:lnTo>
                    <a:pt x="4" y="23"/>
                  </a:lnTo>
                  <a:lnTo>
                    <a:pt x="9" y="14"/>
                  </a:lnTo>
                  <a:lnTo>
                    <a:pt x="13" y="5"/>
                  </a:lnTo>
                  <a:lnTo>
                    <a:pt x="23" y="0"/>
                  </a:lnTo>
                  <a:lnTo>
                    <a:pt x="32" y="0"/>
                  </a:lnTo>
                  <a:lnTo>
                    <a:pt x="36" y="0"/>
                  </a:lnTo>
                  <a:lnTo>
                    <a:pt x="45" y="5"/>
                  </a:lnTo>
                  <a:lnTo>
                    <a:pt x="50" y="9"/>
                  </a:lnTo>
                  <a:lnTo>
                    <a:pt x="54" y="14"/>
                  </a:lnTo>
                  <a:lnTo>
                    <a:pt x="54" y="19"/>
                  </a:lnTo>
                  <a:lnTo>
                    <a:pt x="59" y="28"/>
                  </a:lnTo>
                  <a:lnTo>
                    <a:pt x="59" y="37"/>
                  </a:lnTo>
                  <a:lnTo>
                    <a:pt x="59" y="46"/>
                  </a:lnTo>
                  <a:lnTo>
                    <a:pt x="59" y="64"/>
                  </a:lnTo>
                  <a:lnTo>
                    <a:pt x="59" y="73"/>
                  </a:lnTo>
                  <a:lnTo>
                    <a:pt x="54" y="82"/>
                  </a:lnTo>
                  <a:lnTo>
                    <a:pt x="50" y="91"/>
                  </a:lnTo>
                  <a:lnTo>
                    <a:pt x="41" y="91"/>
                  </a:lnTo>
                  <a:lnTo>
                    <a:pt x="32" y="96"/>
                  </a:lnTo>
                  <a:lnTo>
                    <a:pt x="18" y="91"/>
                  </a:lnTo>
                  <a:lnTo>
                    <a:pt x="9" y="87"/>
                  </a:lnTo>
                  <a:lnTo>
                    <a:pt x="4" y="77"/>
                  </a:lnTo>
                  <a:lnTo>
                    <a:pt x="4" y="64"/>
                  </a:lnTo>
                  <a:lnTo>
                    <a:pt x="0" y="46"/>
                  </a:lnTo>
                  <a:close/>
                  <a:moveTo>
                    <a:pt x="13" y="46"/>
                  </a:moveTo>
                  <a:lnTo>
                    <a:pt x="13" y="59"/>
                  </a:lnTo>
                  <a:lnTo>
                    <a:pt x="13" y="68"/>
                  </a:lnTo>
                  <a:lnTo>
                    <a:pt x="18" y="77"/>
                  </a:lnTo>
                  <a:lnTo>
                    <a:pt x="23" y="82"/>
                  </a:lnTo>
                  <a:lnTo>
                    <a:pt x="32" y="82"/>
                  </a:lnTo>
                  <a:lnTo>
                    <a:pt x="36" y="82"/>
                  </a:lnTo>
                  <a:lnTo>
                    <a:pt x="45" y="77"/>
                  </a:lnTo>
                  <a:lnTo>
                    <a:pt x="45" y="68"/>
                  </a:lnTo>
                  <a:lnTo>
                    <a:pt x="50" y="59"/>
                  </a:lnTo>
                  <a:lnTo>
                    <a:pt x="50" y="46"/>
                  </a:lnTo>
                  <a:lnTo>
                    <a:pt x="50" y="37"/>
                  </a:lnTo>
                  <a:lnTo>
                    <a:pt x="45" y="28"/>
                  </a:lnTo>
                  <a:lnTo>
                    <a:pt x="45" y="19"/>
                  </a:lnTo>
                  <a:lnTo>
                    <a:pt x="36" y="14"/>
                  </a:lnTo>
                  <a:lnTo>
                    <a:pt x="32" y="14"/>
                  </a:lnTo>
                  <a:lnTo>
                    <a:pt x="23" y="14"/>
                  </a:lnTo>
                  <a:lnTo>
                    <a:pt x="18" y="19"/>
                  </a:lnTo>
                  <a:lnTo>
                    <a:pt x="13" y="23"/>
                  </a:lnTo>
                  <a:lnTo>
                    <a:pt x="13" y="37"/>
                  </a:lnTo>
                  <a:lnTo>
                    <a:pt x="13" y="46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13" name="Rectangle 1381"/>
            <p:cNvSpPr>
              <a:spLocks noChangeArrowheads="1"/>
            </p:cNvSpPr>
            <p:nvPr/>
          </p:nvSpPr>
          <p:spPr bwMode="auto">
            <a:xfrm>
              <a:off x="1489" y="3484"/>
              <a:ext cx="14" cy="9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14" name="Freeform 1382"/>
            <p:cNvSpPr>
              <a:spLocks/>
            </p:cNvSpPr>
            <p:nvPr/>
          </p:nvSpPr>
          <p:spPr bwMode="auto">
            <a:xfrm>
              <a:off x="1516" y="3403"/>
              <a:ext cx="59" cy="90"/>
            </a:xfrm>
            <a:custGeom>
              <a:avLst/>
              <a:gdLst/>
              <a:ahLst/>
              <a:cxnLst>
                <a:cxn ang="0">
                  <a:pos x="59" y="82"/>
                </a:cxn>
                <a:cxn ang="0">
                  <a:pos x="59" y="91"/>
                </a:cxn>
                <a:cxn ang="0">
                  <a:pos x="0" y="91"/>
                </a:cxn>
                <a:cxn ang="0">
                  <a:pos x="0" y="87"/>
                </a:cxn>
                <a:cxn ang="0">
                  <a:pos x="5" y="87"/>
                </a:cxn>
                <a:cxn ang="0">
                  <a:pos x="5" y="77"/>
                </a:cxn>
                <a:cxn ang="0">
                  <a:pos x="9" y="73"/>
                </a:cxn>
                <a:cxn ang="0">
                  <a:pos x="14" y="64"/>
                </a:cxn>
                <a:cxn ang="0">
                  <a:pos x="23" y="59"/>
                </a:cxn>
                <a:cxn ang="0">
                  <a:pos x="36" y="46"/>
                </a:cxn>
                <a:cxn ang="0">
                  <a:pos x="41" y="41"/>
                </a:cxn>
                <a:cxn ang="0">
                  <a:pos x="45" y="32"/>
                </a:cxn>
                <a:cxn ang="0">
                  <a:pos x="50" y="28"/>
                </a:cxn>
                <a:cxn ang="0">
                  <a:pos x="45" y="23"/>
                </a:cxn>
                <a:cxn ang="0">
                  <a:pos x="45" y="14"/>
                </a:cxn>
                <a:cxn ang="0">
                  <a:pos x="36" y="14"/>
                </a:cxn>
                <a:cxn ang="0">
                  <a:pos x="32" y="14"/>
                </a:cxn>
                <a:cxn ang="0">
                  <a:pos x="23" y="14"/>
                </a:cxn>
                <a:cxn ang="0">
                  <a:pos x="18" y="14"/>
                </a:cxn>
                <a:cxn ang="0">
                  <a:pos x="18" y="23"/>
                </a:cxn>
                <a:cxn ang="0">
                  <a:pos x="14" y="28"/>
                </a:cxn>
                <a:cxn ang="0">
                  <a:pos x="5" y="28"/>
                </a:cxn>
                <a:cxn ang="0">
                  <a:pos x="5" y="14"/>
                </a:cxn>
                <a:cxn ang="0">
                  <a:pos x="14" y="9"/>
                </a:cxn>
                <a:cxn ang="0">
                  <a:pos x="23" y="5"/>
                </a:cxn>
                <a:cxn ang="0">
                  <a:pos x="32" y="0"/>
                </a:cxn>
                <a:cxn ang="0">
                  <a:pos x="45" y="5"/>
                </a:cxn>
                <a:cxn ang="0">
                  <a:pos x="55" y="9"/>
                </a:cxn>
                <a:cxn ang="0">
                  <a:pos x="59" y="19"/>
                </a:cxn>
                <a:cxn ang="0">
                  <a:pos x="59" y="28"/>
                </a:cxn>
                <a:cxn ang="0">
                  <a:pos x="59" y="32"/>
                </a:cxn>
                <a:cxn ang="0">
                  <a:pos x="59" y="37"/>
                </a:cxn>
                <a:cxn ang="0">
                  <a:pos x="55" y="41"/>
                </a:cxn>
                <a:cxn ang="0">
                  <a:pos x="50" y="50"/>
                </a:cxn>
                <a:cxn ang="0">
                  <a:pos x="45" y="55"/>
                </a:cxn>
                <a:cxn ang="0">
                  <a:pos x="36" y="64"/>
                </a:cxn>
                <a:cxn ang="0">
                  <a:pos x="27" y="68"/>
                </a:cxn>
                <a:cxn ang="0">
                  <a:pos x="23" y="73"/>
                </a:cxn>
                <a:cxn ang="0">
                  <a:pos x="18" y="77"/>
                </a:cxn>
                <a:cxn ang="0">
                  <a:pos x="18" y="82"/>
                </a:cxn>
                <a:cxn ang="0">
                  <a:pos x="59" y="82"/>
                </a:cxn>
              </a:cxnLst>
              <a:rect l="0" t="0" r="r" b="b"/>
              <a:pathLst>
                <a:path w="59" h="91">
                  <a:moveTo>
                    <a:pt x="59" y="82"/>
                  </a:moveTo>
                  <a:lnTo>
                    <a:pt x="59" y="91"/>
                  </a:lnTo>
                  <a:lnTo>
                    <a:pt x="0" y="91"/>
                  </a:lnTo>
                  <a:lnTo>
                    <a:pt x="0" y="87"/>
                  </a:lnTo>
                  <a:lnTo>
                    <a:pt x="5" y="87"/>
                  </a:lnTo>
                  <a:lnTo>
                    <a:pt x="5" y="77"/>
                  </a:lnTo>
                  <a:lnTo>
                    <a:pt x="9" y="73"/>
                  </a:lnTo>
                  <a:lnTo>
                    <a:pt x="14" y="64"/>
                  </a:lnTo>
                  <a:lnTo>
                    <a:pt x="23" y="59"/>
                  </a:lnTo>
                  <a:lnTo>
                    <a:pt x="36" y="46"/>
                  </a:lnTo>
                  <a:lnTo>
                    <a:pt x="41" y="41"/>
                  </a:lnTo>
                  <a:lnTo>
                    <a:pt x="45" y="32"/>
                  </a:lnTo>
                  <a:lnTo>
                    <a:pt x="50" y="28"/>
                  </a:lnTo>
                  <a:lnTo>
                    <a:pt x="45" y="23"/>
                  </a:lnTo>
                  <a:lnTo>
                    <a:pt x="45" y="14"/>
                  </a:lnTo>
                  <a:lnTo>
                    <a:pt x="36" y="14"/>
                  </a:lnTo>
                  <a:lnTo>
                    <a:pt x="32" y="14"/>
                  </a:lnTo>
                  <a:lnTo>
                    <a:pt x="23" y="14"/>
                  </a:lnTo>
                  <a:lnTo>
                    <a:pt x="18" y="14"/>
                  </a:lnTo>
                  <a:lnTo>
                    <a:pt x="18" y="23"/>
                  </a:lnTo>
                  <a:lnTo>
                    <a:pt x="14" y="28"/>
                  </a:lnTo>
                  <a:lnTo>
                    <a:pt x="5" y="28"/>
                  </a:lnTo>
                  <a:lnTo>
                    <a:pt x="5" y="14"/>
                  </a:lnTo>
                  <a:lnTo>
                    <a:pt x="14" y="9"/>
                  </a:lnTo>
                  <a:lnTo>
                    <a:pt x="23" y="5"/>
                  </a:lnTo>
                  <a:lnTo>
                    <a:pt x="32" y="0"/>
                  </a:lnTo>
                  <a:lnTo>
                    <a:pt x="45" y="5"/>
                  </a:lnTo>
                  <a:lnTo>
                    <a:pt x="55" y="9"/>
                  </a:lnTo>
                  <a:lnTo>
                    <a:pt x="59" y="19"/>
                  </a:lnTo>
                  <a:lnTo>
                    <a:pt x="59" y="28"/>
                  </a:lnTo>
                  <a:lnTo>
                    <a:pt x="59" y="32"/>
                  </a:lnTo>
                  <a:lnTo>
                    <a:pt x="59" y="37"/>
                  </a:lnTo>
                  <a:lnTo>
                    <a:pt x="55" y="41"/>
                  </a:lnTo>
                  <a:lnTo>
                    <a:pt x="50" y="50"/>
                  </a:lnTo>
                  <a:lnTo>
                    <a:pt x="45" y="55"/>
                  </a:lnTo>
                  <a:lnTo>
                    <a:pt x="36" y="64"/>
                  </a:lnTo>
                  <a:lnTo>
                    <a:pt x="27" y="68"/>
                  </a:lnTo>
                  <a:lnTo>
                    <a:pt x="23" y="73"/>
                  </a:lnTo>
                  <a:lnTo>
                    <a:pt x="18" y="77"/>
                  </a:lnTo>
                  <a:lnTo>
                    <a:pt x="18" y="82"/>
                  </a:lnTo>
                  <a:lnTo>
                    <a:pt x="59" y="82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15" name="Line 1383"/>
            <p:cNvSpPr>
              <a:spLocks noChangeShapeType="1"/>
            </p:cNvSpPr>
            <p:nvPr/>
          </p:nvSpPr>
          <p:spPr bwMode="auto">
            <a:xfrm flipV="1">
              <a:off x="1888" y="3268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16" name="Line 1384"/>
            <p:cNvSpPr>
              <a:spLocks noChangeShapeType="1"/>
            </p:cNvSpPr>
            <p:nvPr/>
          </p:nvSpPr>
          <p:spPr bwMode="auto">
            <a:xfrm>
              <a:off x="1888" y="636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17" name="Freeform 1385"/>
            <p:cNvSpPr>
              <a:spLocks noEditPoints="1"/>
            </p:cNvSpPr>
            <p:nvPr/>
          </p:nvSpPr>
          <p:spPr bwMode="auto">
            <a:xfrm>
              <a:off x="1824" y="3403"/>
              <a:ext cx="59" cy="95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0" y="32"/>
                </a:cxn>
                <a:cxn ang="0">
                  <a:pos x="0" y="23"/>
                </a:cxn>
                <a:cxn ang="0">
                  <a:pos x="5" y="14"/>
                </a:cxn>
                <a:cxn ang="0">
                  <a:pos x="9" y="5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7" y="0"/>
                </a:cxn>
                <a:cxn ang="0">
                  <a:pos x="41" y="5"/>
                </a:cxn>
                <a:cxn ang="0">
                  <a:pos x="46" y="9"/>
                </a:cxn>
                <a:cxn ang="0">
                  <a:pos x="50" y="14"/>
                </a:cxn>
                <a:cxn ang="0">
                  <a:pos x="55" y="19"/>
                </a:cxn>
                <a:cxn ang="0">
                  <a:pos x="55" y="28"/>
                </a:cxn>
                <a:cxn ang="0">
                  <a:pos x="59" y="37"/>
                </a:cxn>
                <a:cxn ang="0">
                  <a:pos x="59" y="46"/>
                </a:cxn>
                <a:cxn ang="0">
                  <a:pos x="55" y="64"/>
                </a:cxn>
                <a:cxn ang="0">
                  <a:pos x="55" y="73"/>
                </a:cxn>
                <a:cxn ang="0">
                  <a:pos x="50" y="82"/>
                </a:cxn>
                <a:cxn ang="0">
                  <a:pos x="46" y="91"/>
                </a:cxn>
                <a:cxn ang="0">
                  <a:pos x="37" y="91"/>
                </a:cxn>
                <a:cxn ang="0">
                  <a:pos x="27" y="96"/>
                </a:cxn>
                <a:cxn ang="0">
                  <a:pos x="14" y="91"/>
                </a:cxn>
                <a:cxn ang="0">
                  <a:pos x="5" y="87"/>
                </a:cxn>
                <a:cxn ang="0">
                  <a:pos x="0" y="77"/>
                </a:cxn>
                <a:cxn ang="0">
                  <a:pos x="0" y="64"/>
                </a:cxn>
                <a:cxn ang="0">
                  <a:pos x="0" y="46"/>
                </a:cxn>
                <a:cxn ang="0">
                  <a:pos x="9" y="46"/>
                </a:cxn>
                <a:cxn ang="0">
                  <a:pos x="9" y="59"/>
                </a:cxn>
                <a:cxn ang="0">
                  <a:pos x="14" y="68"/>
                </a:cxn>
                <a:cxn ang="0">
                  <a:pos x="14" y="77"/>
                </a:cxn>
                <a:cxn ang="0">
                  <a:pos x="23" y="82"/>
                </a:cxn>
                <a:cxn ang="0">
                  <a:pos x="27" y="82"/>
                </a:cxn>
                <a:cxn ang="0">
                  <a:pos x="37" y="82"/>
                </a:cxn>
                <a:cxn ang="0">
                  <a:pos x="41" y="77"/>
                </a:cxn>
                <a:cxn ang="0">
                  <a:pos x="46" y="68"/>
                </a:cxn>
                <a:cxn ang="0">
                  <a:pos x="46" y="59"/>
                </a:cxn>
                <a:cxn ang="0">
                  <a:pos x="46" y="46"/>
                </a:cxn>
                <a:cxn ang="0">
                  <a:pos x="46" y="37"/>
                </a:cxn>
                <a:cxn ang="0">
                  <a:pos x="46" y="28"/>
                </a:cxn>
                <a:cxn ang="0">
                  <a:pos x="41" y="19"/>
                </a:cxn>
                <a:cxn ang="0">
                  <a:pos x="37" y="14"/>
                </a:cxn>
                <a:cxn ang="0">
                  <a:pos x="27" y="14"/>
                </a:cxn>
                <a:cxn ang="0">
                  <a:pos x="23" y="14"/>
                </a:cxn>
                <a:cxn ang="0">
                  <a:pos x="14" y="19"/>
                </a:cxn>
                <a:cxn ang="0">
                  <a:pos x="14" y="23"/>
                </a:cxn>
                <a:cxn ang="0">
                  <a:pos x="9" y="37"/>
                </a:cxn>
                <a:cxn ang="0">
                  <a:pos x="9" y="46"/>
                </a:cxn>
              </a:cxnLst>
              <a:rect l="0" t="0" r="r" b="b"/>
              <a:pathLst>
                <a:path w="59" h="96">
                  <a:moveTo>
                    <a:pt x="0" y="46"/>
                  </a:moveTo>
                  <a:lnTo>
                    <a:pt x="0" y="32"/>
                  </a:lnTo>
                  <a:lnTo>
                    <a:pt x="0" y="23"/>
                  </a:lnTo>
                  <a:lnTo>
                    <a:pt x="5" y="14"/>
                  </a:lnTo>
                  <a:lnTo>
                    <a:pt x="9" y="5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7" y="0"/>
                  </a:lnTo>
                  <a:lnTo>
                    <a:pt x="41" y="5"/>
                  </a:lnTo>
                  <a:lnTo>
                    <a:pt x="46" y="9"/>
                  </a:lnTo>
                  <a:lnTo>
                    <a:pt x="50" y="14"/>
                  </a:lnTo>
                  <a:lnTo>
                    <a:pt x="55" y="19"/>
                  </a:lnTo>
                  <a:lnTo>
                    <a:pt x="55" y="28"/>
                  </a:lnTo>
                  <a:lnTo>
                    <a:pt x="59" y="37"/>
                  </a:lnTo>
                  <a:lnTo>
                    <a:pt x="59" y="46"/>
                  </a:lnTo>
                  <a:lnTo>
                    <a:pt x="55" y="64"/>
                  </a:lnTo>
                  <a:lnTo>
                    <a:pt x="55" y="73"/>
                  </a:lnTo>
                  <a:lnTo>
                    <a:pt x="50" y="82"/>
                  </a:lnTo>
                  <a:lnTo>
                    <a:pt x="46" y="91"/>
                  </a:lnTo>
                  <a:lnTo>
                    <a:pt x="37" y="91"/>
                  </a:lnTo>
                  <a:lnTo>
                    <a:pt x="27" y="96"/>
                  </a:lnTo>
                  <a:lnTo>
                    <a:pt x="14" y="91"/>
                  </a:lnTo>
                  <a:lnTo>
                    <a:pt x="5" y="87"/>
                  </a:lnTo>
                  <a:lnTo>
                    <a:pt x="0" y="77"/>
                  </a:lnTo>
                  <a:lnTo>
                    <a:pt x="0" y="64"/>
                  </a:lnTo>
                  <a:lnTo>
                    <a:pt x="0" y="46"/>
                  </a:lnTo>
                  <a:close/>
                  <a:moveTo>
                    <a:pt x="9" y="46"/>
                  </a:moveTo>
                  <a:lnTo>
                    <a:pt x="9" y="59"/>
                  </a:lnTo>
                  <a:lnTo>
                    <a:pt x="14" y="68"/>
                  </a:lnTo>
                  <a:lnTo>
                    <a:pt x="14" y="77"/>
                  </a:lnTo>
                  <a:lnTo>
                    <a:pt x="23" y="82"/>
                  </a:lnTo>
                  <a:lnTo>
                    <a:pt x="27" y="82"/>
                  </a:lnTo>
                  <a:lnTo>
                    <a:pt x="37" y="82"/>
                  </a:lnTo>
                  <a:lnTo>
                    <a:pt x="41" y="77"/>
                  </a:lnTo>
                  <a:lnTo>
                    <a:pt x="46" y="68"/>
                  </a:lnTo>
                  <a:lnTo>
                    <a:pt x="46" y="59"/>
                  </a:lnTo>
                  <a:lnTo>
                    <a:pt x="46" y="46"/>
                  </a:lnTo>
                  <a:lnTo>
                    <a:pt x="46" y="37"/>
                  </a:lnTo>
                  <a:lnTo>
                    <a:pt x="46" y="28"/>
                  </a:lnTo>
                  <a:lnTo>
                    <a:pt x="41" y="19"/>
                  </a:lnTo>
                  <a:lnTo>
                    <a:pt x="37" y="14"/>
                  </a:lnTo>
                  <a:lnTo>
                    <a:pt x="27" y="14"/>
                  </a:lnTo>
                  <a:lnTo>
                    <a:pt x="23" y="14"/>
                  </a:lnTo>
                  <a:lnTo>
                    <a:pt x="14" y="19"/>
                  </a:lnTo>
                  <a:lnTo>
                    <a:pt x="14" y="23"/>
                  </a:lnTo>
                  <a:lnTo>
                    <a:pt x="9" y="37"/>
                  </a:lnTo>
                  <a:lnTo>
                    <a:pt x="9" y="46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18" name="Rectangle 1386"/>
            <p:cNvSpPr>
              <a:spLocks noChangeArrowheads="1"/>
            </p:cNvSpPr>
            <p:nvPr/>
          </p:nvSpPr>
          <p:spPr bwMode="auto">
            <a:xfrm>
              <a:off x="1897" y="3484"/>
              <a:ext cx="13" cy="9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19" name="Freeform 1387"/>
            <p:cNvSpPr>
              <a:spLocks noEditPoints="1"/>
            </p:cNvSpPr>
            <p:nvPr/>
          </p:nvSpPr>
          <p:spPr bwMode="auto">
            <a:xfrm>
              <a:off x="1924" y="3408"/>
              <a:ext cx="63" cy="85"/>
            </a:xfrm>
            <a:custGeom>
              <a:avLst/>
              <a:gdLst/>
              <a:ahLst/>
              <a:cxnLst>
                <a:cxn ang="0">
                  <a:pos x="41" y="86"/>
                </a:cxn>
                <a:cxn ang="0">
                  <a:pos x="41" y="68"/>
                </a:cxn>
                <a:cxn ang="0">
                  <a:pos x="0" y="68"/>
                </a:cxn>
                <a:cxn ang="0">
                  <a:pos x="0" y="54"/>
                </a:cxn>
                <a:cxn ang="0">
                  <a:pos x="45" y="0"/>
                </a:cxn>
                <a:cxn ang="0">
                  <a:pos x="54" y="0"/>
                </a:cxn>
                <a:cxn ang="0">
                  <a:pos x="54" y="54"/>
                </a:cxn>
                <a:cxn ang="0">
                  <a:pos x="63" y="54"/>
                </a:cxn>
                <a:cxn ang="0">
                  <a:pos x="63" y="68"/>
                </a:cxn>
                <a:cxn ang="0">
                  <a:pos x="54" y="68"/>
                </a:cxn>
                <a:cxn ang="0">
                  <a:pos x="54" y="86"/>
                </a:cxn>
                <a:cxn ang="0">
                  <a:pos x="41" y="86"/>
                </a:cxn>
                <a:cxn ang="0">
                  <a:pos x="41" y="54"/>
                </a:cxn>
                <a:cxn ang="0">
                  <a:pos x="41" y="18"/>
                </a:cxn>
                <a:cxn ang="0">
                  <a:pos x="14" y="54"/>
                </a:cxn>
                <a:cxn ang="0">
                  <a:pos x="41" y="54"/>
                </a:cxn>
              </a:cxnLst>
              <a:rect l="0" t="0" r="r" b="b"/>
              <a:pathLst>
                <a:path w="63" h="86">
                  <a:moveTo>
                    <a:pt x="41" y="86"/>
                  </a:moveTo>
                  <a:lnTo>
                    <a:pt x="41" y="68"/>
                  </a:lnTo>
                  <a:lnTo>
                    <a:pt x="0" y="68"/>
                  </a:lnTo>
                  <a:lnTo>
                    <a:pt x="0" y="54"/>
                  </a:lnTo>
                  <a:lnTo>
                    <a:pt x="45" y="0"/>
                  </a:lnTo>
                  <a:lnTo>
                    <a:pt x="54" y="0"/>
                  </a:lnTo>
                  <a:lnTo>
                    <a:pt x="54" y="54"/>
                  </a:lnTo>
                  <a:lnTo>
                    <a:pt x="63" y="54"/>
                  </a:lnTo>
                  <a:lnTo>
                    <a:pt x="63" y="68"/>
                  </a:lnTo>
                  <a:lnTo>
                    <a:pt x="54" y="68"/>
                  </a:lnTo>
                  <a:lnTo>
                    <a:pt x="54" y="86"/>
                  </a:lnTo>
                  <a:lnTo>
                    <a:pt x="41" y="86"/>
                  </a:lnTo>
                  <a:close/>
                  <a:moveTo>
                    <a:pt x="41" y="54"/>
                  </a:moveTo>
                  <a:lnTo>
                    <a:pt x="41" y="18"/>
                  </a:lnTo>
                  <a:lnTo>
                    <a:pt x="14" y="54"/>
                  </a:lnTo>
                  <a:lnTo>
                    <a:pt x="41" y="54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20" name="Line 1388"/>
            <p:cNvSpPr>
              <a:spLocks noChangeShapeType="1"/>
            </p:cNvSpPr>
            <p:nvPr/>
          </p:nvSpPr>
          <p:spPr bwMode="auto">
            <a:xfrm flipV="1">
              <a:off x="2296" y="3268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21" name="Line 1389"/>
            <p:cNvSpPr>
              <a:spLocks noChangeShapeType="1"/>
            </p:cNvSpPr>
            <p:nvPr/>
          </p:nvSpPr>
          <p:spPr bwMode="auto">
            <a:xfrm>
              <a:off x="2296" y="636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22" name="Freeform 1390"/>
            <p:cNvSpPr>
              <a:spLocks noEditPoints="1"/>
            </p:cNvSpPr>
            <p:nvPr/>
          </p:nvSpPr>
          <p:spPr bwMode="auto">
            <a:xfrm>
              <a:off x="2232" y="3403"/>
              <a:ext cx="59" cy="95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0" y="32"/>
                </a:cxn>
                <a:cxn ang="0">
                  <a:pos x="0" y="23"/>
                </a:cxn>
                <a:cxn ang="0">
                  <a:pos x="5" y="14"/>
                </a:cxn>
                <a:cxn ang="0">
                  <a:pos x="9" y="5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6" y="0"/>
                </a:cxn>
                <a:cxn ang="0">
                  <a:pos x="41" y="5"/>
                </a:cxn>
                <a:cxn ang="0">
                  <a:pos x="45" y="9"/>
                </a:cxn>
                <a:cxn ang="0">
                  <a:pos x="50" y="14"/>
                </a:cxn>
                <a:cxn ang="0">
                  <a:pos x="54" y="19"/>
                </a:cxn>
                <a:cxn ang="0">
                  <a:pos x="54" y="28"/>
                </a:cxn>
                <a:cxn ang="0">
                  <a:pos x="59" y="37"/>
                </a:cxn>
                <a:cxn ang="0">
                  <a:pos x="59" y="46"/>
                </a:cxn>
                <a:cxn ang="0">
                  <a:pos x="54" y="64"/>
                </a:cxn>
                <a:cxn ang="0">
                  <a:pos x="54" y="73"/>
                </a:cxn>
                <a:cxn ang="0">
                  <a:pos x="50" y="82"/>
                </a:cxn>
                <a:cxn ang="0">
                  <a:pos x="45" y="91"/>
                </a:cxn>
                <a:cxn ang="0">
                  <a:pos x="36" y="91"/>
                </a:cxn>
                <a:cxn ang="0">
                  <a:pos x="27" y="96"/>
                </a:cxn>
                <a:cxn ang="0">
                  <a:pos x="14" y="91"/>
                </a:cxn>
                <a:cxn ang="0">
                  <a:pos x="5" y="87"/>
                </a:cxn>
                <a:cxn ang="0">
                  <a:pos x="0" y="77"/>
                </a:cxn>
                <a:cxn ang="0">
                  <a:pos x="0" y="64"/>
                </a:cxn>
                <a:cxn ang="0">
                  <a:pos x="0" y="46"/>
                </a:cxn>
                <a:cxn ang="0">
                  <a:pos x="9" y="46"/>
                </a:cxn>
                <a:cxn ang="0">
                  <a:pos x="9" y="59"/>
                </a:cxn>
                <a:cxn ang="0">
                  <a:pos x="14" y="68"/>
                </a:cxn>
                <a:cxn ang="0">
                  <a:pos x="14" y="77"/>
                </a:cxn>
                <a:cxn ang="0">
                  <a:pos x="23" y="82"/>
                </a:cxn>
                <a:cxn ang="0">
                  <a:pos x="27" y="82"/>
                </a:cxn>
                <a:cxn ang="0">
                  <a:pos x="36" y="82"/>
                </a:cxn>
                <a:cxn ang="0">
                  <a:pos x="41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45" y="46"/>
                </a:cxn>
                <a:cxn ang="0">
                  <a:pos x="45" y="37"/>
                </a:cxn>
                <a:cxn ang="0">
                  <a:pos x="45" y="28"/>
                </a:cxn>
                <a:cxn ang="0">
                  <a:pos x="41" y="19"/>
                </a:cxn>
                <a:cxn ang="0">
                  <a:pos x="36" y="14"/>
                </a:cxn>
                <a:cxn ang="0">
                  <a:pos x="27" y="14"/>
                </a:cxn>
                <a:cxn ang="0">
                  <a:pos x="23" y="14"/>
                </a:cxn>
                <a:cxn ang="0">
                  <a:pos x="14" y="19"/>
                </a:cxn>
                <a:cxn ang="0">
                  <a:pos x="14" y="23"/>
                </a:cxn>
                <a:cxn ang="0">
                  <a:pos x="9" y="37"/>
                </a:cxn>
                <a:cxn ang="0">
                  <a:pos x="9" y="46"/>
                </a:cxn>
              </a:cxnLst>
              <a:rect l="0" t="0" r="r" b="b"/>
              <a:pathLst>
                <a:path w="59" h="96">
                  <a:moveTo>
                    <a:pt x="0" y="46"/>
                  </a:moveTo>
                  <a:lnTo>
                    <a:pt x="0" y="32"/>
                  </a:lnTo>
                  <a:lnTo>
                    <a:pt x="0" y="23"/>
                  </a:lnTo>
                  <a:lnTo>
                    <a:pt x="5" y="14"/>
                  </a:lnTo>
                  <a:lnTo>
                    <a:pt x="9" y="5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6" y="0"/>
                  </a:lnTo>
                  <a:lnTo>
                    <a:pt x="41" y="5"/>
                  </a:lnTo>
                  <a:lnTo>
                    <a:pt x="45" y="9"/>
                  </a:lnTo>
                  <a:lnTo>
                    <a:pt x="50" y="14"/>
                  </a:lnTo>
                  <a:lnTo>
                    <a:pt x="54" y="19"/>
                  </a:lnTo>
                  <a:lnTo>
                    <a:pt x="54" y="28"/>
                  </a:lnTo>
                  <a:lnTo>
                    <a:pt x="59" y="37"/>
                  </a:lnTo>
                  <a:lnTo>
                    <a:pt x="59" y="46"/>
                  </a:lnTo>
                  <a:lnTo>
                    <a:pt x="54" y="64"/>
                  </a:lnTo>
                  <a:lnTo>
                    <a:pt x="54" y="73"/>
                  </a:lnTo>
                  <a:lnTo>
                    <a:pt x="50" y="82"/>
                  </a:lnTo>
                  <a:lnTo>
                    <a:pt x="45" y="91"/>
                  </a:lnTo>
                  <a:lnTo>
                    <a:pt x="36" y="91"/>
                  </a:lnTo>
                  <a:lnTo>
                    <a:pt x="27" y="96"/>
                  </a:lnTo>
                  <a:lnTo>
                    <a:pt x="14" y="91"/>
                  </a:lnTo>
                  <a:lnTo>
                    <a:pt x="5" y="87"/>
                  </a:lnTo>
                  <a:lnTo>
                    <a:pt x="0" y="77"/>
                  </a:lnTo>
                  <a:lnTo>
                    <a:pt x="0" y="64"/>
                  </a:lnTo>
                  <a:lnTo>
                    <a:pt x="0" y="46"/>
                  </a:lnTo>
                  <a:close/>
                  <a:moveTo>
                    <a:pt x="9" y="46"/>
                  </a:moveTo>
                  <a:lnTo>
                    <a:pt x="9" y="59"/>
                  </a:lnTo>
                  <a:lnTo>
                    <a:pt x="14" y="68"/>
                  </a:lnTo>
                  <a:lnTo>
                    <a:pt x="14" y="77"/>
                  </a:lnTo>
                  <a:lnTo>
                    <a:pt x="23" y="82"/>
                  </a:lnTo>
                  <a:lnTo>
                    <a:pt x="27" y="82"/>
                  </a:lnTo>
                  <a:lnTo>
                    <a:pt x="36" y="82"/>
                  </a:lnTo>
                  <a:lnTo>
                    <a:pt x="41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45" y="46"/>
                  </a:lnTo>
                  <a:lnTo>
                    <a:pt x="45" y="37"/>
                  </a:lnTo>
                  <a:lnTo>
                    <a:pt x="45" y="28"/>
                  </a:lnTo>
                  <a:lnTo>
                    <a:pt x="41" y="19"/>
                  </a:lnTo>
                  <a:lnTo>
                    <a:pt x="36" y="14"/>
                  </a:lnTo>
                  <a:lnTo>
                    <a:pt x="27" y="14"/>
                  </a:lnTo>
                  <a:lnTo>
                    <a:pt x="23" y="14"/>
                  </a:lnTo>
                  <a:lnTo>
                    <a:pt x="14" y="19"/>
                  </a:lnTo>
                  <a:lnTo>
                    <a:pt x="14" y="23"/>
                  </a:lnTo>
                  <a:lnTo>
                    <a:pt x="9" y="37"/>
                  </a:lnTo>
                  <a:lnTo>
                    <a:pt x="9" y="46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23" name="Rectangle 1391"/>
            <p:cNvSpPr>
              <a:spLocks noChangeArrowheads="1"/>
            </p:cNvSpPr>
            <p:nvPr/>
          </p:nvSpPr>
          <p:spPr bwMode="auto">
            <a:xfrm>
              <a:off x="2305" y="3484"/>
              <a:ext cx="13" cy="9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24" name="Freeform 1392"/>
            <p:cNvSpPr>
              <a:spLocks noEditPoints="1"/>
            </p:cNvSpPr>
            <p:nvPr/>
          </p:nvSpPr>
          <p:spPr bwMode="auto">
            <a:xfrm>
              <a:off x="2336" y="3403"/>
              <a:ext cx="59" cy="95"/>
            </a:xfrm>
            <a:custGeom>
              <a:avLst/>
              <a:gdLst/>
              <a:ahLst/>
              <a:cxnLst>
                <a:cxn ang="0">
                  <a:pos x="59" y="23"/>
                </a:cxn>
                <a:cxn ang="0">
                  <a:pos x="46" y="28"/>
                </a:cxn>
                <a:cxn ang="0">
                  <a:pos x="46" y="19"/>
                </a:cxn>
                <a:cxn ang="0">
                  <a:pos x="41" y="19"/>
                </a:cxn>
                <a:cxn ang="0">
                  <a:pos x="37" y="14"/>
                </a:cxn>
                <a:cxn ang="0">
                  <a:pos x="32" y="14"/>
                </a:cxn>
                <a:cxn ang="0">
                  <a:pos x="28" y="14"/>
                </a:cxn>
                <a:cxn ang="0">
                  <a:pos x="23" y="14"/>
                </a:cxn>
                <a:cxn ang="0">
                  <a:pos x="18" y="19"/>
                </a:cxn>
                <a:cxn ang="0">
                  <a:pos x="14" y="23"/>
                </a:cxn>
                <a:cxn ang="0">
                  <a:pos x="9" y="32"/>
                </a:cxn>
                <a:cxn ang="0">
                  <a:pos x="9" y="46"/>
                </a:cxn>
                <a:cxn ang="0">
                  <a:pos x="14" y="41"/>
                </a:cxn>
                <a:cxn ang="0">
                  <a:pos x="18" y="37"/>
                </a:cxn>
                <a:cxn ang="0">
                  <a:pos x="28" y="32"/>
                </a:cxn>
                <a:cxn ang="0">
                  <a:pos x="32" y="32"/>
                </a:cxn>
                <a:cxn ang="0">
                  <a:pos x="41" y="37"/>
                </a:cxn>
                <a:cxn ang="0">
                  <a:pos x="50" y="41"/>
                </a:cxn>
                <a:cxn ang="0">
                  <a:pos x="59" y="50"/>
                </a:cxn>
                <a:cxn ang="0">
                  <a:pos x="59" y="64"/>
                </a:cxn>
                <a:cxn ang="0">
                  <a:pos x="59" y="73"/>
                </a:cxn>
                <a:cxn ang="0">
                  <a:pos x="55" y="77"/>
                </a:cxn>
                <a:cxn ang="0">
                  <a:pos x="50" y="87"/>
                </a:cxn>
                <a:cxn ang="0">
                  <a:pos x="46" y="91"/>
                </a:cxn>
                <a:cxn ang="0">
                  <a:pos x="37" y="91"/>
                </a:cxn>
                <a:cxn ang="0">
                  <a:pos x="32" y="96"/>
                </a:cxn>
                <a:cxn ang="0">
                  <a:pos x="18" y="91"/>
                </a:cxn>
                <a:cxn ang="0">
                  <a:pos x="9" y="82"/>
                </a:cxn>
                <a:cxn ang="0">
                  <a:pos x="0" y="77"/>
                </a:cxn>
                <a:cxn ang="0">
                  <a:pos x="0" y="64"/>
                </a:cxn>
                <a:cxn ang="0">
                  <a:pos x="0" y="50"/>
                </a:cxn>
                <a:cxn ang="0">
                  <a:pos x="0" y="32"/>
                </a:cxn>
                <a:cxn ang="0">
                  <a:pos x="5" y="23"/>
                </a:cxn>
                <a:cxn ang="0">
                  <a:pos x="9" y="14"/>
                </a:cxn>
                <a:cxn ang="0">
                  <a:pos x="18" y="5"/>
                </a:cxn>
                <a:cxn ang="0">
                  <a:pos x="32" y="0"/>
                </a:cxn>
                <a:cxn ang="0">
                  <a:pos x="41" y="5"/>
                </a:cxn>
                <a:cxn ang="0">
                  <a:pos x="50" y="9"/>
                </a:cxn>
                <a:cxn ang="0">
                  <a:pos x="55" y="14"/>
                </a:cxn>
                <a:cxn ang="0">
                  <a:pos x="59" y="23"/>
                </a:cxn>
                <a:cxn ang="0">
                  <a:pos x="9" y="64"/>
                </a:cxn>
                <a:cxn ang="0">
                  <a:pos x="9" y="68"/>
                </a:cxn>
                <a:cxn ang="0">
                  <a:pos x="14" y="73"/>
                </a:cxn>
                <a:cxn ang="0">
                  <a:pos x="14" y="77"/>
                </a:cxn>
                <a:cxn ang="0">
                  <a:pos x="18" y="82"/>
                </a:cxn>
                <a:cxn ang="0">
                  <a:pos x="23" y="82"/>
                </a:cxn>
                <a:cxn ang="0">
                  <a:pos x="28" y="82"/>
                </a:cxn>
                <a:cxn ang="0">
                  <a:pos x="37" y="82"/>
                </a:cxn>
                <a:cxn ang="0">
                  <a:pos x="41" y="77"/>
                </a:cxn>
                <a:cxn ang="0">
                  <a:pos x="46" y="73"/>
                </a:cxn>
                <a:cxn ang="0">
                  <a:pos x="46" y="64"/>
                </a:cxn>
                <a:cxn ang="0">
                  <a:pos x="46" y="55"/>
                </a:cxn>
                <a:cxn ang="0">
                  <a:pos x="41" y="50"/>
                </a:cxn>
                <a:cxn ang="0">
                  <a:pos x="37" y="46"/>
                </a:cxn>
                <a:cxn ang="0">
                  <a:pos x="28" y="46"/>
                </a:cxn>
                <a:cxn ang="0">
                  <a:pos x="23" y="46"/>
                </a:cxn>
                <a:cxn ang="0">
                  <a:pos x="14" y="50"/>
                </a:cxn>
                <a:cxn ang="0">
                  <a:pos x="9" y="55"/>
                </a:cxn>
                <a:cxn ang="0">
                  <a:pos x="9" y="64"/>
                </a:cxn>
              </a:cxnLst>
              <a:rect l="0" t="0" r="r" b="b"/>
              <a:pathLst>
                <a:path w="59" h="96">
                  <a:moveTo>
                    <a:pt x="59" y="23"/>
                  </a:moveTo>
                  <a:lnTo>
                    <a:pt x="46" y="28"/>
                  </a:lnTo>
                  <a:lnTo>
                    <a:pt x="46" y="19"/>
                  </a:lnTo>
                  <a:lnTo>
                    <a:pt x="41" y="19"/>
                  </a:lnTo>
                  <a:lnTo>
                    <a:pt x="37" y="14"/>
                  </a:lnTo>
                  <a:lnTo>
                    <a:pt x="32" y="14"/>
                  </a:lnTo>
                  <a:lnTo>
                    <a:pt x="28" y="14"/>
                  </a:lnTo>
                  <a:lnTo>
                    <a:pt x="23" y="14"/>
                  </a:lnTo>
                  <a:lnTo>
                    <a:pt x="18" y="19"/>
                  </a:lnTo>
                  <a:lnTo>
                    <a:pt x="14" y="23"/>
                  </a:lnTo>
                  <a:lnTo>
                    <a:pt x="9" y="32"/>
                  </a:lnTo>
                  <a:lnTo>
                    <a:pt x="9" y="46"/>
                  </a:lnTo>
                  <a:lnTo>
                    <a:pt x="14" y="41"/>
                  </a:lnTo>
                  <a:lnTo>
                    <a:pt x="18" y="37"/>
                  </a:lnTo>
                  <a:lnTo>
                    <a:pt x="28" y="32"/>
                  </a:lnTo>
                  <a:lnTo>
                    <a:pt x="32" y="32"/>
                  </a:lnTo>
                  <a:lnTo>
                    <a:pt x="41" y="37"/>
                  </a:lnTo>
                  <a:lnTo>
                    <a:pt x="50" y="41"/>
                  </a:lnTo>
                  <a:lnTo>
                    <a:pt x="59" y="50"/>
                  </a:lnTo>
                  <a:lnTo>
                    <a:pt x="59" y="64"/>
                  </a:lnTo>
                  <a:lnTo>
                    <a:pt x="59" y="73"/>
                  </a:lnTo>
                  <a:lnTo>
                    <a:pt x="55" y="77"/>
                  </a:lnTo>
                  <a:lnTo>
                    <a:pt x="50" y="87"/>
                  </a:lnTo>
                  <a:lnTo>
                    <a:pt x="46" y="91"/>
                  </a:lnTo>
                  <a:lnTo>
                    <a:pt x="37" y="91"/>
                  </a:lnTo>
                  <a:lnTo>
                    <a:pt x="32" y="96"/>
                  </a:lnTo>
                  <a:lnTo>
                    <a:pt x="18" y="91"/>
                  </a:lnTo>
                  <a:lnTo>
                    <a:pt x="9" y="82"/>
                  </a:lnTo>
                  <a:lnTo>
                    <a:pt x="0" y="77"/>
                  </a:lnTo>
                  <a:lnTo>
                    <a:pt x="0" y="64"/>
                  </a:lnTo>
                  <a:lnTo>
                    <a:pt x="0" y="50"/>
                  </a:lnTo>
                  <a:lnTo>
                    <a:pt x="0" y="32"/>
                  </a:lnTo>
                  <a:lnTo>
                    <a:pt x="5" y="23"/>
                  </a:lnTo>
                  <a:lnTo>
                    <a:pt x="9" y="14"/>
                  </a:lnTo>
                  <a:lnTo>
                    <a:pt x="18" y="5"/>
                  </a:lnTo>
                  <a:lnTo>
                    <a:pt x="32" y="0"/>
                  </a:lnTo>
                  <a:lnTo>
                    <a:pt x="41" y="5"/>
                  </a:lnTo>
                  <a:lnTo>
                    <a:pt x="50" y="9"/>
                  </a:lnTo>
                  <a:lnTo>
                    <a:pt x="55" y="14"/>
                  </a:lnTo>
                  <a:lnTo>
                    <a:pt x="59" y="23"/>
                  </a:lnTo>
                  <a:close/>
                  <a:moveTo>
                    <a:pt x="9" y="64"/>
                  </a:moveTo>
                  <a:lnTo>
                    <a:pt x="9" y="68"/>
                  </a:lnTo>
                  <a:lnTo>
                    <a:pt x="14" y="73"/>
                  </a:lnTo>
                  <a:lnTo>
                    <a:pt x="14" y="77"/>
                  </a:lnTo>
                  <a:lnTo>
                    <a:pt x="18" y="82"/>
                  </a:lnTo>
                  <a:lnTo>
                    <a:pt x="23" y="82"/>
                  </a:lnTo>
                  <a:lnTo>
                    <a:pt x="28" y="82"/>
                  </a:lnTo>
                  <a:lnTo>
                    <a:pt x="37" y="82"/>
                  </a:lnTo>
                  <a:lnTo>
                    <a:pt x="41" y="77"/>
                  </a:lnTo>
                  <a:lnTo>
                    <a:pt x="46" y="73"/>
                  </a:lnTo>
                  <a:lnTo>
                    <a:pt x="46" y="64"/>
                  </a:lnTo>
                  <a:lnTo>
                    <a:pt x="46" y="55"/>
                  </a:lnTo>
                  <a:lnTo>
                    <a:pt x="41" y="50"/>
                  </a:lnTo>
                  <a:lnTo>
                    <a:pt x="37" y="46"/>
                  </a:lnTo>
                  <a:lnTo>
                    <a:pt x="28" y="46"/>
                  </a:lnTo>
                  <a:lnTo>
                    <a:pt x="23" y="46"/>
                  </a:lnTo>
                  <a:lnTo>
                    <a:pt x="14" y="50"/>
                  </a:lnTo>
                  <a:lnTo>
                    <a:pt x="9" y="55"/>
                  </a:lnTo>
                  <a:lnTo>
                    <a:pt x="9" y="64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25" name="Line 1393"/>
            <p:cNvSpPr>
              <a:spLocks noChangeShapeType="1"/>
            </p:cNvSpPr>
            <p:nvPr/>
          </p:nvSpPr>
          <p:spPr bwMode="auto">
            <a:xfrm flipV="1">
              <a:off x="2703" y="3268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26" name="Line 1394"/>
            <p:cNvSpPr>
              <a:spLocks noChangeShapeType="1"/>
            </p:cNvSpPr>
            <p:nvPr/>
          </p:nvSpPr>
          <p:spPr bwMode="auto">
            <a:xfrm>
              <a:off x="2703" y="636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27" name="Freeform 1395"/>
            <p:cNvSpPr>
              <a:spLocks noEditPoints="1"/>
            </p:cNvSpPr>
            <p:nvPr/>
          </p:nvSpPr>
          <p:spPr bwMode="auto">
            <a:xfrm>
              <a:off x="2640" y="3403"/>
              <a:ext cx="59" cy="95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0" y="32"/>
                </a:cxn>
                <a:cxn ang="0">
                  <a:pos x="0" y="23"/>
                </a:cxn>
                <a:cxn ang="0">
                  <a:pos x="4" y="14"/>
                </a:cxn>
                <a:cxn ang="0">
                  <a:pos x="14" y="5"/>
                </a:cxn>
                <a:cxn ang="0">
                  <a:pos x="18" y="0"/>
                </a:cxn>
                <a:cxn ang="0">
                  <a:pos x="27" y="0"/>
                </a:cxn>
                <a:cxn ang="0">
                  <a:pos x="36" y="0"/>
                </a:cxn>
                <a:cxn ang="0">
                  <a:pos x="41" y="5"/>
                </a:cxn>
                <a:cxn ang="0">
                  <a:pos x="45" y="9"/>
                </a:cxn>
                <a:cxn ang="0">
                  <a:pos x="50" y="14"/>
                </a:cxn>
                <a:cxn ang="0">
                  <a:pos x="54" y="19"/>
                </a:cxn>
                <a:cxn ang="0">
                  <a:pos x="54" y="28"/>
                </a:cxn>
                <a:cxn ang="0">
                  <a:pos x="59" y="37"/>
                </a:cxn>
                <a:cxn ang="0">
                  <a:pos x="59" y="46"/>
                </a:cxn>
                <a:cxn ang="0">
                  <a:pos x="59" y="64"/>
                </a:cxn>
                <a:cxn ang="0">
                  <a:pos x="54" y="73"/>
                </a:cxn>
                <a:cxn ang="0">
                  <a:pos x="50" y="82"/>
                </a:cxn>
                <a:cxn ang="0">
                  <a:pos x="45" y="91"/>
                </a:cxn>
                <a:cxn ang="0">
                  <a:pos x="36" y="91"/>
                </a:cxn>
                <a:cxn ang="0">
                  <a:pos x="27" y="96"/>
                </a:cxn>
                <a:cxn ang="0">
                  <a:pos x="18" y="91"/>
                </a:cxn>
                <a:cxn ang="0">
                  <a:pos x="9" y="87"/>
                </a:cxn>
                <a:cxn ang="0">
                  <a:pos x="4" y="77"/>
                </a:cxn>
                <a:cxn ang="0">
                  <a:pos x="0" y="64"/>
                </a:cxn>
                <a:cxn ang="0">
                  <a:pos x="0" y="46"/>
                </a:cxn>
                <a:cxn ang="0">
                  <a:pos x="9" y="46"/>
                </a:cxn>
                <a:cxn ang="0">
                  <a:pos x="9" y="59"/>
                </a:cxn>
                <a:cxn ang="0">
                  <a:pos x="14" y="68"/>
                </a:cxn>
                <a:cxn ang="0">
                  <a:pos x="14" y="77"/>
                </a:cxn>
                <a:cxn ang="0">
                  <a:pos x="23" y="82"/>
                </a:cxn>
                <a:cxn ang="0">
                  <a:pos x="27" y="82"/>
                </a:cxn>
                <a:cxn ang="0">
                  <a:pos x="36" y="82"/>
                </a:cxn>
                <a:cxn ang="0">
                  <a:pos x="41" y="77"/>
                </a:cxn>
                <a:cxn ang="0">
                  <a:pos x="45" y="68"/>
                </a:cxn>
                <a:cxn ang="0">
                  <a:pos x="45" y="59"/>
                </a:cxn>
                <a:cxn ang="0">
                  <a:pos x="45" y="46"/>
                </a:cxn>
                <a:cxn ang="0">
                  <a:pos x="45" y="37"/>
                </a:cxn>
                <a:cxn ang="0">
                  <a:pos x="45" y="28"/>
                </a:cxn>
                <a:cxn ang="0">
                  <a:pos x="41" y="19"/>
                </a:cxn>
                <a:cxn ang="0">
                  <a:pos x="36" y="14"/>
                </a:cxn>
                <a:cxn ang="0">
                  <a:pos x="27" y="14"/>
                </a:cxn>
                <a:cxn ang="0">
                  <a:pos x="23" y="14"/>
                </a:cxn>
                <a:cxn ang="0">
                  <a:pos x="18" y="19"/>
                </a:cxn>
                <a:cxn ang="0">
                  <a:pos x="14" y="23"/>
                </a:cxn>
                <a:cxn ang="0">
                  <a:pos x="9" y="37"/>
                </a:cxn>
                <a:cxn ang="0">
                  <a:pos x="9" y="46"/>
                </a:cxn>
              </a:cxnLst>
              <a:rect l="0" t="0" r="r" b="b"/>
              <a:pathLst>
                <a:path w="59" h="96">
                  <a:moveTo>
                    <a:pt x="0" y="46"/>
                  </a:moveTo>
                  <a:lnTo>
                    <a:pt x="0" y="32"/>
                  </a:lnTo>
                  <a:lnTo>
                    <a:pt x="0" y="23"/>
                  </a:lnTo>
                  <a:lnTo>
                    <a:pt x="4" y="14"/>
                  </a:lnTo>
                  <a:lnTo>
                    <a:pt x="14" y="5"/>
                  </a:lnTo>
                  <a:lnTo>
                    <a:pt x="18" y="0"/>
                  </a:lnTo>
                  <a:lnTo>
                    <a:pt x="27" y="0"/>
                  </a:lnTo>
                  <a:lnTo>
                    <a:pt x="36" y="0"/>
                  </a:lnTo>
                  <a:lnTo>
                    <a:pt x="41" y="5"/>
                  </a:lnTo>
                  <a:lnTo>
                    <a:pt x="45" y="9"/>
                  </a:lnTo>
                  <a:lnTo>
                    <a:pt x="50" y="14"/>
                  </a:lnTo>
                  <a:lnTo>
                    <a:pt x="54" y="19"/>
                  </a:lnTo>
                  <a:lnTo>
                    <a:pt x="54" y="28"/>
                  </a:lnTo>
                  <a:lnTo>
                    <a:pt x="59" y="37"/>
                  </a:lnTo>
                  <a:lnTo>
                    <a:pt x="59" y="46"/>
                  </a:lnTo>
                  <a:lnTo>
                    <a:pt x="59" y="64"/>
                  </a:lnTo>
                  <a:lnTo>
                    <a:pt x="54" y="73"/>
                  </a:lnTo>
                  <a:lnTo>
                    <a:pt x="50" y="82"/>
                  </a:lnTo>
                  <a:lnTo>
                    <a:pt x="45" y="91"/>
                  </a:lnTo>
                  <a:lnTo>
                    <a:pt x="36" y="91"/>
                  </a:lnTo>
                  <a:lnTo>
                    <a:pt x="27" y="96"/>
                  </a:lnTo>
                  <a:lnTo>
                    <a:pt x="18" y="91"/>
                  </a:lnTo>
                  <a:lnTo>
                    <a:pt x="9" y="87"/>
                  </a:lnTo>
                  <a:lnTo>
                    <a:pt x="4" y="77"/>
                  </a:lnTo>
                  <a:lnTo>
                    <a:pt x="0" y="64"/>
                  </a:lnTo>
                  <a:lnTo>
                    <a:pt x="0" y="46"/>
                  </a:lnTo>
                  <a:close/>
                  <a:moveTo>
                    <a:pt x="9" y="46"/>
                  </a:moveTo>
                  <a:lnTo>
                    <a:pt x="9" y="59"/>
                  </a:lnTo>
                  <a:lnTo>
                    <a:pt x="14" y="68"/>
                  </a:lnTo>
                  <a:lnTo>
                    <a:pt x="14" y="77"/>
                  </a:lnTo>
                  <a:lnTo>
                    <a:pt x="23" y="82"/>
                  </a:lnTo>
                  <a:lnTo>
                    <a:pt x="27" y="82"/>
                  </a:lnTo>
                  <a:lnTo>
                    <a:pt x="36" y="82"/>
                  </a:lnTo>
                  <a:lnTo>
                    <a:pt x="41" y="77"/>
                  </a:lnTo>
                  <a:lnTo>
                    <a:pt x="45" y="68"/>
                  </a:lnTo>
                  <a:lnTo>
                    <a:pt x="45" y="59"/>
                  </a:lnTo>
                  <a:lnTo>
                    <a:pt x="45" y="46"/>
                  </a:lnTo>
                  <a:lnTo>
                    <a:pt x="45" y="37"/>
                  </a:lnTo>
                  <a:lnTo>
                    <a:pt x="45" y="28"/>
                  </a:lnTo>
                  <a:lnTo>
                    <a:pt x="41" y="19"/>
                  </a:lnTo>
                  <a:lnTo>
                    <a:pt x="36" y="14"/>
                  </a:lnTo>
                  <a:lnTo>
                    <a:pt x="27" y="14"/>
                  </a:lnTo>
                  <a:lnTo>
                    <a:pt x="23" y="14"/>
                  </a:lnTo>
                  <a:lnTo>
                    <a:pt x="18" y="19"/>
                  </a:lnTo>
                  <a:lnTo>
                    <a:pt x="14" y="23"/>
                  </a:lnTo>
                  <a:lnTo>
                    <a:pt x="9" y="37"/>
                  </a:lnTo>
                  <a:lnTo>
                    <a:pt x="9" y="46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28" name="Rectangle 1396"/>
            <p:cNvSpPr>
              <a:spLocks noChangeArrowheads="1"/>
            </p:cNvSpPr>
            <p:nvPr/>
          </p:nvSpPr>
          <p:spPr bwMode="auto">
            <a:xfrm>
              <a:off x="2717" y="3484"/>
              <a:ext cx="9" cy="9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29" name="Freeform 1397"/>
            <p:cNvSpPr>
              <a:spLocks noEditPoints="1"/>
            </p:cNvSpPr>
            <p:nvPr/>
          </p:nvSpPr>
          <p:spPr bwMode="auto">
            <a:xfrm>
              <a:off x="2744" y="3403"/>
              <a:ext cx="59" cy="95"/>
            </a:xfrm>
            <a:custGeom>
              <a:avLst/>
              <a:gdLst/>
              <a:ahLst/>
              <a:cxnLst>
                <a:cxn ang="0">
                  <a:pos x="9" y="41"/>
                </a:cxn>
                <a:cxn ang="0">
                  <a:pos x="5" y="32"/>
                </a:cxn>
                <a:cxn ang="0">
                  <a:pos x="5" y="14"/>
                </a:cxn>
                <a:cxn ang="0">
                  <a:pos x="18" y="5"/>
                </a:cxn>
                <a:cxn ang="0">
                  <a:pos x="41" y="5"/>
                </a:cxn>
                <a:cxn ang="0">
                  <a:pos x="55" y="14"/>
                </a:cxn>
                <a:cxn ang="0">
                  <a:pos x="55" y="32"/>
                </a:cxn>
                <a:cxn ang="0">
                  <a:pos x="50" y="41"/>
                </a:cxn>
                <a:cxn ang="0">
                  <a:pos x="50" y="46"/>
                </a:cxn>
                <a:cxn ang="0">
                  <a:pos x="59" y="59"/>
                </a:cxn>
                <a:cxn ang="0">
                  <a:pos x="55" y="77"/>
                </a:cxn>
                <a:cxn ang="0">
                  <a:pos x="41" y="91"/>
                </a:cxn>
                <a:cxn ang="0">
                  <a:pos x="18" y="91"/>
                </a:cxn>
                <a:cxn ang="0">
                  <a:pos x="0" y="77"/>
                </a:cxn>
                <a:cxn ang="0">
                  <a:pos x="0" y="59"/>
                </a:cxn>
                <a:cxn ang="0">
                  <a:pos x="9" y="46"/>
                </a:cxn>
                <a:cxn ang="0">
                  <a:pos x="14" y="23"/>
                </a:cxn>
                <a:cxn ang="0">
                  <a:pos x="18" y="32"/>
                </a:cxn>
                <a:cxn ang="0">
                  <a:pos x="27" y="37"/>
                </a:cxn>
                <a:cxn ang="0">
                  <a:pos x="41" y="32"/>
                </a:cxn>
                <a:cxn ang="0">
                  <a:pos x="45" y="23"/>
                </a:cxn>
                <a:cxn ang="0">
                  <a:pos x="41" y="14"/>
                </a:cxn>
                <a:cxn ang="0">
                  <a:pos x="27" y="14"/>
                </a:cxn>
                <a:cxn ang="0">
                  <a:pos x="18" y="14"/>
                </a:cxn>
                <a:cxn ang="0">
                  <a:pos x="14" y="23"/>
                </a:cxn>
                <a:cxn ang="0">
                  <a:pos x="14" y="68"/>
                </a:cxn>
                <a:cxn ang="0">
                  <a:pos x="18" y="77"/>
                </a:cxn>
                <a:cxn ang="0">
                  <a:pos x="23" y="82"/>
                </a:cxn>
                <a:cxn ang="0">
                  <a:pos x="36" y="82"/>
                </a:cxn>
                <a:cxn ang="0">
                  <a:pos x="45" y="73"/>
                </a:cxn>
                <a:cxn ang="0">
                  <a:pos x="45" y="59"/>
                </a:cxn>
                <a:cxn ang="0">
                  <a:pos x="36" y="50"/>
                </a:cxn>
                <a:cxn ang="0">
                  <a:pos x="23" y="50"/>
                </a:cxn>
                <a:cxn ang="0">
                  <a:pos x="14" y="59"/>
                </a:cxn>
              </a:cxnLst>
              <a:rect l="0" t="0" r="r" b="b"/>
              <a:pathLst>
                <a:path w="59" h="96">
                  <a:moveTo>
                    <a:pt x="18" y="41"/>
                  </a:moveTo>
                  <a:lnTo>
                    <a:pt x="9" y="41"/>
                  </a:lnTo>
                  <a:lnTo>
                    <a:pt x="5" y="37"/>
                  </a:lnTo>
                  <a:lnTo>
                    <a:pt x="5" y="32"/>
                  </a:lnTo>
                  <a:lnTo>
                    <a:pt x="5" y="23"/>
                  </a:lnTo>
                  <a:lnTo>
                    <a:pt x="5" y="14"/>
                  </a:lnTo>
                  <a:lnTo>
                    <a:pt x="9" y="9"/>
                  </a:lnTo>
                  <a:lnTo>
                    <a:pt x="18" y="5"/>
                  </a:lnTo>
                  <a:lnTo>
                    <a:pt x="27" y="0"/>
                  </a:lnTo>
                  <a:lnTo>
                    <a:pt x="41" y="5"/>
                  </a:lnTo>
                  <a:lnTo>
                    <a:pt x="50" y="9"/>
                  </a:lnTo>
                  <a:lnTo>
                    <a:pt x="55" y="14"/>
                  </a:lnTo>
                  <a:lnTo>
                    <a:pt x="55" y="23"/>
                  </a:lnTo>
                  <a:lnTo>
                    <a:pt x="55" y="32"/>
                  </a:lnTo>
                  <a:lnTo>
                    <a:pt x="55" y="37"/>
                  </a:lnTo>
                  <a:lnTo>
                    <a:pt x="50" y="41"/>
                  </a:lnTo>
                  <a:lnTo>
                    <a:pt x="41" y="41"/>
                  </a:lnTo>
                  <a:lnTo>
                    <a:pt x="50" y="46"/>
                  </a:lnTo>
                  <a:lnTo>
                    <a:pt x="55" y="50"/>
                  </a:lnTo>
                  <a:lnTo>
                    <a:pt x="59" y="59"/>
                  </a:lnTo>
                  <a:lnTo>
                    <a:pt x="59" y="64"/>
                  </a:lnTo>
                  <a:lnTo>
                    <a:pt x="55" y="77"/>
                  </a:lnTo>
                  <a:lnTo>
                    <a:pt x="50" y="87"/>
                  </a:lnTo>
                  <a:lnTo>
                    <a:pt x="41" y="91"/>
                  </a:lnTo>
                  <a:lnTo>
                    <a:pt x="27" y="96"/>
                  </a:lnTo>
                  <a:lnTo>
                    <a:pt x="18" y="91"/>
                  </a:lnTo>
                  <a:lnTo>
                    <a:pt x="9" y="87"/>
                  </a:lnTo>
                  <a:lnTo>
                    <a:pt x="0" y="77"/>
                  </a:lnTo>
                  <a:lnTo>
                    <a:pt x="0" y="64"/>
                  </a:lnTo>
                  <a:lnTo>
                    <a:pt x="0" y="59"/>
                  </a:lnTo>
                  <a:lnTo>
                    <a:pt x="5" y="50"/>
                  </a:lnTo>
                  <a:lnTo>
                    <a:pt x="9" y="46"/>
                  </a:lnTo>
                  <a:lnTo>
                    <a:pt x="18" y="41"/>
                  </a:lnTo>
                  <a:close/>
                  <a:moveTo>
                    <a:pt x="14" y="23"/>
                  </a:moveTo>
                  <a:lnTo>
                    <a:pt x="14" y="28"/>
                  </a:lnTo>
                  <a:lnTo>
                    <a:pt x="18" y="32"/>
                  </a:lnTo>
                  <a:lnTo>
                    <a:pt x="23" y="37"/>
                  </a:lnTo>
                  <a:lnTo>
                    <a:pt x="27" y="37"/>
                  </a:lnTo>
                  <a:lnTo>
                    <a:pt x="36" y="37"/>
                  </a:lnTo>
                  <a:lnTo>
                    <a:pt x="41" y="32"/>
                  </a:lnTo>
                  <a:lnTo>
                    <a:pt x="41" y="28"/>
                  </a:lnTo>
                  <a:lnTo>
                    <a:pt x="45" y="23"/>
                  </a:lnTo>
                  <a:lnTo>
                    <a:pt x="41" y="19"/>
                  </a:lnTo>
                  <a:lnTo>
                    <a:pt x="41" y="14"/>
                  </a:lnTo>
                  <a:lnTo>
                    <a:pt x="36" y="14"/>
                  </a:lnTo>
                  <a:lnTo>
                    <a:pt x="27" y="14"/>
                  </a:lnTo>
                  <a:lnTo>
                    <a:pt x="23" y="14"/>
                  </a:lnTo>
                  <a:lnTo>
                    <a:pt x="18" y="14"/>
                  </a:lnTo>
                  <a:lnTo>
                    <a:pt x="14" y="19"/>
                  </a:lnTo>
                  <a:lnTo>
                    <a:pt x="14" y="23"/>
                  </a:lnTo>
                  <a:close/>
                  <a:moveTo>
                    <a:pt x="14" y="64"/>
                  </a:moveTo>
                  <a:lnTo>
                    <a:pt x="14" y="68"/>
                  </a:lnTo>
                  <a:lnTo>
                    <a:pt x="14" y="73"/>
                  </a:lnTo>
                  <a:lnTo>
                    <a:pt x="18" y="77"/>
                  </a:lnTo>
                  <a:lnTo>
                    <a:pt x="18" y="82"/>
                  </a:lnTo>
                  <a:lnTo>
                    <a:pt x="23" y="82"/>
                  </a:lnTo>
                  <a:lnTo>
                    <a:pt x="27" y="82"/>
                  </a:lnTo>
                  <a:lnTo>
                    <a:pt x="36" y="82"/>
                  </a:lnTo>
                  <a:lnTo>
                    <a:pt x="41" y="77"/>
                  </a:lnTo>
                  <a:lnTo>
                    <a:pt x="45" y="73"/>
                  </a:lnTo>
                  <a:lnTo>
                    <a:pt x="45" y="64"/>
                  </a:lnTo>
                  <a:lnTo>
                    <a:pt x="45" y="59"/>
                  </a:lnTo>
                  <a:lnTo>
                    <a:pt x="41" y="55"/>
                  </a:lnTo>
                  <a:lnTo>
                    <a:pt x="36" y="50"/>
                  </a:lnTo>
                  <a:lnTo>
                    <a:pt x="27" y="46"/>
                  </a:lnTo>
                  <a:lnTo>
                    <a:pt x="23" y="50"/>
                  </a:lnTo>
                  <a:lnTo>
                    <a:pt x="18" y="55"/>
                  </a:lnTo>
                  <a:lnTo>
                    <a:pt x="14" y="59"/>
                  </a:lnTo>
                  <a:lnTo>
                    <a:pt x="14" y="64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30" name="Line 1398"/>
            <p:cNvSpPr>
              <a:spLocks noChangeShapeType="1"/>
            </p:cNvSpPr>
            <p:nvPr/>
          </p:nvSpPr>
          <p:spPr bwMode="auto">
            <a:xfrm flipV="1">
              <a:off x="3111" y="3268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31" name="Line 1399"/>
            <p:cNvSpPr>
              <a:spLocks noChangeShapeType="1"/>
            </p:cNvSpPr>
            <p:nvPr/>
          </p:nvSpPr>
          <p:spPr bwMode="auto">
            <a:xfrm>
              <a:off x="3111" y="636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32" name="Freeform 1400"/>
            <p:cNvSpPr>
              <a:spLocks/>
            </p:cNvSpPr>
            <p:nvPr/>
          </p:nvSpPr>
          <p:spPr bwMode="auto">
            <a:xfrm>
              <a:off x="3107" y="3403"/>
              <a:ext cx="31" cy="90"/>
            </a:xfrm>
            <a:custGeom>
              <a:avLst/>
              <a:gdLst/>
              <a:ahLst/>
              <a:cxnLst>
                <a:cxn ang="0">
                  <a:pos x="31" y="91"/>
                </a:cxn>
                <a:cxn ang="0">
                  <a:pos x="22" y="91"/>
                </a:cxn>
                <a:cxn ang="0">
                  <a:pos x="22" y="23"/>
                </a:cxn>
                <a:cxn ang="0">
                  <a:pos x="18" y="28"/>
                </a:cxn>
                <a:cxn ang="0">
                  <a:pos x="13" y="28"/>
                </a:cxn>
                <a:cxn ang="0">
                  <a:pos x="4" y="32"/>
                </a:cxn>
                <a:cxn ang="0">
                  <a:pos x="0" y="37"/>
                </a:cxn>
                <a:cxn ang="0">
                  <a:pos x="0" y="23"/>
                </a:cxn>
                <a:cxn ang="0">
                  <a:pos x="9" y="19"/>
                </a:cxn>
                <a:cxn ang="0">
                  <a:pos x="18" y="14"/>
                </a:cxn>
                <a:cxn ang="0">
                  <a:pos x="22" y="9"/>
                </a:cxn>
                <a:cxn ang="0">
                  <a:pos x="27" y="0"/>
                </a:cxn>
                <a:cxn ang="0">
                  <a:pos x="31" y="0"/>
                </a:cxn>
                <a:cxn ang="0">
                  <a:pos x="31" y="91"/>
                </a:cxn>
              </a:cxnLst>
              <a:rect l="0" t="0" r="r" b="b"/>
              <a:pathLst>
                <a:path w="31" h="91">
                  <a:moveTo>
                    <a:pt x="31" y="91"/>
                  </a:moveTo>
                  <a:lnTo>
                    <a:pt x="22" y="91"/>
                  </a:lnTo>
                  <a:lnTo>
                    <a:pt x="22" y="23"/>
                  </a:lnTo>
                  <a:lnTo>
                    <a:pt x="18" y="28"/>
                  </a:lnTo>
                  <a:lnTo>
                    <a:pt x="13" y="28"/>
                  </a:lnTo>
                  <a:lnTo>
                    <a:pt x="4" y="32"/>
                  </a:lnTo>
                  <a:lnTo>
                    <a:pt x="0" y="37"/>
                  </a:lnTo>
                  <a:lnTo>
                    <a:pt x="0" y="23"/>
                  </a:lnTo>
                  <a:lnTo>
                    <a:pt x="9" y="19"/>
                  </a:lnTo>
                  <a:lnTo>
                    <a:pt x="18" y="14"/>
                  </a:lnTo>
                  <a:lnTo>
                    <a:pt x="22" y="9"/>
                  </a:lnTo>
                  <a:lnTo>
                    <a:pt x="27" y="0"/>
                  </a:lnTo>
                  <a:lnTo>
                    <a:pt x="31" y="0"/>
                  </a:lnTo>
                  <a:lnTo>
                    <a:pt x="31" y="91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33" name="Line 1401"/>
            <p:cNvSpPr>
              <a:spLocks noChangeShapeType="1"/>
            </p:cNvSpPr>
            <p:nvPr/>
          </p:nvSpPr>
          <p:spPr bwMode="auto">
            <a:xfrm flipV="1">
              <a:off x="3519" y="3268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34" name="Line 1402"/>
            <p:cNvSpPr>
              <a:spLocks noChangeShapeType="1"/>
            </p:cNvSpPr>
            <p:nvPr/>
          </p:nvSpPr>
          <p:spPr bwMode="auto">
            <a:xfrm>
              <a:off x="3519" y="636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35" name="Freeform 1403"/>
            <p:cNvSpPr>
              <a:spLocks/>
            </p:cNvSpPr>
            <p:nvPr/>
          </p:nvSpPr>
          <p:spPr bwMode="auto">
            <a:xfrm>
              <a:off x="3465" y="3403"/>
              <a:ext cx="31" cy="90"/>
            </a:xfrm>
            <a:custGeom>
              <a:avLst/>
              <a:gdLst/>
              <a:ahLst/>
              <a:cxnLst>
                <a:cxn ang="0">
                  <a:pos x="31" y="91"/>
                </a:cxn>
                <a:cxn ang="0">
                  <a:pos x="18" y="91"/>
                </a:cxn>
                <a:cxn ang="0">
                  <a:pos x="18" y="23"/>
                </a:cxn>
                <a:cxn ang="0">
                  <a:pos x="13" y="28"/>
                </a:cxn>
                <a:cxn ang="0">
                  <a:pos x="9" y="28"/>
                </a:cxn>
                <a:cxn ang="0">
                  <a:pos x="4" y="32"/>
                </a:cxn>
                <a:cxn ang="0">
                  <a:pos x="0" y="37"/>
                </a:cxn>
                <a:cxn ang="0">
                  <a:pos x="0" y="23"/>
                </a:cxn>
                <a:cxn ang="0">
                  <a:pos x="9" y="19"/>
                </a:cxn>
                <a:cxn ang="0">
                  <a:pos x="13" y="14"/>
                </a:cxn>
                <a:cxn ang="0">
                  <a:pos x="18" y="9"/>
                </a:cxn>
                <a:cxn ang="0">
                  <a:pos x="22" y="0"/>
                </a:cxn>
                <a:cxn ang="0">
                  <a:pos x="31" y="0"/>
                </a:cxn>
                <a:cxn ang="0">
                  <a:pos x="31" y="91"/>
                </a:cxn>
              </a:cxnLst>
              <a:rect l="0" t="0" r="r" b="b"/>
              <a:pathLst>
                <a:path w="31" h="91">
                  <a:moveTo>
                    <a:pt x="31" y="91"/>
                  </a:moveTo>
                  <a:lnTo>
                    <a:pt x="18" y="91"/>
                  </a:lnTo>
                  <a:lnTo>
                    <a:pt x="18" y="23"/>
                  </a:lnTo>
                  <a:lnTo>
                    <a:pt x="13" y="28"/>
                  </a:lnTo>
                  <a:lnTo>
                    <a:pt x="9" y="28"/>
                  </a:lnTo>
                  <a:lnTo>
                    <a:pt x="4" y="32"/>
                  </a:lnTo>
                  <a:lnTo>
                    <a:pt x="0" y="37"/>
                  </a:lnTo>
                  <a:lnTo>
                    <a:pt x="0" y="23"/>
                  </a:lnTo>
                  <a:lnTo>
                    <a:pt x="9" y="19"/>
                  </a:lnTo>
                  <a:lnTo>
                    <a:pt x="13" y="14"/>
                  </a:lnTo>
                  <a:lnTo>
                    <a:pt x="18" y="9"/>
                  </a:lnTo>
                  <a:lnTo>
                    <a:pt x="22" y="0"/>
                  </a:lnTo>
                  <a:lnTo>
                    <a:pt x="31" y="0"/>
                  </a:lnTo>
                  <a:lnTo>
                    <a:pt x="31" y="91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36" name="Rectangle 1404"/>
            <p:cNvSpPr>
              <a:spLocks noChangeArrowheads="1"/>
            </p:cNvSpPr>
            <p:nvPr/>
          </p:nvSpPr>
          <p:spPr bwMode="auto">
            <a:xfrm>
              <a:off x="3533" y="3484"/>
              <a:ext cx="9" cy="9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37" name="Freeform 1405"/>
            <p:cNvSpPr>
              <a:spLocks/>
            </p:cNvSpPr>
            <p:nvPr/>
          </p:nvSpPr>
          <p:spPr bwMode="auto">
            <a:xfrm>
              <a:off x="3560" y="3403"/>
              <a:ext cx="59" cy="90"/>
            </a:xfrm>
            <a:custGeom>
              <a:avLst/>
              <a:gdLst/>
              <a:ahLst/>
              <a:cxnLst>
                <a:cxn ang="0">
                  <a:pos x="59" y="82"/>
                </a:cxn>
                <a:cxn ang="0">
                  <a:pos x="59" y="91"/>
                </a:cxn>
                <a:cxn ang="0">
                  <a:pos x="0" y="91"/>
                </a:cxn>
                <a:cxn ang="0">
                  <a:pos x="0" y="87"/>
                </a:cxn>
                <a:cxn ang="0">
                  <a:pos x="0" y="87"/>
                </a:cxn>
                <a:cxn ang="0">
                  <a:pos x="4" y="77"/>
                </a:cxn>
                <a:cxn ang="0">
                  <a:pos x="9" y="73"/>
                </a:cxn>
                <a:cxn ang="0">
                  <a:pos x="13" y="64"/>
                </a:cxn>
                <a:cxn ang="0">
                  <a:pos x="22" y="59"/>
                </a:cxn>
                <a:cxn ang="0">
                  <a:pos x="32" y="46"/>
                </a:cxn>
                <a:cxn ang="0">
                  <a:pos x="41" y="41"/>
                </a:cxn>
                <a:cxn ang="0">
                  <a:pos x="45" y="32"/>
                </a:cxn>
                <a:cxn ang="0">
                  <a:pos x="45" y="28"/>
                </a:cxn>
                <a:cxn ang="0">
                  <a:pos x="45" y="23"/>
                </a:cxn>
                <a:cxn ang="0">
                  <a:pos x="41" y="14"/>
                </a:cxn>
                <a:cxn ang="0">
                  <a:pos x="36" y="14"/>
                </a:cxn>
                <a:cxn ang="0">
                  <a:pos x="32" y="14"/>
                </a:cxn>
                <a:cxn ang="0">
                  <a:pos x="22" y="14"/>
                </a:cxn>
                <a:cxn ang="0">
                  <a:pos x="18" y="14"/>
                </a:cxn>
                <a:cxn ang="0">
                  <a:pos x="13" y="23"/>
                </a:cxn>
                <a:cxn ang="0">
                  <a:pos x="13" y="28"/>
                </a:cxn>
                <a:cxn ang="0">
                  <a:pos x="0" y="28"/>
                </a:cxn>
                <a:cxn ang="0">
                  <a:pos x="4" y="14"/>
                </a:cxn>
                <a:cxn ang="0">
                  <a:pos x="9" y="9"/>
                </a:cxn>
                <a:cxn ang="0">
                  <a:pos x="18" y="5"/>
                </a:cxn>
                <a:cxn ang="0">
                  <a:pos x="32" y="0"/>
                </a:cxn>
                <a:cxn ang="0">
                  <a:pos x="41" y="5"/>
                </a:cxn>
                <a:cxn ang="0">
                  <a:pos x="50" y="9"/>
                </a:cxn>
                <a:cxn ang="0">
                  <a:pos x="54" y="19"/>
                </a:cxn>
                <a:cxn ang="0">
                  <a:pos x="59" y="28"/>
                </a:cxn>
                <a:cxn ang="0">
                  <a:pos x="59" y="32"/>
                </a:cxn>
                <a:cxn ang="0">
                  <a:pos x="54" y="37"/>
                </a:cxn>
                <a:cxn ang="0">
                  <a:pos x="54" y="41"/>
                </a:cxn>
                <a:cxn ang="0">
                  <a:pos x="50" y="50"/>
                </a:cxn>
                <a:cxn ang="0">
                  <a:pos x="41" y="55"/>
                </a:cxn>
                <a:cxn ang="0">
                  <a:pos x="32" y="64"/>
                </a:cxn>
                <a:cxn ang="0">
                  <a:pos x="22" y="68"/>
                </a:cxn>
                <a:cxn ang="0">
                  <a:pos x="18" y="73"/>
                </a:cxn>
                <a:cxn ang="0">
                  <a:pos x="18" y="77"/>
                </a:cxn>
                <a:cxn ang="0">
                  <a:pos x="13" y="82"/>
                </a:cxn>
                <a:cxn ang="0">
                  <a:pos x="59" y="82"/>
                </a:cxn>
              </a:cxnLst>
              <a:rect l="0" t="0" r="r" b="b"/>
              <a:pathLst>
                <a:path w="59" h="91">
                  <a:moveTo>
                    <a:pt x="59" y="82"/>
                  </a:moveTo>
                  <a:lnTo>
                    <a:pt x="59" y="91"/>
                  </a:lnTo>
                  <a:lnTo>
                    <a:pt x="0" y="91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4" y="77"/>
                  </a:lnTo>
                  <a:lnTo>
                    <a:pt x="9" y="73"/>
                  </a:lnTo>
                  <a:lnTo>
                    <a:pt x="13" y="64"/>
                  </a:lnTo>
                  <a:lnTo>
                    <a:pt x="22" y="59"/>
                  </a:lnTo>
                  <a:lnTo>
                    <a:pt x="32" y="46"/>
                  </a:lnTo>
                  <a:lnTo>
                    <a:pt x="41" y="41"/>
                  </a:lnTo>
                  <a:lnTo>
                    <a:pt x="45" y="32"/>
                  </a:lnTo>
                  <a:lnTo>
                    <a:pt x="45" y="28"/>
                  </a:lnTo>
                  <a:lnTo>
                    <a:pt x="45" y="23"/>
                  </a:lnTo>
                  <a:lnTo>
                    <a:pt x="41" y="14"/>
                  </a:lnTo>
                  <a:lnTo>
                    <a:pt x="36" y="14"/>
                  </a:lnTo>
                  <a:lnTo>
                    <a:pt x="32" y="14"/>
                  </a:lnTo>
                  <a:lnTo>
                    <a:pt x="22" y="14"/>
                  </a:lnTo>
                  <a:lnTo>
                    <a:pt x="18" y="14"/>
                  </a:lnTo>
                  <a:lnTo>
                    <a:pt x="13" y="23"/>
                  </a:lnTo>
                  <a:lnTo>
                    <a:pt x="13" y="28"/>
                  </a:lnTo>
                  <a:lnTo>
                    <a:pt x="0" y="28"/>
                  </a:lnTo>
                  <a:lnTo>
                    <a:pt x="4" y="14"/>
                  </a:lnTo>
                  <a:lnTo>
                    <a:pt x="9" y="9"/>
                  </a:lnTo>
                  <a:lnTo>
                    <a:pt x="18" y="5"/>
                  </a:lnTo>
                  <a:lnTo>
                    <a:pt x="32" y="0"/>
                  </a:lnTo>
                  <a:lnTo>
                    <a:pt x="41" y="5"/>
                  </a:lnTo>
                  <a:lnTo>
                    <a:pt x="50" y="9"/>
                  </a:lnTo>
                  <a:lnTo>
                    <a:pt x="54" y="19"/>
                  </a:lnTo>
                  <a:lnTo>
                    <a:pt x="59" y="28"/>
                  </a:lnTo>
                  <a:lnTo>
                    <a:pt x="59" y="32"/>
                  </a:lnTo>
                  <a:lnTo>
                    <a:pt x="54" y="37"/>
                  </a:lnTo>
                  <a:lnTo>
                    <a:pt x="54" y="41"/>
                  </a:lnTo>
                  <a:lnTo>
                    <a:pt x="50" y="50"/>
                  </a:lnTo>
                  <a:lnTo>
                    <a:pt x="41" y="55"/>
                  </a:lnTo>
                  <a:lnTo>
                    <a:pt x="32" y="64"/>
                  </a:lnTo>
                  <a:lnTo>
                    <a:pt x="22" y="68"/>
                  </a:lnTo>
                  <a:lnTo>
                    <a:pt x="18" y="73"/>
                  </a:lnTo>
                  <a:lnTo>
                    <a:pt x="18" y="77"/>
                  </a:lnTo>
                  <a:lnTo>
                    <a:pt x="13" y="82"/>
                  </a:lnTo>
                  <a:lnTo>
                    <a:pt x="59" y="82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38" name="Line 1406"/>
            <p:cNvSpPr>
              <a:spLocks noChangeShapeType="1"/>
            </p:cNvSpPr>
            <p:nvPr/>
          </p:nvSpPr>
          <p:spPr bwMode="auto">
            <a:xfrm flipV="1">
              <a:off x="3927" y="3268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39" name="Line 1407"/>
            <p:cNvSpPr>
              <a:spLocks noChangeShapeType="1"/>
            </p:cNvSpPr>
            <p:nvPr/>
          </p:nvSpPr>
          <p:spPr bwMode="auto">
            <a:xfrm>
              <a:off x="3927" y="636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40" name="Freeform 1408"/>
            <p:cNvSpPr>
              <a:spLocks/>
            </p:cNvSpPr>
            <p:nvPr/>
          </p:nvSpPr>
          <p:spPr bwMode="auto">
            <a:xfrm>
              <a:off x="3873" y="3403"/>
              <a:ext cx="31" cy="90"/>
            </a:xfrm>
            <a:custGeom>
              <a:avLst/>
              <a:gdLst/>
              <a:ahLst/>
              <a:cxnLst>
                <a:cxn ang="0">
                  <a:pos x="31" y="91"/>
                </a:cxn>
                <a:cxn ang="0">
                  <a:pos x="18" y="91"/>
                </a:cxn>
                <a:cxn ang="0">
                  <a:pos x="18" y="23"/>
                </a:cxn>
                <a:cxn ang="0">
                  <a:pos x="13" y="28"/>
                </a:cxn>
                <a:cxn ang="0">
                  <a:pos x="9" y="28"/>
                </a:cxn>
                <a:cxn ang="0">
                  <a:pos x="4" y="32"/>
                </a:cxn>
                <a:cxn ang="0">
                  <a:pos x="0" y="37"/>
                </a:cxn>
                <a:cxn ang="0">
                  <a:pos x="0" y="23"/>
                </a:cxn>
                <a:cxn ang="0">
                  <a:pos x="9" y="19"/>
                </a:cxn>
                <a:cxn ang="0">
                  <a:pos x="13" y="14"/>
                </a:cxn>
                <a:cxn ang="0">
                  <a:pos x="18" y="9"/>
                </a:cxn>
                <a:cxn ang="0">
                  <a:pos x="22" y="0"/>
                </a:cxn>
                <a:cxn ang="0">
                  <a:pos x="31" y="0"/>
                </a:cxn>
                <a:cxn ang="0">
                  <a:pos x="31" y="91"/>
                </a:cxn>
              </a:cxnLst>
              <a:rect l="0" t="0" r="r" b="b"/>
              <a:pathLst>
                <a:path w="31" h="91">
                  <a:moveTo>
                    <a:pt x="31" y="91"/>
                  </a:moveTo>
                  <a:lnTo>
                    <a:pt x="18" y="91"/>
                  </a:lnTo>
                  <a:lnTo>
                    <a:pt x="18" y="23"/>
                  </a:lnTo>
                  <a:lnTo>
                    <a:pt x="13" y="28"/>
                  </a:lnTo>
                  <a:lnTo>
                    <a:pt x="9" y="28"/>
                  </a:lnTo>
                  <a:lnTo>
                    <a:pt x="4" y="32"/>
                  </a:lnTo>
                  <a:lnTo>
                    <a:pt x="0" y="37"/>
                  </a:lnTo>
                  <a:lnTo>
                    <a:pt x="0" y="23"/>
                  </a:lnTo>
                  <a:lnTo>
                    <a:pt x="9" y="19"/>
                  </a:lnTo>
                  <a:lnTo>
                    <a:pt x="13" y="14"/>
                  </a:lnTo>
                  <a:lnTo>
                    <a:pt x="18" y="9"/>
                  </a:lnTo>
                  <a:lnTo>
                    <a:pt x="22" y="0"/>
                  </a:lnTo>
                  <a:lnTo>
                    <a:pt x="31" y="0"/>
                  </a:lnTo>
                  <a:lnTo>
                    <a:pt x="31" y="91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41" name="Rectangle 1409"/>
            <p:cNvSpPr>
              <a:spLocks noChangeArrowheads="1"/>
            </p:cNvSpPr>
            <p:nvPr/>
          </p:nvSpPr>
          <p:spPr bwMode="auto">
            <a:xfrm>
              <a:off x="3940" y="3484"/>
              <a:ext cx="10" cy="9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42" name="Freeform 1410"/>
            <p:cNvSpPr>
              <a:spLocks noEditPoints="1"/>
            </p:cNvSpPr>
            <p:nvPr/>
          </p:nvSpPr>
          <p:spPr bwMode="auto">
            <a:xfrm>
              <a:off x="3963" y="3408"/>
              <a:ext cx="64" cy="85"/>
            </a:xfrm>
            <a:custGeom>
              <a:avLst/>
              <a:gdLst/>
              <a:ahLst/>
              <a:cxnLst>
                <a:cxn ang="0">
                  <a:pos x="41" y="86"/>
                </a:cxn>
                <a:cxn ang="0">
                  <a:pos x="41" y="68"/>
                </a:cxn>
                <a:cxn ang="0">
                  <a:pos x="0" y="68"/>
                </a:cxn>
                <a:cxn ang="0">
                  <a:pos x="0" y="54"/>
                </a:cxn>
                <a:cxn ang="0">
                  <a:pos x="45" y="0"/>
                </a:cxn>
                <a:cxn ang="0">
                  <a:pos x="55" y="0"/>
                </a:cxn>
                <a:cxn ang="0">
                  <a:pos x="55" y="54"/>
                </a:cxn>
                <a:cxn ang="0">
                  <a:pos x="64" y="54"/>
                </a:cxn>
                <a:cxn ang="0">
                  <a:pos x="64" y="68"/>
                </a:cxn>
                <a:cxn ang="0">
                  <a:pos x="55" y="68"/>
                </a:cxn>
                <a:cxn ang="0">
                  <a:pos x="55" y="86"/>
                </a:cxn>
                <a:cxn ang="0">
                  <a:pos x="41" y="86"/>
                </a:cxn>
                <a:cxn ang="0">
                  <a:pos x="41" y="54"/>
                </a:cxn>
                <a:cxn ang="0">
                  <a:pos x="41" y="18"/>
                </a:cxn>
                <a:cxn ang="0">
                  <a:pos x="18" y="54"/>
                </a:cxn>
                <a:cxn ang="0">
                  <a:pos x="41" y="54"/>
                </a:cxn>
              </a:cxnLst>
              <a:rect l="0" t="0" r="r" b="b"/>
              <a:pathLst>
                <a:path w="64" h="86">
                  <a:moveTo>
                    <a:pt x="41" y="86"/>
                  </a:moveTo>
                  <a:lnTo>
                    <a:pt x="41" y="68"/>
                  </a:lnTo>
                  <a:lnTo>
                    <a:pt x="0" y="68"/>
                  </a:lnTo>
                  <a:lnTo>
                    <a:pt x="0" y="54"/>
                  </a:lnTo>
                  <a:lnTo>
                    <a:pt x="45" y="0"/>
                  </a:lnTo>
                  <a:lnTo>
                    <a:pt x="55" y="0"/>
                  </a:lnTo>
                  <a:lnTo>
                    <a:pt x="55" y="54"/>
                  </a:lnTo>
                  <a:lnTo>
                    <a:pt x="64" y="54"/>
                  </a:lnTo>
                  <a:lnTo>
                    <a:pt x="64" y="68"/>
                  </a:lnTo>
                  <a:lnTo>
                    <a:pt x="55" y="68"/>
                  </a:lnTo>
                  <a:lnTo>
                    <a:pt x="55" y="86"/>
                  </a:lnTo>
                  <a:lnTo>
                    <a:pt x="41" y="86"/>
                  </a:lnTo>
                  <a:close/>
                  <a:moveTo>
                    <a:pt x="41" y="54"/>
                  </a:moveTo>
                  <a:lnTo>
                    <a:pt x="41" y="18"/>
                  </a:lnTo>
                  <a:lnTo>
                    <a:pt x="18" y="54"/>
                  </a:lnTo>
                  <a:lnTo>
                    <a:pt x="41" y="54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43" name="Line 1411"/>
            <p:cNvSpPr>
              <a:spLocks noChangeShapeType="1"/>
            </p:cNvSpPr>
            <p:nvPr/>
          </p:nvSpPr>
          <p:spPr bwMode="auto">
            <a:xfrm flipV="1">
              <a:off x="4335" y="3268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44" name="Line 1412"/>
            <p:cNvSpPr>
              <a:spLocks noChangeShapeType="1"/>
            </p:cNvSpPr>
            <p:nvPr/>
          </p:nvSpPr>
          <p:spPr bwMode="auto">
            <a:xfrm>
              <a:off x="4335" y="636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45" name="Freeform 1413"/>
            <p:cNvSpPr>
              <a:spLocks/>
            </p:cNvSpPr>
            <p:nvPr/>
          </p:nvSpPr>
          <p:spPr bwMode="auto">
            <a:xfrm>
              <a:off x="4280" y="3403"/>
              <a:ext cx="32" cy="90"/>
            </a:xfrm>
            <a:custGeom>
              <a:avLst/>
              <a:gdLst/>
              <a:ahLst/>
              <a:cxnLst>
                <a:cxn ang="0">
                  <a:pos x="32" y="91"/>
                </a:cxn>
                <a:cxn ang="0">
                  <a:pos x="23" y="91"/>
                </a:cxn>
                <a:cxn ang="0">
                  <a:pos x="23" y="23"/>
                </a:cxn>
                <a:cxn ang="0">
                  <a:pos x="18" y="28"/>
                </a:cxn>
                <a:cxn ang="0">
                  <a:pos x="9" y="28"/>
                </a:cxn>
                <a:cxn ang="0">
                  <a:pos x="5" y="32"/>
                </a:cxn>
                <a:cxn ang="0">
                  <a:pos x="0" y="37"/>
                </a:cxn>
                <a:cxn ang="0">
                  <a:pos x="0" y="23"/>
                </a:cxn>
                <a:cxn ang="0">
                  <a:pos x="9" y="19"/>
                </a:cxn>
                <a:cxn ang="0">
                  <a:pos x="14" y="14"/>
                </a:cxn>
                <a:cxn ang="0">
                  <a:pos x="23" y="9"/>
                </a:cxn>
                <a:cxn ang="0">
                  <a:pos x="23" y="0"/>
                </a:cxn>
                <a:cxn ang="0">
                  <a:pos x="32" y="0"/>
                </a:cxn>
                <a:cxn ang="0">
                  <a:pos x="32" y="91"/>
                </a:cxn>
              </a:cxnLst>
              <a:rect l="0" t="0" r="r" b="b"/>
              <a:pathLst>
                <a:path w="32" h="91">
                  <a:moveTo>
                    <a:pt x="32" y="91"/>
                  </a:moveTo>
                  <a:lnTo>
                    <a:pt x="23" y="91"/>
                  </a:lnTo>
                  <a:lnTo>
                    <a:pt x="23" y="23"/>
                  </a:lnTo>
                  <a:lnTo>
                    <a:pt x="18" y="28"/>
                  </a:lnTo>
                  <a:lnTo>
                    <a:pt x="9" y="28"/>
                  </a:lnTo>
                  <a:lnTo>
                    <a:pt x="5" y="32"/>
                  </a:lnTo>
                  <a:lnTo>
                    <a:pt x="0" y="37"/>
                  </a:lnTo>
                  <a:lnTo>
                    <a:pt x="0" y="23"/>
                  </a:lnTo>
                  <a:lnTo>
                    <a:pt x="9" y="19"/>
                  </a:lnTo>
                  <a:lnTo>
                    <a:pt x="14" y="14"/>
                  </a:lnTo>
                  <a:lnTo>
                    <a:pt x="23" y="9"/>
                  </a:lnTo>
                  <a:lnTo>
                    <a:pt x="23" y="0"/>
                  </a:lnTo>
                  <a:lnTo>
                    <a:pt x="32" y="0"/>
                  </a:lnTo>
                  <a:lnTo>
                    <a:pt x="32" y="91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46" name="Rectangle 1414"/>
            <p:cNvSpPr>
              <a:spLocks noChangeArrowheads="1"/>
            </p:cNvSpPr>
            <p:nvPr/>
          </p:nvSpPr>
          <p:spPr bwMode="auto">
            <a:xfrm>
              <a:off x="4348" y="3484"/>
              <a:ext cx="14" cy="9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47" name="Freeform 1415"/>
            <p:cNvSpPr>
              <a:spLocks noEditPoints="1"/>
            </p:cNvSpPr>
            <p:nvPr/>
          </p:nvSpPr>
          <p:spPr bwMode="auto">
            <a:xfrm>
              <a:off x="4376" y="3403"/>
              <a:ext cx="63" cy="95"/>
            </a:xfrm>
            <a:custGeom>
              <a:avLst/>
              <a:gdLst/>
              <a:ahLst/>
              <a:cxnLst>
                <a:cxn ang="0">
                  <a:pos x="58" y="23"/>
                </a:cxn>
                <a:cxn ang="0">
                  <a:pos x="49" y="28"/>
                </a:cxn>
                <a:cxn ang="0">
                  <a:pos x="45" y="19"/>
                </a:cxn>
                <a:cxn ang="0">
                  <a:pos x="45" y="19"/>
                </a:cxn>
                <a:cxn ang="0">
                  <a:pos x="40" y="14"/>
                </a:cxn>
                <a:cxn ang="0">
                  <a:pos x="31" y="14"/>
                </a:cxn>
                <a:cxn ang="0">
                  <a:pos x="27" y="14"/>
                </a:cxn>
                <a:cxn ang="0">
                  <a:pos x="22" y="14"/>
                </a:cxn>
                <a:cxn ang="0">
                  <a:pos x="18" y="19"/>
                </a:cxn>
                <a:cxn ang="0">
                  <a:pos x="13" y="23"/>
                </a:cxn>
                <a:cxn ang="0">
                  <a:pos x="13" y="32"/>
                </a:cxn>
                <a:cxn ang="0">
                  <a:pos x="13" y="46"/>
                </a:cxn>
                <a:cxn ang="0">
                  <a:pos x="18" y="41"/>
                </a:cxn>
                <a:cxn ang="0">
                  <a:pos x="22" y="37"/>
                </a:cxn>
                <a:cxn ang="0">
                  <a:pos x="27" y="32"/>
                </a:cxn>
                <a:cxn ang="0">
                  <a:pos x="36" y="32"/>
                </a:cxn>
                <a:cxn ang="0">
                  <a:pos x="45" y="37"/>
                </a:cxn>
                <a:cxn ang="0">
                  <a:pos x="54" y="41"/>
                </a:cxn>
                <a:cxn ang="0">
                  <a:pos x="58" y="50"/>
                </a:cxn>
                <a:cxn ang="0">
                  <a:pos x="63" y="64"/>
                </a:cxn>
                <a:cxn ang="0">
                  <a:pos x="58" y="73"/>
                </a:cxn>
                <a:cxn ang="0">
                  <a:pos x="58" y="77"/>
                </a:cxn>
                <a:cxn ang="0">
                  <a:pos x="54" y="87"/>
                </a:cxn>
                <a:cxn ang="0">
                  <a:pos x="45" y="91"/>
                </a:cxn>
                <a:cxn ang="0">
                  <a:pos x="40" y="91"/>
                </a:cxn>
                <a:cxn ang="0">
                  <a:pos x="31" y="96"/>
                </a:cxn>
                <a:cxn ang="0">
                  <a:pos x="18" y="91"/>
                </a:cxn>
                <a:cxn ang="0">
                  <a:pos x="9" y="82"/>
                </a:cxn>
                <a:cxn ang="0">
                  <a:pos x="4" y="77"/>
                </a:cxn>
                <a:cxn ang="0">
                  <a:pos x="0" y="64"/>
                </a:cxn>
                <a:cxn ang="0">
                  <a:pos x="0" y="50"/>
                </a:cxn>
                <a:cxn ang="0">
                  <a:pos x="0" y="32"/>
                </a:cxn>
                <a:cxn ang="0">
                  <a:pos x="4" y="23"/>
                </a:cxn>
                <a:cxn ang="0">
                  <a:pos x="9" y="14"/>
                </a:cxn>
                <a:cxn ang="0">
                  <a:pos x="22" y="5"/>
                </a:cxn>
                <a:cxn ang="0">
                  <a:pos x="31" y="0"/>
                </a:cxn>
                <a:cxn ang="0">
                  <a:pos x="45" y="5"/>
                </a:cxn>
                <a:cxn ang="0">
                  <a:pos x="49" y="9"/>
                </a:cxn>
                <a:cxn ang="0">
                  <a:pos x="58" y="14"/>
                </a:cxn>
                <a:cxn ang="0">
                  <a:pos x="58" y="23"/>
                </a:cxn>
                <a:cxn ang="0">
                  <a:pos x="13" y="64"/>
                </a:cxn>
                <a:cxn ang="0">
                  <a:pos x="13" y="68"/>
                </a:cxn>
                <a:cxn ang="0">
                  <a:pos x="13" y="73"/>
                </a:cxn>
                <a:cxn ang="0">
                  <a:pos x="18" y="77"/>
                </a:cxn>
                <a:cxn ang="0">
                  <a:pos x="22" y="82"/>
                </a:cxn>
                <a:cxn ang="0">
                  <a:pos x="27" y="82"/>
                </a:cxn>
                <a:cxn ang="0">
                  <a:pos x="31" y="82"/>
                </a:cxn>
                <a:cxn ang="0">
                  <a:pos x="40" y="82"/>
                </a:cxn>
                <a:cxn ang="0">
                  <a:pos x="45" y="77"/>
                </a:cxn>
                <a:cxn ang="0">
                  <a:pos x="49" y="73"/>
                </a:cxn>
                <a:cxn ang="0">
                  <a:pos x="49" y="64"/>
                </a:cxn>
                <a:cxn ang="0">
                  <a:pos x="49" y="55"/>
                </a:cxn>
                <a:cxn ang="0">
                  <a:pos x="45" y="50"/>
                </a:cxn>
                <a:cxn ang="0">
                  <a:pos x="40" y="46"/>
                </a:cxn>
                <a:cxn ang="0">
                  <a:pos x="31" y="46"/>
                </a:cxn>
                <a:cxn ang="0">
                  <a:pos x="22" y="46"/>
                </a:cxn>
                <a:cxn ang="0">
                  <a:pos x="18" y="50"/>
                </a:cxn>
                <a:cxn ang="0">
                  <a:pos x="13" y="55"/>
                </a:cxn>
                <a:cxn ang="0">
                  <a:pos x="13" y="64"/>
                </a:cxn>
              </a:cxnLst>
              <a:rect l="0" t="0" r="r" b="b"/>
              <a:pathLst>
                <a:path w="63" h="96">
                  <a:moveTo>
                    <a:pt x="58" y="23"/>
                  </a:moveTo>
                  <a:lnTo>
                    <a:pt x="49" y="28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0" y="14"/>
                  </a:lnTo>
                  <a:lnTo>
                    <a:pt x="31" y="14"/>
                  </a:lnTo>
                  <a:lnTo>
                    <a:pt x="27" y="14"/>
                  </a:lnTo>
                  <a:lnTo>
                    <a:pt x="22" y="14"/>
                  </a:lnTo>
                  <a:lnTo>
                    <a:pt x="18" y="19"/>
                  </a:lnTo>
                  <a:lnTo>
                    <a:pt x="13" y="23"/>
                  </a:lnTo>
                  <a:lnTo>
                    <a:pt x="13" y="32"/>
                  </a:lnTo>
                  <a:lnTo>
                    <a:pt x="13" y="46"/>
                  </a:lnTo>
                  <a:lnTo>
                    <a:pt x="18" y="41"/>
                  </a:lnTo>
                  <a:lnTo>
                    <a:pt x="22" y="37"/>
                  </a:lnTo>
                  <a:lnTo>
                    <a:pt x="27" y="32"/>
                  </a:lnTo>
                  <a:lnTo>
                    <a:pt x="36" y="32"/>
                  </a:lnTo>
                  <a:lnTo>
                    <a:pt x="45" y="37"/>
                  </a:lnTo>
                  <a:lnTo>
                    <a:pt x="54" y="41"/>
                  </a:lnTo>
                  <a:lnTo>
                    <a:pt x="58" y="50"/>
                  </a:lnTo>
                  <a:lnTo>
                    <a:pt x="63" y="64"/>
                  </a:lnTo>
                  <a:lnTo>
                    <a:pt x="58" y="73"/>
                  </a:lnTo>
                  <a:lnTo>
                    <a:pt x="58" y="77"/>
                  </a:lnTo>
                  <a:lnTo>
                    <a:pt x="54" y="87"/>
                  </a:lnTo>
                  <a:lnTo>
                    <a:pt x="45" y="91"/>
                  </a:lnTo>
                  <a:lnTo>
                    <a:pt x="40" y="91"/>
                  </a:lnTo>
                  <a:lnTo>
                    <a:pt x="31" y="96"/>
                  </a:lnTo>
                  <a:lnTo>
                    <a:pt x="18" y="91"/>
                  </a:lnTo>
                  <a:lnTo>
                    <a:pt x="9" y="82"/>
                  </a:lnTo>
                  <a:lnTo>
                    <a:pt x="4" y="77"/>
                  </a:lnTo>
                  <a:lnTo>
                    <a:pt x="0" y="64"/>
                  </a:lnTo>
                  <a:lnTo>
                    <a:pt x="0" y="50"/>
                  </a:lnTo>
                  <a:lnTo>
                    <a:pt x="0" y="32"/>
                  </a:lnTo>
                  <a:lnTo>
                    <a:pt x="4" y="23"/>
                  </a:lnTo>
                  <a:lnTo>
                    <a:pt x="9" y="14"/>
                  </a:lnTo>
                  <a:lnTo>
                    <a:pt x="22" y="5"/>
                  </a:lnTo>
                  <a:lnTo>
                    <a:pt x="31" y="0"/>
                  </a:lnTo>
                  <a:lnTo>
                    <a:pt x="45" y="5"/>
                  </a:lnTo>
                  <a:lnTo>
                    <a:pt x="49" y="9"/>
                  </a:lnTo>
                  <a:lnTo>
                    <a:pt x="58" y="14"/>
                  </a:lnTo>
                  <a:lnTo>
                    <a:pt x="58" y="23"/>
                  </a:lnTo>
                  <a:close/>
                  <a:moveTo>
                    <a:pt x="13" y="64"/>
                  </a:moveTo>
                  <a:lnTo>
                    <a:pt x="13" y="68"/>
                  </a:lnTo>
                  <a:lnTo>
                    <a:pt x="13" y="73"/>
                  </a:lnTo>
                  <a:lnTo>
                    <a:pt x="18" y="77"/>
                  </a:lnTo>
                  <a:lnTo>
                    <a:pt x="22" y="82"/>
                  </a:lnTo>
                  <a:lnTo>
                    <a:pt x="27" y="82"/>
                  </a:lnTo>
                  <a:lnTo>
                    <a:pt x="31" y="82"/>
                  </a:lnTo>
                  <a:lnTo>
                    <a:pt x="40" y="82"/>
                  </a:lnTo>
                  <a:lnTo>
                    <a:pt x="45" y="77"/>
                  </a:lnTo>
                  <a:lnTo>
                    <a:pt x="49" y="73"/>
                  </a:lnTo>
                  <a:lnTo>
                    <a:pt x="49" y="64"/>
                  </a:lnTo>
                  <a:lnTo>
                    <a:pt x="49" y="55"/>
                  </a:lnTo>
                  <a:lnTo>
                    <a:pt x="45" y="50"/>
                  </a:lnTo>
                  <a:lnTo>
                    <a:pt x="40" y="46"/>
                  </a:lnTo>
                  <a:lnTo>
                    <a:pt x="31" y="46"/>
                  </a:lnTo>
                  <a:lnTo>
                    <a:pt x="22" y="46"/>
                  </a:lnTo>
                  <a:lnTo>
                    <a:pt x="18" y="50"/>
                  </a:lnTo>
                  <a:lnTo>
                    <a:pt x="13" y="55"/>
                  </a:lnTo>
                  <a:lnTo>
                    <a:pt x="13" y="64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48" name="Line 1416"/>
            <p:cNvSpPr>
              <a:spLocks noChangeShapeType="1"/>
            </p:cNvSpPr>
            <p:nvPr/>
          </p:nvSpPr>
          <p:spPr bwMode="auto">
            <a:xfrm flipV="1">
              <a:off x="4743" y="3268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49" name="Line 1417"/>
            <p:cNvSpPr>
              <a:spLocks noChangeShapeType="1"/>
            </p:cNvSpPr>
            <p:nvPr/>
          </p:nvSpPr>
          <p:spPr bwMode="auto">
            <a:xfrm>
              <a:off x="4743" y="636"/>
              <a:ext cx="1" cy="5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50" name="Freeform 1418"/>
            <p:cNvSpPr>
              <a:spLocks/>
            </p:cNvSpPr>
            <p:nvPr/>
          </p:nvSpPr>
          <p:spPr bwMode="auto">
            <a:xfrm>
              <a:off x="4688" y="3403"/>
              <a:ext cx="32" cy="90"/>
            </a:xfrm>
            <a:custGeom>
              <a:avLst/>
              <a:gdLst/>
              <a:ahLst/>
              <a:cxnLst>
                <a:cxn ang="0">
                  <a:pos x="32" y="91"/>
                </a:cxn>
                <a:cxn ang="0">
                  <a:pos x="23" y="91"/>
                </a:cxn>
                <a:cxn ang="0">
                  <a:pos x="23" y="23"/>
                </a:cxn>
                <a:cxn ang="0">
                  <a:pos x="18" y="28"/>
                </a:cxn>
                <a:cxn ang="0">
                  <a:pos x="9" y="28"/>
                </a:cxn>
                <a:cxn ang="0">
                  <a:pos x="5" y="32"/>
                </a:cxn>
                <a:cxn ang="0">
                  <a:pos x="0" y="37"/>
                </a:cxn>
                <a:cxn ang="0">
                  <a:pos x="0" y="23"/>
                </a:cxn>
                <a:cxn ang="0">
                  <a:pos x="9" y="19"/>
                </a:cxn>
                <a:cxn ang="0">
                  <a:pos x="14" y="14"/>
                </a:cxn>
                <a:cxn ang="0">
                  <a:pos x="23" y="9"/>
                </a:cxn>
                <a:cxn ang="0">
                  <a:pos x="23" y="0"/>
                </a:cxn>
                <a:cxn ang="0">
                  <a:pos x="32" y="0"/>
                </a:cxn>
                <a:cxn ang="0">
                  <a:pos x="32" y="91"/>
                </a:cxn>
              </a:cxnLst>
              <a:rect l="0" t="0" r="r" b="b"/>
              <a:pathLst>
                <a:path w="32" h="91">
                  <a:moveTo>
                    <a:pt x="32" y="91"/>
                  </a:moveTo>
                  <a:lnTo>
                    <a:pt x="23" y="91"/>
                  </a:lnTo>
                  <a:lnTo>
                    <a:pt x="23" y="23"/>
                  </a:lnTo>
                  <a:lnTo>
                    <a:pt x="18" y="28"/>
                  </a:lnTo>
                  <a:lnTo>
                    <a:pt x="9" y="28"/>
                  </a:lnTo>
                  <a:lnTo>
                    <a:pt x="5" y="32"/>
                  </a:lnTo>
                  <a:lnTo>
                    <a:pt x="0" y="37"/>
                  </a:lnTo>
                  <a:lnTo>
                    <a:pt x="0" y="23"/>
                  </a:lnTo>
                  <a:lnTo>
                    <a:pt x="9" y="19"/>
                  </a:lnTo>
                  <a:lnTo>
                    <a:pt x="14" y="14"/>
                  </a:lnTo>
                  <a:lnTo>
                    <a:pt x="23" y="9"/>
                  </a:lnTo>
                  <a:lnTo>
                    <a:pt x="23" y="0"/>
                  </a:lnTo>
                  <a:lnTo>
                    <a:pt x="32" y="0"/>
                  </a:lnTo>
                  <a:lnTo>
                    <a:pt x="32" y="91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51" name="Rectangle 1419"/>
            <p:cNvSpPr>
              <a:spLocks noChangeArrowheads="1"/>
            </p:cNvSpPr>
            <p:nvPr/>
          </p:nvSpPr>
          <p:spPr bwMode="auto">
            <a:xfrm>
              <a:off x="4756" y="3484"/>
              <a:ext cx="14" cy="9"/>
            </a:xfrm>
            <a:prstGeom prst="rect">
              <a:avLst/>
            </a:prstGeom>
            <a:solidFill>
              <a:srgbClr val="000000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52" name="Freeform 1420"/>
            <p:cNvSpPr>
              <a:spLocks noEditPoints="1"/>
            </p:cNvSpPr>
            <p:nvPr/>
          </p:nvSpPr>
          <p:spPr bwMode="auto">
            <a:xfrm>
              <a:off x="4783" y="3403"/>
              <a:ext cx="59" cy="95"/>
            </a:xfrm>
            <a:custGeom>
              <a:avLst/>
              <a:gdLst/>
              <a:ahLst/>
              <a:cxnLst>
                <a:cxn ang="0">
                  <a:pos x="14" y="41"/>
                </a:cxn>
                <a:cxn ang="0">
                  <a:pos x="5" y="32"/>
                </a:cxn>
                <a:cxn ang="0">
                  <a:pos x="5" y="14"/>
                </a:cxn>
                <a:cxn ang="0">
                  <a:pos x="18" y="5"/>
                </a:cxn>
                <a:cxn ang="0">
                  <a:pos x="41" y="5"/>
                </a:cxn>
                <a:cxn ang="0">
                  <a:pos x="55" y="14"/>
                </a:cxn>
                <a:cxn ang="0">
                  <a:pos x="59" y="32"/>
                </a:cxn>
                <a:cxn ang="0">
                  <a:pos x="50" y="41"/>
                </a:cxn>
                <a:cxn ang="0">
                  <a:pos x="50" y="46"/>
                </a:cxn>
                <a:cxn ang="0">
                  <a:pos x="59" y="59"/>
                </a:cxn>
                <a:cxn ang="0">
                  <a:pos x="59" y="77"/>
                </a:cxn>
                <a:cxn ang="0">
                  <a:pos x="41" y="91"/>
                </a:cxn>
                <a:cxn ang="0">
                  <a:pos x="18" y="91"/>
                </a:cxn>
                <a:cxn ang="0">
                  <a:pos x="5" y="77"/>
                </a:cxn>
                <a:cxn ang="0">
                  <a:pos x="5" y="59"/>
                </a:cxn>
                <a:cxn ang="0">
                  <a:pos x="14" y="46"/>
                </a:cxn>
                <a:cxn ang="0">
                  <a:pos x="18" y="23"/>
                </a:cxn>
                <a:cxn ang="0">
                  <a:pos x="18" y="32"/>
                </a:cxn>
                <a:cxn ang="0">
                  <a:pos x="32" y="37"/>
                </a:cxn>
                <a:cxn ang="0">
                  <a:pos x="41" y="32"/>
                </a:cxn>
                <a:cxn ang="0">
                  <a:pos x="46" y="23"/>
                </a:cxn>
                <a:cxn ang="0">
                  <a:pos x="41" y="14"/>
                </a:cxn>
                <a:cxn ang="0">
                  <a:pos x="32" y="14"/>
                </a:cxn>
                <a:cxn ang="0">
                  <a:pos x="18" y="14"/>
                </a:cxn>
                <a:cxn ang="0">
                  <a:pos x="18" y="23"/>
                </a:cxn>
                <a:cxn ang="0">
                  <a:pos x="14" y="68"/>
                </a:cxn>
                <a:cxn ang="0">
                  <a:pos x="18" y="77"/>
                </a:cxn>
                <a:cxn ang="0">
                  <a:pos x="28" y="82"/>
                </a:cxn>
                <a:cxn ang="0">
                  <a:pos x="37" y="82"/>
                </a:cxn>
                <a:cxn ang="0">
                  <a:pos x="46" y="73"/>
                </a:cxn>
                <a:cxn ang="0">
                  <a:pos x="46" y="59"/>
                </a:cxn>
                <a:cxn ang="0">
                  <a:pos x="37" y="50"/>
                </a:cxn>
                <a:cxn ang="0">
                  <a:pos x="23" y="50"/>
                </a:cxn>
                <a:cxn ang="0">
                  <a:pos x="14" y="59"/>
                </a:cxn>
              </a:cxnLst>
              <a:rect l="0" t="0" r="r" b="b"/>
              <a:pathLst>
                <a:path w="59" h="96">
                  <a:moveTo>
                    <a:pt x="18" y="41"/>
                  </a:moveTo>
                  <a:lnTo>
                    <a:pt x="14" y="41"/>
                  </a:lnTo>
                  <a:lnTo>
                    <a:pt x="9" y="37"/>
                  </a:lnTo>
                  <a:lnTo>
                    <a:pt x="5" y="32"/>
                  </a:lnTo>
                  <a:lnTo>
                    <a:pt x="5" y="23"/>
                  </a:lnTo>
                  <a:lnTo>
                    <a:pt x="5" y="14"/>
                  </a:lnTo>
                  <a:lnTo>
                    <a:pt x="14" y="9"/>
                  </a:lnTo>
                  <a:lnTo>
                    <a:pt x="18" y="5"/>
                  </a:lnTo>
                  <a:lnTo>
                    <a:pt x="32" y="0"/>
                  </a:lnTo>
                  <a:lnTo>
                    <a:pt x="41" y="5"/>
                  </a:lnTo>
                  <a:lnTo>
                    <a:pt x="50" y="9"/>
                  </a:lnTo>
                  <a:lnTo>
                    <a:pt x="55" y="14"/>
                  </a:lnTo>
                  <a:lnTo>
                    <a:pt x="59" y="23"/>
                  </a:lnTo>
                  <a:lnTo>
                    <a:pt x="59" y="32"/>
                  </a:lnTo>
                  <a:lnTo>
                    <a:pt x="55" y="37"/>
                  </a:lnTo>
                  <a:lnTo>
                    <a:pt x="50" y="41"/>
                  </a:lnTo>
                  <a:lnTo>
                    <a:pt x="46" y="41"/>
                  </a:lnTo>
                  <a:lnTo>
                    <a:pt x="50" y="46"/>
                  </a:lnTo>
                  <a:lnTo>
                    <a:pt x="55" y="50"/>
                  </a:lnTo>
                  <a:lnTo>
                    <a:pt x="59" y="59"/>
                  </a:lnTo>
                  <a:lnTo>
                    <a:pt x="59" y="64"/>
                  </a:lnTo>
                  <a:lnTo>
                    <a:pt x="59" y="77"/>
                  </a:lnTo>
                  <a:lnTo>
                    <a:pt x="55" y="87"/>
                  </a:lnTo>
                  <a:lnTo>
                    <a:pt x="41" y="91"/>
                  </a:lnTo>
                  <a:lnTo>
                    <a:pt x="32" y="96"/>
                  </a:lnTo>
                  <a:lnTo>
                    <a:pt x="18" y="91"/>
                  </a:lnTo>
                  <a:lnTo>
                    <a:pt x="9" y="87"/>
                  </a:lnTo>
                  <a:lnTo>
                    <a:pt x="5" y="77"/>
                  </a:lnTo>
                  <a:lnTo>
                    <a:pt x="0" y="64"/>
                  </a:lnTo>
                  <a:lnTo>
                    <a:pt x="5" y="59"/>
                  </a:lnTo>
                  <a:lnTo>
                    <a:pt x="5" y="50"/>
                  </a:lnTo>
                  <a:lnTo>
                    <a:pt x="14" y="46"/>
                  </a:lnTo>
                  <a:lnTo>
                    <a:pt x="18" y="41"/>
                  </a:lnTo>
                  <a:close/>
                  <a:moveTo>
                    <a:pt x="18" y="23"/>
                  </a:moveTo>
                  <a:lnTo>
                    <a:pt x="18" y="28"/>
                  </a:lnTo>
                  <a:lnTo>
                    <a:pt x="18" y="32"/>
                  </a:lnTo>
                  <a:lnTo>
                    <a:pt x="23" y="37"/>
                  </a:lnTo>
                  <a:lnTo>
                    <a:pt x="32" y="37"/>
                  </a:lnTo>
                  <a:lnTo>
                    <a:pt x="37" y="37"/>
                  </a:lnTo>
                  <a:lnTo>
                    <a:pt x="41" y="32"/>
                  </a:lnTo>
                  <a:lnTo>
                    <a:pt x="46" y="28"/>
                  </a:lnTo>
                  <a:lnTo>
                    <a:pt x="46" y="23"/>
                  </a:lnTo>
                  <a:lnTo>
                    <a:pt x="46" y="19"/>
                  </a:lnTo>
                  <a:lnTo>
                    <a:pt x="41" y="14"/>
                  </a:lnTo>
                  <a:lnTo>
                    <a:pt x="37" y="14"/>
                  </a:lnTo>
                  <a:lnTo>
                    <a:pt x="32" y="14"/>
                  </a:lnTo>
                  <a:lnTo>
                    <a:pt x="28" y="14"/>
                  </a:lnTo>
                  <a:lnTo>
                    <a:pt x="18" y="14"/>
                  </a:lnTo>
                  <a:lnTo>
                    <a:pt x="18" y="19"/>
                  </a:lnTo>
                  <a:lnTo>
                    <a:pt x="18" y="23"/>
                  </a:lnTo>
                  <a:close/>
                  <a:moveTo>
                    <a:pt x="14" y="64"/>
                  </a:moveTo>
                  <a:lnTo>
                    <a:pt x="14" y="68"/>
                  </a:lnTo>
                  <a:lnTo>
                    <a:pt x="14" y="73"/>
                  </a:lnTo>
                  <a:lnTo>
                    <a:pt x="18" y="77"/>
                  </a:lnTo>
                  <a:lnTo>
                    <a:pt x="23" y="82"/>
                  </a:lnTo>
                  <a:lnTo>
                    <a:pt x="28" y="82"/>
                  </a:lnTo>
                  <a:lnTo>
                    <a:pt x="32" y="82"/>
                  </a:lnTo>
                  <a:lnTo>
                    <a:pt x="37" y="82"/>
                  </a:lnTo>
                  <a:lnTo>
                    <a:pt x="46" y="77"/>
                  </a:lnTo>
                  <a:lnTo>
                    <a:pt x="46" y="73"/>
                  </a:lnTo>
                  <a:lnTo>
                    <a:pt x="50" y="64"/>
                  </a:lnTo>
                  <a:lnTo>
                    <a:pt x="46" y="59"/>
                  </a:lnTo>
                  <a:lnTo>
                    <a:pt x="46" y="55"/>
                  </a:lnTo>
                  <a:lnTo>
                    <a:pt x="37" y="50"/>
                  </a:lnTo>
                  <a:lnTo>
                    <a:pt x="32" y="46"/>
                  </a:lnTo>
                  <a:lnTo>
                    <a:pt x="23" y="50"/>
                  </a:lnTo>
                  <a:lnTo>
                    <a:pt x="18" y="55"/>
                  </a:lnTo>
                  <a:lnTo>
                    <a:pt x="14" y="59"/>
                  </a:lnTo>
                  <a:lnTo>
                    <a:pt x="14" y="64"/>
                  </a:lnTo>
                  <a:close/>
                </a:path>
              </a:pathLst>
            </a:custGeom>
            <a:solidFill>
              <a:srgbClr val="000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053" name="Rectangle 1421"/>
            <p:cNvSpPr>
              <a:spLocks noChangeArrowheads="1"/>
            </p:cNvSpPr>
            <p:nvPr/>
          </p:nvSpPr>
          <p:spPr bwMode="auto">
            <a:xfrm>
              <a:off x="1072" y="636"/>
              <a:ext cx="3671" cy="2690"/>
            </a:xfrm>
            <a:prstGeom prst="rect">
              <a:avLst/>
            </a:prstGeom>
            <a:noFill/>
            <a:ln w="14288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23" name="Line 1491"/>
            <p:cNvSpPr>
              <a:spLocks noChangeShapeType="1"/>
            </p:cNvSpPr>
            <p:nvPr/>
          </p:nvSpPr>
          <p:spPr bwMode="auto">
            <a:xfrm>
              <a:off x="4230" y="2698"/>
              <a:ext cx="363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24" name="Freeform 1492"/>
            <p:cNvSpPr>
              <a:spLocks/>
            </p:cNvSpPr>
            <p:nvPr/>
          </p:nvSpPr>
          <p:spPr bwMode="auto">
            <a:xfrm>
              <a:off x="1086" y="636"/>
              <a:ext cx="2071" cy="2672"/>
            </a:xfrm>
            <a:custGeom>
              <a:avLst/>
              <a:gdLst/>
              <a:ahLst/>
              <a:cxnLst>
                <a:cxn ang="0">
                  <a:pos x="27" y="2637"/>
                </a:cxn>
                <a:cxn ang="0">
                  <a:pos x="72" y="2578"/>
                </a:cxn>
                <a:cxn ang="0">
                  <a:pos x="113" y="2523"/>
                </a:cxn>
                <a:cxn ang="0">
                  <a:pos x="154" y="2464"/>
                </a:cxn>
                <a:cxn ang="0">
                  <a:pos x="199" y="2405"/>
                </a:cxn>
                <a:cxn ang="0">
                  <a:pos x="240" y="2347"/>
                </a:cxn>
                <a:cxn ang="0">
                  <a:pos x="290" y="2292"/>
                </a:cxn>
                <a:cxn ang="0">
                  <a:pos x="339" y="2233"/>
                </a:cxn>
                <a:cxn ang="0">
                  <a:pos x="389" y="2174"/>
                </a:cxn>
                <a:cxn ang="0">
                  <a:pos x="439" y="2115"/>
                </a:cxn>
                <a:cxn ang="0">
                  <a:pos x="489" y="2061"/>
                </a:cxn>
                <a:cxn ang="0">
                  <a:pos x="530" y="2002"/>
                </a:cxn>
                <a:cxn ang="0">
                  <a:pos x="575" y="1943"/>
                </a:cxn>
                <a:cxn ang="0">
                  <a:pos x="625" y="1884"/>
                </a:cxn>
                <a:cxn ang="0">
                  <a:pos x="666" y="1830"/>
                </a:cxn>
                <a:cxn ang="0">
                  <a:pos x="711" y="1771"/>
                </a:cxn>
                <a:cxn ang="0">
                  <a:pos x="752" y="1712"/>
                </a:cxn>
                <a:cxn ang="0">
                  <a:pos x="793" y="1653"/>
                </a:cxn>
                <a:cxn ang="0">
                  <a:pos x="847" y="1599"/>
                </a:cxn>
                <a:cxn ang="0">
                  <a:pos x="879" y="1540"/>
                </a:cxn>
                <a:cxn ang="0">
                  <a:pos x="924" y="1481"/>
                </a:cxn>
                <a:cxn ang="0">
                  <a:pos x="965" y="1422"/>
                </a:cxn>
                <a:cxn ang="0">
                  <a:pos x="1010" y="1368"/>
                </a:cxn>
                <a:cxn ang="0">
                  <a:pos x="1060" y="1309"/>
                </a:cxn>
                <a:cxn ang="0">
                  <a:pos x="1101" y="1250"/>
                </a:cxn>
                <a:cxn ang="0">
                  <a:pos x="1142" y="1191"/>
                </a:cxn>
                <a:cxn ang="0">
                  <a:pos x="1191" y="1137"/>
                </a:cxn>
                <a:cxn ang="0">
                  <a:pos x="1237" y="1078"/>
                </a:cxn>
                <a:cxn ang="0">
                  <a:pos x="1278" y="1019"/>
                </a:cxn>
                <a:cxn ang="0">
                  <a:pos x="1327" y="960"/>
                </a:cxn>
                <a:cxn ang="0">
                  <a:pos x="1368" y="906"/>
                </a:cxn>
                <a:cxn ang="0">
                  <a:pos x="1423" y="847"/>
                </a:cxn>
                <a:cxn ang="0">
                  <a:pos x="1463" y="788"/>
                </a:cxn>
                <a:cxn ang="0">
                  <a:pos x="1509" y="729"/>
                </a:cxn>
                <a:cxn ang="0">
                  <a:pos x="1549" y="675"/>
                </a:cxn>
                <a:cxn ang="0">
                  <a:pos x="1599" y="616"/>
                </a:cxn>
                <a:cxn ang="0">
                  <a:pos x="1640" y="557"/>
                </a:cxn>
                <a:cxn ang="0">
                  <a:pos x="1685" y="498"/>
                </a:cxn>
                <a:cxn ang="0">
                  <a:pos x="1726" y="444"/>
                </a:cxn>
                <a:cxn ang="0">
                  <a:pos x="1771" y="385"/>
                </a:cxn>
                <a:cxn ang="0">
                  <a:pos x="1812" y="326"/>
                </a:cxn>
                <a:cxn ang="0">
                  <a:pos x="1862" y="267"/>
                </a:cxn>
                <a:cxn ang="0">
                  <a:pos x="1903" y="212"/>
                </a:cxn>
                <a:cxn ang="0">
                  <a:pos x="1948" y="154"/>
                </a:cxn>
                <a:cxn ang="0">
                  <a:pos x="1998" y="95"/>
                </a:cxn>
                <a:cxn ang="0">
                  <a:pos x="2039" y="36"/>
                </a:cxn>
              </a:cxnLst>
              <a:rect l="0" t="0" r="r" b="b"/>
              <a:pathLst>
                <a:path w="2071" h="2677">
                  <a:moveTo>
                    <a:pt x="0" y="2677"/>
                  </a:moveTo>
                  <a:lnTo>
                    <a:pt x="13" y="2655"/>
                  </a:lnTo>
                  <a:lnTo>
                    <a:pt x="27" y="2637"/>
                  </a:lnTo>
                  <a:lnTo>
                    <a:pt x="40" y="2618"/>
                  </a:lnTo>
                  <a:lnTo>
                    <a:pt x="54" y="2600"/>
                  </a:lnTo>
                  <a:lnTo>
                    <a:pt x="72" y="2578"/>
                  </a:lnTo>
                  <a:lnTo>
                    <a:pt x="86" y="2559"/>
                  </a:lnTo>
                  <a:lnTo>
                    <a:pt x="99" y="2541"/>
                  </a:lnTo>
                  <a:lnTo>
                    <a:pt x="113" y="2523"/>
                  </a:lnTo>
                  <a:lnTo>
                    <a:pt x="127" y="2501"/>
                  </a:lnTo>
                  <a:lnTo>
                    <a:pt x="140" y="2482"/>
                  </a:lnTo>
                  <a:lnTo>
                    <a:pt x="154" y="2464"/>
                  </a:lnTo>
                  <a:lnTo>
                    <a:pt x="172" y="2446"/>
                  </a:lnTo>
                  <a:lnTo>
                    <a:pt x="185" y="2424"/>
                  </a:lnTo>
                  <a:lnTo>
                    <a:pt x="199" y="2405"/>
                  </a:lnTo>
                  <a:lnTo>
                    <a:pt x="213" y="2387"/>
                  </a:lnTo>
                  <a:lnTo>
                    <a:pt x="226" y="2369"/>
                  </a:lnTo>
                  <a:lnTo>
                    <a:pt x="240" y="2347"/>
                  </a:lnTo>
                  <a:lnTo>
                    <a:pt x="253" y="2328"/>
                  </a:lnTo>
                  <a:lnTo>
                    <a:pt x="267" y="2310"/>
                  </a:lnTo>
                  <a:lnTo>
                    <a:pt x="290" y="2292"/>
                  </a:lnTo>
                  <a:lnTo>
                    <a:pt x="303" y="2270"/>
                  </a:lnTo>
                  <a:lnTo>
                    <a:pt x="326" y="2251"/>
                  </a:lnTo>
                  <a:lnTo>
                    <a:pt x="339" y="2233"/>
                  </a:lnTo>
                  <a:lnTo>
                    <a:pt x="353" y="2215"/>
                  </a:lnTo>
                  <a:lnTo>
                    <a:pt x="376" y="2192"/>
                  </a:lnTo>
                  <a:lnTo>
                    <a:pt x="389" y="2174"/>
                  </a:lnTo>
                  <a:lnTo>
                    <a:pt x="403" y="2156"/>
                  </a:lnTo>
                  <a:lnTo>
                    <a:pt x="426" y="2138"/>
                  </a:lnTo>
                  <a:lnTo>
                    <a:pt x="439" y="2115"/>
                  </a:lnTo>
                  <a:lnTo>
                    <a:pt x="453" y="2097"/>
                  </a:lnTo>
                  <a:lnTo>
                    <a:pt x="466" y="2079"/>
                  </a:lnTo>
                  <a:lnTo>
                    <a:pt x="489" y="2061"/>
                  </a:lnTo>
                  <a:lnTo>
                    <a:pt x="503" y="2038"/>
                  </a:lnTo>
                  <a:lnTo>
                    <a:pt x="516" y="2020"/>
                  </a:lnTo>
                  <a:lnTo>
                    <a:pt x="530" y="2002"/>
                  </a:lnTo>
                  <a:lnTo>
                    <a:pt x="543" y="1984"/>
                  </a:lnTo>
                  <a:lnTo>
                    <a:pt x="562" y="1961"/>
                  </a:lnTo>
                  <a:lnTo>
                    <a:pt x="575" y="1943"/>
                  </a:lnTo>
                  <a:lnTo>
                    <a:pt x="598" y="1925"/>
                  </a:lnTo>
                  <a:lnTo>
                    <a:pt x="611" y="1907"/>
                  </a:lnTo>
                  <a:lnTo>
                    <a:pt x="625" y="1884"/>
                  </a:lnTo>
                  <a:lnTo>
                    <a:pt x="639" y="1866"/>
                  </a:lnTo>
                  <a:lnTo>
                    <a:pt x="652" y="1848"/>
                  </a:lnTo>
                  <a:lnTo>
                    <a:pt x="666" y="1830"/>
                  </a:lnTo>
                  <a:lnTo>
                    <a:pt x="679" y="1807"/>
                  </a:lnTo>
                  <a:lnTo>
                    <a:pt x="693" y="1789"/>
                  </a:lnTo>
                  <a:lnTo>
                    <a:pt x="711" y="1771"/>
                  </a:lnTo>
                  <a:lnTo>
                    <a:pt x="725" y="1753"/>
                  </a:lnTo>
                  <a:lnTo>
                    <a:pt x="738" y="1730"/>
                  </a:lnTo>
                  <a:lnTo>
                    <a:pt x="752" y="1712"/>
                  </a:lnTo>
                  <a:lnTo>
                    <a:pt x="765" y="1694"/>
                  </a:lnTo>
                  <a:lnTo>
                    <a:pt x="779" y="1676"/>
                  </a:lnTo>
                  <a:lnTo>
                    <a:pt x="793" y="1653"/>
                  </a:lnTo>
                  <a:lnTo>
                    <a:pt x="815" y="1635"/>
                  </a:lnTo>
                  <a:lnTo>
                    <a:pt x="833" y="1617"/>
                  </a:lnTo>
                  <a:lnTo>
                    <a:pt x="847" y="1599"/>
                  </a:lnTo>
                  <a:lnTo>
                    <a:pt x="861" y="1576"/>
                  </a:lnTo>
                  <a:lnTo>
                    <a:pt x="874" y="1558"/>
                  </a:lnTo>
                  <a:lnTo>
                    <a:pt x="879" y="1540"/>
                  </a:lnTo>
                  <a:lnTo>
                    <a:pt x="892" y="1522"/>
                  </a:lnTo>
                  <a:lnTo>
                    <a:pt x="910" y="1499"/>
                  </a:lnTo>
                  <a:lnTo>
                    <a:pt x="924" y="1481"/>
                  </a:lnTo>
                  <a:lnTo>
                    <a:pt x="938" y="1463"/>
                  </a:lnTo>
                  <a:lnTo>
                    <a:pt x="951" y="1445"/>
                  </a:lnTo>
                  <a:lnTo>
                    <a:pt x="965" y="1422"/>
                  </a:lnTo>
                  <a:lnTo>
                    <a:pt x="978" y="1404"/>
                  </a:lnTo>
                  <a:lnTo>
                    <a:pt x="997" y="1386"/>
                  </a:lnTo>
                  <a:lnTo>
                    <a:pt x="1010" y="1368"/>
                  </a:lnTo>
                  <a:lnTo>
                    <a:pt x="1024" y="1345"/>
                  </a:lnTo>
                  <a:lnTo>
                    <a:pt x="1037" y="1327"/>
                  </a:lnTo>
                  <a:lnTo>
                    <a:pt x="1060" y="1309"/>
                  </a:lnTo>
                  <a:lnTo>
                    <a:pt x="1074" y="1291"/>
                  </a:lnTo>
                  <a:lnTo>
                    <a:pt x="1087" y="1268"/>
                  </a:lnTo>
                  <a:lnTo>
                    <a:pt x="1101" y="1250"/>
                  </a:lnTo>
                  <a:lnTo>
                    <a:pt x="1114" y="1232"/>
                  </a:lnTo>
                  <a:lnTo>
                    <a:pt x="1128" y="1214"/>
                  </a:lnTo>
                  <a:lnTo>
                    <a:pt x="1142" y="1191"/>
                  </a:lnTo>
                  <a:lnTo>
                    <a:pt x="1160" y="1173"/>
                  </a:lnTo>
                  <a:lnTo>
                    <a:pt x="1173" y="1155"/>
                  </a:lnTo>
                  <a:lnTo>
                    <a:pt x="1191" y="1137"/>
                  </a:lnTo>
                  <a:lnTo>
                    <a:pt x="1205" y="1114"/>
                  </a:lnTo>
                  <a:lnTo>
                    <a:pt x="1223" y="1096"/>
                  </a:lnTo>
                  <a:lnTo>
                    <a:pt x="1237" y="1078"/>
                  </a:lnTo>
                  <a:lnTo>
                    <a:pt x="1250" y="1060"/>
                  </a:lnTo>
                  <a:lnTo>
                    <a:pt x="1264" y="1037"/>
                  </a:lnTo>
                  <a:lnTo>
                    <a:pt x="1278" y="1019"/>
                  </a:lnTo>
                  <a:lnTo>
                    <a:pt x="1300" y="1001"/>
                  </a:lnTo>
                  <a:lnTo>
                    <a:pt x="1314" y="983"/>
                  </a:lnTo>
                  <a:lnTo>
                    <a:pt x="1327" y="960"/>
                  </a:lnTo>
                  <a:lnTo>
                    <a:pt x="1345" y="942"/>
                  </a:lnTo>
                  <a:lnTo>
                    <a:pt x="1355" y="924"/>
                  </a:lnTo>
                  <a:lnTo>
                    <a:pt x="1368" y="906"/>
                  </a:lnTo>
                  <a:lnTo>
                    <a:pt x="1386" y="883"/>
                  </a:lnTo>
                  <a:lnTo>
                    <a:pt x="1409" y="865"/>
                  </a:lnTo>
                  <a:lnTo>
                    <a:pt x="1423" y="847"/>
                  </a:lnTo>
                  <a:lnTo>
                    <a:pt x="1436" y="829"/>
                  </a:lnTo>
                  <a:lnTo>
                    <a:pt x="1450" y="806"/>
                  </a:lnTo>
                  <a:lnTo>
                    <a:pt x="1463" y="788"/>
                  </a:lnTo>
                  <a:lnTo>
                    <a:pt x="1477" y="770"/>
                  </a:lnTo>
                  <a:lnTo>
                    <a:pt x="1490" y="752"/>
                  </a:lnTo>
                  <a:lnTo>
                    <a:pt x="1509" y="729"/>
                  </a:lnTo>
                  <a:lnTo>
                    <a:pt x="1522" y="711"/>
                  </a:lnTo>
                  <a:lnTo>
                    <a:pt x="1536" y="693"/>
                  </a:lnTo>
                  <a:lnTo>
                    <a:pt x="1549" y="675"/>
                  </a:lnTo>
                  <a:lnTo>
                    <a:pt x="1572" y="652"/>
                  </a:lnTo>
                  <a:lnTo>
                    <a:pt x="1586" y="634"/>
                  </a:lnTo>
                  <a:lnTo>
                    <a:pt x="1599" y="616"/>
                  </a:lnTo>
                  <a:lnTo>
                    <a:pt x="1613" y="598"/>
                  </a:lnTo>
                  <a:lnTo>
                    <a:pt x="1626" y="575"/>
                  </a:lnTo>
                  <a:lnTo>
                    <a:pt x="1640" y="557"/>
                  </a:lnTo>
                  <a:lnTo>
                    <a:pt x="1658" y="539"/>
                  </a:lnTo>
                  <a:lnTo>
                    <a:pt x="1672" y="521"/>
                  </a:lnTo>
                  <a:lnTo>
                    <a:pt x="1685" y="498"/>
                  </a:lnTo>
                  <a:lnTo>
                    <a:pt x="1699" y="480"/>
                  </a:lnTo>
                  <a:lnTo>
                    <a:pt x="1713" y="462"/>
                  </a:lnTo>
                  <a:lnTo>
                    <a:pt x="1726" y="444"/>
                  </a:lnTo>
                  <a:lnTo>
                    <a:pt x="1740" y="421"/>
                  </a:lnTo>
                  <a:lnTo>
                    <a:pt x="1758" y="403"/>
                  </a:lnTo>
                  <a:lnTo>
                    <a:pt x="1771" y="385"/>
                  </a:lnTo>
                  <a:lnTo>
                    <a:pt x="1785" y="367"/>
                  </a:lnTo>
                  <a:lnTo>
                    <a:pt x="1799" y="344"/>
                  </a:lnTo>
                  <a:lnTo>
                    <a:pt x="1812" y="326"/>
                  </a:lnTo>
                  <a:lnTo>
                    <a:pt x="1835" y="308"/>
                  </a:lnTo>
                  <a:lnTo>
                    <a:pt x="1848" y="289"/>
                  </a:lnTo>
                  <a:lnTo>
                    <a:pt x="1862" y="267"/>
                  </a:lnTo>
                  <a:lnTo>
                    <a:pt x="1876" y="249"/>
                  </a:lnTo>
                  <a:lnTo>
                    <a:pt x="1889" y="231"/>
                  </a:lnTo>
                  <a:lnTo>
                    <a:pt x="1903" y="212"/>
                  </a:lnTo>
                  <a:lnTo>
                    <a:pt x="1921" y="190"/>
                  </a:lnTo>
                  <a:lnTo>
                    <a:pt x="1935" y="172"/>
                  </a:lnTo>
                  <a:lnTo>
                    <a:pt x="1948" y="154"/>
                  </a:lnTo>
                  <a:lnTo>
                    <a:pt x="1962" y="135"/>
                  </a:lnTo>
                  <a:lnTo>
                    <a:pt x="1975" y="113"/>
                  </a:lnTo>
                  <a:lnTo>
                    <a:pt x="1998" y="95"/>
                  </a:lnTo>
                  <a:lnTo>
                    <a:pt x="2012" y="77"/>
                  </a:lnTo>
                  <a:lnTo>
                    <a:pt x="2025" y="58"/>
                  </a:lnTo>
                  <a:lnTo>
                    <a:pt x="2039" y="36"/>
                  </a:lnTo>
                  <a:lnTo>
                    <a:pt x="2052" y="18"/>
                  </a:lnTo>
                  <a:lnTo>
                    <a:pt x="2071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36" name="Line 1504"/>
            <p:cNvSpPr>
              <a:spLocks noChangeShapeType="1"/>
            </p:cNvSpPr>
            <p:nvPr/>
          </p:nvSpPr>
          <p:spPr bwMode="auto">
            <a:xfrm>
              <a:off x="4230" y="2824"/>
              <a:ext cx="37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37" name="Line 1505"/>
            <p:cNvSpPr>
              <a:spLocks noChangeShapeType="1"/>
            </p:cNvSpPr>
            <p:nvPr/>
          </p:nvSpPr>
          <p:spPr bwMode="auto">
            <a:xfrm>
              <a:off x="4285" y="2824"/>
              <a:ext cx="36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38" name="Line 1506"/>
            <p:cNvSpPr>
              <a:spLocks noChangeShapeType="1"/>
            </p:cNvSpPr>
            <p:nvPr/>
          </p:nvSpPr>
          <p:spPr bwMode="auto">
            <a:xfrm>
              <a:off x="4339" y="2824"/>
              <a:ext cx="37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39" name="Line 1507"/>
            <p:cNvSpPr>
              <a:spLocks noChangeShapeType="1"/>
            </p:cNvSpPr>
            <p:nvPr/>
          </p:nvSpPr>
          <p:spPr bwMode="auto">
            <a:xfrm>
              <a:off x="4394" y="2824"/>
              <a:ext cx="36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40" name="Line 1508"/>
            <p:cNvSpPr>
              <a:spLocks noChangeShapeType="1"/>
            </p:cNvSpPr>
            <p:nvPr/>
          </p:nvSpPr>
          <p:spPr bwMode="auto">
            <a:xfrm>
              <a:off x="4448" y="2824"/>
              <a:ext cx="36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41" name="Line 1509"/>
            <p:cNvSpPr>
              <a:spLocks noChangeShapeType="1"/>
            </p:cNvSpPr>
            <p:nvPr/>
          </p:nvSpPr>
          <p:spPr bwMode="auto">
            <a:xfrm>
              <a:off x="4502" y="2824"/>
              <a:ext cx="37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42" name="Line 1510"/>
            <p:cNvSpPr>
              <a:spLocks noChangeShapeType="1"/>
            </p:cNvSpPr>
            <p:nvPr/>
          </p:nvSpPr>
          <p:spPr bwMode="auto">
            <a:xfrm>
              <a:off x="4557" y="2824"/>
              <a:ext cx="36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43" name="Freeform 1511"/>
            <p:cNvSpPr>
              <a:spLocks/>
            </p:cNvSpPr>
            <p:nvPr/>
          </p:nvSpPr>
          <p:spPr bwMode="auto">
            <a:xfrm>
              <a:off x="1081" y="3277"/>
              <a:ext cx="23" cy="31"/>
            </a:xfrm>
            <a:custGeom>
              <a:avLst/>
              <a:gdLst/>
              <a:ahLst/>
              <a:cxnLst>
                <a:cxn ang="0">
                  <a:pos x="0" y="31"/>
                </a:cxn>
                <a:cxn ang="0">
                  <a:pos x="14" y="9"/>
                </a:cxn>
                <a:cxn ang="0">
                  <a:pos x="23" y="0"/>
                </a:cxn>
              </a:cxnLst>
              <a:rect l="0" t="0" r="r" b="b"/>
              <a:pathLst>
                <a:path w="23" h="31">
                  <a:moveTo>
                    <a:pt x="0" y="31"/>
                  </a:moveTo>
                  <a:lnTo>
                    <a:pt x="14" y="9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44" name="Freeform 1512"/>
            <p:cNvSpPr>
              <a:spLocks/>
            </p:cNvSpPr>
            <p:nvPr/>
          </p:nvSpPr>
          <p:spPr bwMode="auto">
            <a:xfrm>
              <a:off x="1117" y="3236"/>
              <a:ext cx="18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3"/>
                </a:cxn>
                <a:cxn ang="0">
                  <a:pos x="18" y="0"/>
                </a:cxn>
              </a:cxnLst>
              <a:rect l="0" t="0" r="r" b="b"/>
              <a:pathLst>
                <a:path w="18" h="27">
                  <a:moveTo>
                    <a:pt x="0" y="27"/>
                  </a:moveTo>
                  <a:lnTo>
                    <a:pt x="9" y="13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45" name="Freeform 1513"/>
            <p:cNvSpPr>
              <a:spLocks/>
            </p:cNvSpPr>
            <p:nvPr/>
          </p:nvSpPr>
          <p:spPr bwMode="auto">
            <a:xfrm>
              <a:off x="1149" y="3190"/>
              <a:ext cx="23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" y="19"/>
                </a:cxn>
                <a:cxn ang="0">
                  <a:pos x="23" y="0"/>
                </a:cxn>
              </a:cxnLst>
              <a:rect l="0" t="0" r="r" b="b"/>
              <a:pathLst>
                <a:path w="23" h="32">
                  <a:moveTo>
                    <a:pt x="0" y="32"/>
                  </a:moveTo>
                  <a:lnTo>
                    <a:pt x="9" y="19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46" name="Line 1514"/>
            <p:cNvSpPr>
              <a:spLocks noChangeShapeType="1"/>
            </p:cNvSpPr>
            <p:nvPr/>
          </p:nvSpPr>
          <p:spPr bwMode="auto">
            <a:xfrm flipV="1">
              <a:off x="1181" y="3172"/>
              <a:ext cx="1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47" name="Freeform 1515"/>
            <p:cNvSpPr>
              <a:spLocks/>
            </p:cNvSpPr>
            <p:nvPr/>
          </p:nvSpPr>
          <p:spPr bwMode="auto">
            <a:xfrm>
              <a:off x="1181" y="3150"/>
              <a:ext cx="22" cy="2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18" y="4"/>
                </a:cxn>
                <a:cxn ang="0">
                  <a:pos x="22" y="0"/>
                </a:cxn>
              </a:cxnLst>
              <a:rect l="0" t="0" r="r" b="b"/>
              <a:pathLst>
                <a:path w="22" h="22">
                  <a:moveTo>
                    <a:pt x="0" y="22"/>
                  </a:moveTo>
                  <a:lnTo>
                    <a:pt x="18" y="4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48" name="Line 1516"/>
            <p:cNvSpPr>
              <a:spLocks noChangeShapeType="1"/>
            </p:cNvSpPr>
            <p:nvPr/>
          </p:nvSpPr>
          <p:spPr bwMode="auto">
            <a:xfrm flipV="1">
              <a:off x="1213" y="3132"/>
              <a:ext cx="1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49" name="Freeform 1517"/>
            <p:cNvSpPr>
              <a:spLocks/>
            </p:cNvSpPr>
            <p:nvPr/>
          </p:nvSpPr>
          <p:spPr bwMode="auto">
            <a:xfrm>
              <a:off x="1213" y="3109"/>
              <a:ext cx="27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22" y="4"/>
                </a:cxn>
                <a:cxn ang="0">
                  <a:pos x="27" y="0"/>
                </a:cxn>
              </a:cxnLst>
              <a:rect l="0" t="0" r="r" b="b"/>
              <a:pathLst>
                <a:path w="27" h="23">
                  <a:moveTo>
                    <a:pt x="0" y="23"/>
                  </a:moveTo>
                  <a:lnTo>
                    <a:pt x="22" y="4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50" name="Freeform 1518"/>
            <p:cNvSpPr>
              <a:spLocks/>
            </p:cNvSpPr>
            <p:nvPr/>
          </p:nvSpPr>
          <p:spPr bwMode="auto">
            <a:xfrm>
              <a:off x="1249" y="3064"/>
              <a:ext cx="22" cy="31"/>
            </a:xfrm>
            <a:custGeom>
              <a:avLst/>
              <a:gdLst/>
              <a:ahLst/>
              <a:cxnLst>
                <a:cxn ang="0">
                  <a:pos x="0" y="31"/>
                </a:cxn>
                <a:cxn ang="0">
                  <a:pos x="13" y="13"/>
                </a:cxn>
                <a:cxn ang="0">
                  <a:pos x="22" y="0"/>
                </a:cxn>
              </a:cxnLst>
              <a:rect l="0" t="0" r="r" b="b"/>
              <a:pathLst>
                <a:path w="22" h="31">
                  <a:moveTo>
                    <a:pt x="0" y="31"/>
                  </a:moveTo>
                  <a:lnTo>
                    <a:pt x="13" y="13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51" name="Freeform 1519"/>
            <p:cNvSpPr>
              <a:spLocks/>
            </p:cNvSpPr>
            <p:nvPr/>
          </p:nvSpPr>
          <p:spPr bwMode="auto">
            <a:xfrm>
              <a:off x="1280" y="3023"/>
              <a:ext cx="28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13"/>
                </a:cxn>
                <a:cxn ang="0">
                  <a:pos x="28" y="0"/>
                </a:cxn>
              </a:cxnLst>
              <a:rect l="0" t="0" r="r" b="b"/>
              <a:pathLst>
                <a:path w="28" h="27">
                  <a:moveTo>
                    <a:pt x="0" y="27"/>
                  </a:moveTo>
                  <a:lnTo>
                    <a:pt x="14" y="13"/>
                  </a:lnTo>
                  <a:lnTo>
                    <a:pt x="2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52" name="Freeform 1520"/>
            <p:cNvSpPr>
              <a:spLocks/>
            </p:cNvSpPr>
            <p:nvPr/>
          </p:nvSpPr>
          <p:spPr bwMode="auto">
            <a:xfrm>
              <a:off x="1317" y="2982"/>
              <a:ext cx="27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8"/>
                </a:cxn>
                <a:cxn ang="0">
                  <a:pos x="27" y="0"/>
                </a:cxn>
              </a:cxnLst>
              <a:rect l="0" t="0" r="r" b="b"/>
              <a:pathLst>
                <a:path w="27" h="27">
                  <a:moveTo>
                    <a:pt x="0" y="27"/>
                  </a:moveTo>
                  <a:lnTo>
                    <a:pt x="9" y="18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53" name="Freeform 1521"/>
            <p:cNvSpPr>
              <a:spLocks/>
            </p:cNvSpPr>
            <p:nvPr/>
          </p:nvSpPr>
          <p:spPr bwMode="auto">
            <a:xfrm>
              <a:off x="1353" y="2946"/>
              <a:ext cx="27" cy="2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9" y="13"/>
                </a:cxn>
                <a:cxn ang="0">
                  <a:pos x="27" y="0"/>
                </a:cxn>
              </a:cxnLst>
              <a:rect l="0" t="0" r="r" b="b"/>
              <a:pathLst>
                <a:path w="27" h="22">
                  <a:moveTo>
                    <a:pt x="0" y="22"/>
                  </a:moveTo>
                  <a:lnTo>
                    <a:pt x="9" y="13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54" name="Freeform 1522"/>
            <p:cNvSpPr>
              <a:spLocks/>
            </p:cNvSpPr>
            <p:nvPr/>
          </p:nvSpPr>
          <p:spPr bwMode="auto">
            <a:xfrm>
              <a:off x="1394" y="2905"/>
              <a:ext cx="22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8"/>
                </a:cxn>
                <a:cxn ang="0">
                  <a:pos x="22" y="0"/>
                </a:cxn>
              </a:cxnLst>
              <a:rect l="0" t="0" r="r" b="b"/>
              <a:pathLst>
                <a:path w="22" h="27">
                  <a:moveTo>
                    <a:pt x="0" y="27"/>
                  </a:moveTo>
                  <a:lnTo>
                    <a:pt x="9" y="18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55" name="Freeform 1523"/>
            <p:cNvSpPr>
              <a:spLocks/>
            </p:cNvSpPr>
            <p:nvPr/>
          </p:nvSpPr>
          <p:spPr bwMode="auto">
            <a:xfrm>
              <a:off x="1430" y="2870"/>
              <a:ext cx="27" cy="2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9" y="13"/>
                </a:cxn>
                <a:cxn ang="0">
                  <a:pos x="27" y="0"/>
                </a:cxn>
              </a:cxnLst>
              <a:rect l="0" t="0" r="r" b="b"/>
              <a:pathLst>
                <a:path w="27" h="22">
                  <a:moveTo>
                    <a:pt x="0" y="22"/>
                  </a:moveTo>
                  <a:lnTo>
                    <a:pt x="9" y="13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56" name="Freeform 1524"/>
            <p:cNvSpPr>
              <a:spLocks/>
            </p:cNvSpPr>
            <p:nvPr/>
          </p:nvSpPr>
          <p:spPr bwMode="auto">
            <a:xfrm>
              <a:off x="1466" y="2829"/>
              <a:ext cx="27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8"/>
                </a:cxn>
                <a:cxn ang="0">
                  <a:pos x="27" y="0"/>
                </a:cxn>
              </a:cxnLst>
              <a:rect l="0" t="0" r="r" b="b"/>
              <a:pathLst>
                <a:path w="27" h="27">
                  <a:moveTo>
                    <a:pt x="0" y="27"/>
                  </a:moveTo>
                  <a:lnTo>
                    <a:pt x="9" y="18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57" name="Freeform 1525"/>
            <p:cNvSpPr>
              <a:spLocks/>
            </p:cNvSpPr>
            <p:nvPr/>
          </p:nvSpPr>
          <p:spPr bwMode="auto">
            <a:xfrm>
              <a:off x="1507" y="2788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5" y="18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5" y="18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58" name="Freeform 1526"/>
            <p:cNvSpPr>
              <a:spLocks/>
            </p:cNvSpPr>
            <p:nvPr/>
          </p:nvSpPr>
          <p:spPr bwMode="auto">
            <a:xfrm>
              <a:off x="1543" y="2752"/>
              <a:ext cx="28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5" y="18"/>
                </a:cxn>
                <a:cxn ang="0">
                  <a:pos x="28" y="0"/>
                </a:cxn>
              </a:cxnLst>
              <a:rect l="0" t="0" r="r" b="b"/>
              <a:pathLst>
                <a:path w="28" h="23">
                  <a:moveTo>
                    <a:pt x="0" y="23"/>
                  </a:moveTo>
                  <a:lnTo>
                    <a:pt x="5" y="18"/>
                  </a:lnTo>
                  <a:lnTo>
                    <a:pt x="2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59" name="Freeform 1527"/>
            <p:cNvSpPr>
              <a:spLocks/>
            </p:cNvSpPr>
            <p:nvPr/>
          </p:nvSpPr>
          <p:spPr bwMode="auto">
            <a:xfrm>
              <a:off x="1580" y="2711"/>
              <a:ext cx="27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8"/>
                </a:cxn>
                <a:cxn ang="0">
                  <a:pos x="27" y="0"/>
                </a:cxn>
              </a:cxnLst>
              <a:rect l="0" t="0" r="r" b="b"/>
              <a:pathLst>
                <a:path w="27" h="27">
                  <a:moveTo>
                    <a:pt x="0" y="27"/>
                  </a:moveTo>
                  <a:lnTo>
                    <a:pt x="9" y="18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60" name="Line 1528"/>
            <p:cNvSpPr>
              <a:spLocks noChangeShapeType="1"/>
            </p:cNvSpPr>
            <p:nvPr/>
          </p:nvSpPr>
          <p:spPr bwMode="auto">
            <a:xfrm flipV="1">
              <a:off x="1620" y="2693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61" name="Freeform 1529"/>
            <p:cNvSpPr>
              <a:spLocks/>
            </p:cNvSpPr>
            <p:nvPr/>
          </p:nvSpPr>
          <p:spPr bwMode="auto">
            <a:xfrm>
              <a:off x="1625" y="2670"/>
              <a:ext cx="18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8" y="0"/>
                </a:cxn>
                <a:cxn ang="0">
                  <a:pos x="18" y="0"/>
                </a:cxn>
              </a:cxnLst>
              <a:rect l="0" t="0" r="r" b="b"/>
              <a:pathLst>
                <a:path w="18" h="23">
                  <a:moveTo>
                    <a:pt x="0" y="23"/>
                  </a:moveTo>
                  <a:lnTo>
                    <a:pt x="18" y="0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62" name="Line 1530"/>
            <p:cNvSpPr>
              <a:spLocks noChangeShapeType="1"/>
            </p:cNvSpPr>
            <p:nvPr/>
          </p:nvSpPr>
          <p:spPr bwMode="auto">
            <a:xfrm flipV="1">
              <a:off x="1657" y="2652"/>
              <a:ext cx="9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63" name="Freeform 1531"/>
            <p:cNvSpPr>
              <a:spLocks/>
            </p:cNvSpPr>
            <p:nvPr/>
          </p:nvSpPr>
          <p:spPr bwMode="auto">
            <a:xfrm>
              <a:off x="1666" y="2630"/>
              <a:ext cx="13" cy="2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9" y="4"/>
                </a:cxn>
                <a:cxn ang="0">
                  <a:pos x="13" y="0"/>
                </a:cxn>
              </a:cxnLst>
              <a:rect l="0" t="0" r="r" b="b"/>
              <a:pathLst>
                <a:path w="13" h="22">
                  <a:moveTo>
                    <a:pt x="0" y="22"/>
                  </a:moveTo>
                  <a:lnTo>
                    <a:pt x="9" y="4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64" name="Freeform 1532"/>
            <p:cNvSpPr>
              <a:spLocks/>
            </p:cNvSpPr>
            <p:nvPr/>
          </p:nvSpPr>
          <p:spPr bwMode="auto">
            <a:xfrm>
              <a:off x="1688" y="2589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8" y="4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18" y="4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66" name="Freeform 1534"/>
            <p:cNvSpPr>
              <a:spLocks/>
            </p:cNvSpPr>
            <p:nvPr/>
          </p:nvSpPr>
          <p:spPr bwMode="auto">
            <a:xfrm>
              <a:off x="1725" y="2544"/>
              <a:ext cx="22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3" y="13"/>
                </a:cxn>
                <a:cxn ang="0">
                  <a:pos x="22" y="0"/>
                </a:cxn>
              </a:cxnLst>
              <a:rect l="0" t="0" r="r" b="b"/>
              <a:pathLst>
                <a:path w="22" h="27">
                  <a:moveTo>
                    <a:pt x="0" y="27"/>
                  </a:moveTo>
                  <a:lnTo>
                    <a:pt x="13" y="13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67" name="Freeform 1535"/>
            <p:cNvSpPr>
              <a:spLocks/>
            </p:cNvSpPr>
            <p:nvPr/>
          </p:nvSpPr>
          <p:spPr bwMode="auto">
            <a:xfrm>
              <a:off x="1756" y="2504"/>
              <a:ext cx="23" cy="26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13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14" y="13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68" name="Line 1536"/>
            <p:cNvSpPr>
              <a:spLocks noChangeShapeType="1"/>
            </p:cNvSpPr>
            <p:nvPr/>
          </p:nvSpPr>
          <p:spPr bwMode="auto">
            <a:xfrm flipV="1">
              <a:off x="1788" y="2481"/>
              <a:ext cx="9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69" name="Freeform 1537"/>
            <p:cNvSpPr>
              <a:spLocks/>
            </p:cNvSpPr>
            <p:nvPr/>
          </p:nvSpPr>
          <p:spPr bwMode="auto">
            <a:xfrm>
              <a:off x="1797" y="2463"/>
              <a:ext cx="18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18" y="0"/>
                </a:cxn>
                <a:cxn ang="0">
                  <a:pos x="18" y="0"/>
                </a:cxn>
              </a:cxnLst>
              <a:rect l="0" t="0" r="r" b="b"/>
              <a:pathLst>
                <a:path w="18" h="18">
                  <a:moveTo>
                    <a:pt x="0" y="18"/>
                  </a:moveTo>
                  <a:lnTo>
                    <a:pt x="18" y="0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70" name="Line 1538"/>
            <p:cNvSpPr>
              <a:spLocks noChangeShapeType="1"/>
            </p:cNvSpPr>
            <p:nvPr/>
          </p:nvSpPr>
          <p:spPr bwMode="auto">
            <a:xfrm flipV="1">
              <a:off x="1824" y="2440"/>
              <a:ext cx="1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71" name="Freeform 1539"/>
            <p:cNvSpPr>
              <a:spLocks/>
            </p:cNvSpPr>
            <p:nvPr/>
          </p:nvSpPr>
          <p:spPr bwMode="auto">
            <a:xfrm>
              <a:off x="1824" y="2418"/>
              <a:ext cx="23" cy="2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18" y="4"/>
                </a:cxn>
                <a:cxn ang="0">
                  <a:pos x="23" y="0"/>
                </a:cxn>
              </a:cxnLst>
              <a:rect l="0" t="0" r="r" b="b"/>
              <a:pathLst>
                <a:path w="23" h="22">
                  <a:moveTo>
                    <a:pt x="0" y="22"/>
                  </a:moveTo>
                  <a:lnTo>
                    <a:pt x="18" y="4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72" name="Freeform 1540"/>
            <p:cNvSpPr>
              <a:spLocks/>
            </p:cNvSpPr>
            <p:nvPr/>
          </p:nvSpPr>
          <p:spPr bwMode="auto">
            <a:xfrm>
              <a:off x="1856" y="2377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9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14" y="9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73" name="Freeform 1541"/>
            <p:cNvSpPr>
              <a:spLocks/>
            </p:cNvSpPr>
            <p:nvPr/>
          </p:nvSpPr>
          <p:spPr bwMode="auto">
            <a:xfrm>
              <a:off x="1892" y="2332"/>
              <a:ext cx="18" cy="31"/>
            </a:xfrm>
            <a:custGeom>
              <a:avLst/>
              <a:gdLst/>
              <a:ahLst/>
              <a:cxnLst>
                <a:cxn ang="0">
                  <a:pos x="0" y="31"/>
                </a:cxn>
                <a:cxn ang="0">
                  <a:pos x="9" y="13"/>
                </a:cxn>
                <a:cxn ang="0">
                  <a:pos x="18" y="0"/>
                </a:cxn>
              </a:cxnLst>
              <a:rect l="0" t="0" r="r" b="b"/>
              <a:pathLst>
                <a:path w="18" h="31">
                  <a:moveTo>
                    <a:pt x="0" y="31"/>
                  </a:moveTo>
                  <a:lnTo>
                    <a:pt x="9" y="13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74" name="Freeform 1542"/>
            <p:cNvSpPr>
              <a:spLocks/>
            </p:cNvSpPr>
            <p:nvPr/>
          </p:nvSpPr>
          <p:spPr bwMode="auto">
            <a:xfrm>
              <a:off x="1924" y="2291"/>
              <a:ext cx="18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8"/>
                </a:cxn>
                <a:cxn ang="0">
                  <a:pos x="18" y="0"/>
                </a:cxn>
              </a:cxnLst>
              <a:rect l="0" t="0" r="r" b="b"/>
              <a:pathLst>
                <a:path w="18" h="27">
                  <a:moveTo>
                    <a:pt x="0" y="27"/>
                  </a:moveTo>
                  <a:lnTo>
                    <a:pt x="9" y="18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75" name="Line 1543"/>
            <p:cNvSpPr>
              <a:spLocks noChangeShapeType="1"/>
            </p:cNvSpPr>
            <p:nvPr/>
          </p:nvSpPr>
          <p:spPr bwMode="auto">
            <a:xfrm flipV="1">
              <a:off x="1956" y="2268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76" name="Freeform 1544"/>
            <p:cNvSpPr>
              <a:spLocks/>
            </p:cNvSpPr>
            <p:nvPr/>
          </p:nvSpPr>
          <p:spPr bwMode="auto">
            <a:xfrm>
              <a:off x="1960" y="2246"/>
              <a:ext cx="18" cy="2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14" y="4"/>
                </a:cxn>
                <a:cxn ang="0">
                  <a:pos x="18" y="0"/>
                </a:cxn>
              </a:cxnLst>
              <a:rect l="0" t="0" r="r" b="b"/>
              <a:pathLst>
                <a:path w="18" h="22">
                  <a:moveTo>
                    <a:pt x="0" y="22"/>
                  </a:moveTo>
                  <a:lnTo>
                    <a:pt x="14" y="4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77" name="Line 1545"/>
            <p:cNvSpPr>
              <a:spLocks noChangeShapeType="1"/>
            </p:cNvSpPr>
            <p:nvPr/>
          </p:nvSpPr>
          <p:spPr bwMode="auto">
            <a:xfrm>
              <a:off x="1987" y="2232"/>
              <a:ext cx="1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78" name="Freeform 1546"/>
            <p:cNvSpPr>
              <a:spLocks/>
            </p:cNvSpPr>
            <p:nvPr/>
          </p:nvSpPr>
          <p:spPr bwMode="auto">
            <a:xfrm>
              <a:off x="1987" y="2205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9" y="4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19" y="4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79" name="Freeform 1547"/>
            <p:cNvSpPr>
              <a:spLocks/>
            </p:cNvSpPr>
            <p:nvPr/>
          </p:nvSpPr>
          <p:spPr bwMode="auto">
            <a:xfrm>
              <a:off x="2024" y="2164"/>
              <a:ext cx="22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3" y="9"/>
                </a:cxn>
                <a:cxn ang="0">
                  <a:pos x="22" y="0"/>
                </a:cxn>
              </a:cxnLst>
              <a:rect l="0" t="0" r="r" b="b"/>
              <a:pathLst>
                <a:path w="22" h="27">
                  <a:moveTo>
                    <a:pt x="0" y="27"/>
                  </a:moveTo>
                  <a:lnTo>
                    <a:pt x="13" y="9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80" name="Freeform 1548"/>
            <p:cNvSpPr>
              <a:spLocks/>
            </p:cNvSpPr>
            <p:nvPr/>
          </p:nvSpPr>
          <p:spPr bwMode="auto">
            <a:xfrm>
              <a:off x="2055" y="2119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13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14" y="13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81" name="Freeform 1549"/>
            <p:cNvSpPr>
              <a:spLocks/>
            </p:cNvSpPr>
            <p:nvPr/>
          </p:nvSpPr>
          <p:spPr bwMode="auto">
            <a:xfrm>
              <a:off x="2092" y="2082"/>
              <a:ext cx="27" cy="2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13" y="14"/>
                </a:cxn>
                <a:cxn ang="0">
                  <a:pos x="27" y="0"/>
                </a:cxn>
              </a:cxnLst>
              <a:rect l="0" t="0" r="r" b="b"/>
              <a:pathLst>
                <a:path w="27" h="28">
                  <a:moveTo>
                    <a:pt x="0" y="28"/>
                  </a:moveTo>
                  <a:lnTo>
                    <a:pt x="13" y="14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82" name="Freeform 1550"/>
            <p:cNvSpPr>
              <a:spLocks/>
            </p:cNvSpPr>
            <p:nvPr/>
          </p:nvSpPr>
          <p:spPr bwMode="auto">
            <a:xfrm>
              <a:off x="2132" y="2046"/>
              <a:ext cx="23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4" y="9"/>
                </a:cxn>
                <a:cxn ang="0">
                  <a:pos x="23" y="0"/>
                </a:cxn>
              </a:cxnLst>
              <a:rect l="0" t="0" r="r" b="b"/>
              <a:pathLst>
                <a:path w="23" h="23">
                  <a:moveTo>
                    <a:pt x="0" y="23"/>
                  </a:moveTo>
                  <a:lnTo>
                    <a:pt x="14" y="9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83" name="Freeform 1551"/>
            <p:cNvSpPr>
              <a:spLocks/>
            </p:cNvSpPr>
            <p:nvPr/>
          </p:nvSpPr>
          <p:spPr bwMode="auto">
            <a:xfrm>
              <a:off x="2169" y="2010"/>
              <a:ext cx="27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3" y="9"/>
                </a:cxn>
                <a:cxn ang="0">
                  <a:pos x="27" y="0"/>
                </a:cxn>
              </a:cxnLst>
              <a:rect l="0" t="0" r="r" b="b"/>
              <a:pathLst>
                <a:path w="27" h="23">
                  <a:moveTo>
                    <a:pt x="0" y="23"/>
                  </a:moveTo>
                  <a:lnTo>
                    <a:pt x="13" y="9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84" name="Freeform 1552"/>
            <p:cNvSpPr>
              <a:spLocks/>
            </p:cNvSpPr>
            <p:nvPr/>
          </p:nvSpPr>
          <p:spPr bwMode="auto">
            <a:xfrm>
              <a:off x="2209" y="1970"/>
              <a:ext cx="28" cy="26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9" y="9"/>
                </a:cxn>
                <a:cxn ang="0">
                  <a:pos x="28" y="0"/>
                </a:cxn>
              </a:cxnLst>
              <a:rect l="0" t="0" r="r" b="b"/>
              <a:pathLst>
                <a:path w="28" h="27">
                  <a:moveTo>
                    <a:pt x="0" y="27"/>
                  </a:moveTo>
                  <a:lnTo>
                    <a:pt x="19" y="9"/>
                  </a:lnTo>
                  <a:lnTo>
                    <a:pt x="2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85" name="Freeform 1553"/>
            <p:cNvSpPr>
              <a:spLocks/>
            </p:cNvSpPr>
            <p:nvPr/>
          </p:nvSpPr>
          <p:spPr bwMode="auto">
            <a:xfrm>
              <a:off x="2246" y="1934"/>
              <a:ext cx="27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8" y="9"/>
                </a:cxn>
                <a:cxn ang="0">
                  <a:pos x="27" y="0"/>
                </a:cxn>
              </a:cxnLst>
              <a:rect l="0" t="0" r="r" b="b"/>
              <a:pathLst>
                <a:path w="27" h="23">
                  <a:moveTo>
                    <a:pt x="0" y="23"/>
                  </a:moveTo>
                  <a:lnTo>
                    <a:pt x="18" y="9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86" name="Freeform 1554"/>
            <p:cNvSpPr>
              <a:spLocks/>
            </p:cNvSpPr>
            <p:nvPr/>
          </p:nvSpPr>
          <p:spPr bwMode="auto">
            <a:xfrm>
              <a:off x="2286" y="1893"/>
              <a:ext cx="28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9"/>
                </a:cxn>
                <a:cxn ang="0">
                  <a:pos x="28" y="0"/>
                </a:cxn>
              </a:cxnLst>
              <a:rect l="0" t="0" r="r" b="b"/>
              <a:pathLst>
                <a:path w="28" h="27">
                  <a:moveTo>
                    <a:pt x="0" y="27"/>
                  </a:moveTo>
                  <a:lnTo>
                    <a:pt x="14" y="9"/>
                  </a:lnTo>
                  <a:lnTo>
                    <a:pt x="2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87" name="Freeform 1555"/>
            <p:cNvSpPr>
              <a:spLocks/>
            </p:cNvSpPr>
            <p:nvPr/>
          </p:nvSpPr>
          <p:spPr bwMode="auto">
            <a:xfrm>
              <a:off x="2327" y="1857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8" y="9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18" y="9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88" name="Freeform 1556"/>
            <p:cNvSpPr>
              <a:spLocks/>
            </p:cNvSpPr>
            <p:nvPr/>
          </p:nvSpPr>
          <p:spPr bwMode="auto">
            <a:xfrm>
              <a:off x="2364" y="1816"/>
              <a:ext cx="27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8" y="9"/>
                </a:cxn>
                <a:cxn ang="0">
                  <a:pos x="27" y="0"/>
                </a:cxn>
              </a:cxnLst>
              <a:rect l="0" t="0" r="r" b="b"/>
              <a:pathLst>
                <a:path w="27" h="27">
                  <a:moveTo>
                    <a:pt x="0" y="27"/>
                  </a:moveTo>
                  <a:lnTo>
                    <a:pt x="18" y="9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89" name="Freeform 1557"/>
            <p:cNvSpPr>
              <a:spLocks/>
            </p:cNvSpPr>
            <p:nvPr/>
          </p:nvSpPr>
          <p:spPr bwMode="auto">
            <a:xfrm>
              <a:off x="2400" y="1784"/>
              <a:ext cx="31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27" y="5"/>
                </a:cxn>
                <a:cxn ang="0">
                  <a:pos x="31" y="0"/>
                </a:cxn>
              </a:cxnLst>
              <a:rect l="0" t="0" r="r" b="b"/>
              <a:pathLst>
                <a:path w="31" h="23">
                  <a:moveTo>
                    <a:pt x="0" y="23"/>
                  </a:moveTo>
                  <a:lnTo>
                    <a:pt x="27" y="5"/>
                  </a:lnTo>
                  <a:lnTo>
                    <a:pt x="31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90" name="Freeform 1558"/>
            <p:cNvSpPr>
              <a:spLocks/>
            </p:cNvSpPr>
            <p:nvPr/>
          </p:nvSpPr>
          <p:spPr bwMode="auto">
            <a:xfrm>
              <a:off x="2441" y="1739"/>
              <a:ext cx="22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3" y="9"/>
                </a:cxn>
                <a:cxn ang="0">
                  <a:pos x="22" y="0"/>
                </a:cxn>
              </a:cxnLst>
              <a:rect l="0" t="0" r="r" b="b"/>
              <a:pathLst>
                <a:path w="22" h="27">
                  <a:moveTo>
                    <a:pt x="0" y="27"/>
                  </a:moveTo>
                  <a:lnTo>
                    <a:pt x="13" y="9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91" name="Freeform 1559"/>
            <p:cNvSpPr>
              <a:spLocks/>
            </p:cNvSpPr>
            <p:nvPr/>
          </p:nvSpPr>
          <p:spPr bwMode="auto">
            <a:xfrm>
              <a:off x="2472" y="1698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14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14" y="14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92" name="Freeform 1560"/>
            <p:cNvSpPr>
              <a:spLocks/>
            </p:cNvSpPr>
            <p:nvPr/>
          </p:nvSpPr>
          <p:spPr bwMode="auto">
            <a:xfrm>
              <a:off x="2509" y="1658"/>
              <a:ext cx="22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3"/>
                </a:cxn>
                <a:cxn ang="0">
                  <a:pos x="22" y="0"/>
                </a:cxn>
              </a:cxnLst>
              <a:rect l="0" t="0" r="r" b="b"/>
              <a:pathLst>
                <a:path w="22" h="27">
                  <a:moveTo>
                    <a:pt x="0" y="27"/>
                  </a:moveTo>
                  <a:lnTo>
                    <a:pt x="9" y="13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93" name="Line 1561"/>
            <p:cNvSpPr>
              <a:spLocks noChangeShapeType="1"/>
            </p:cNvSpPr>
            <p:nvPr/>
          </p:nvSpPr>
          <p:spPr bwMode="auto">
            <a:xfrm flipV="1">
              <a:off x="2540" y="1635"/>
              <a:ext cx="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94" name="Freeform 1562"/>
            <p:cNvSpPr>
              <a:spLocks/>
            </p:cNvSpPr>
            <p:nvPr/>
          </p:nvSpPr>
          <p:spPr bwMode="auto">
            <a:xfrm>
              <a:off x="2545" y="1612"/>
              <a:ext cx="18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8" y="5"/>
                </a:cxn>
                <a:cxn ang="0">
                  <a:pos x="18" y="0"/>
                </a:cxn>
              </a:cxnLst>
              <a:rect l="0" t="0" r="r" b="b"/>
              <a:pathLst>
                <a:path w="18" h="23">
                  <a:moveTo>
                    <a:pt x="0" y="23"/>
                  </a:moveTo>
                  <a:lnTo>
                    <a:pt x="18" y="5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95" name="Line 1563"/>
            <p:cNvSpPr>
              <a:spLocks noChangeShapeType="1"/>
            </p:cNvSpPr>
            <p:nvPr/>
          </p:nvSpPr>
          <p:spPr bwMode="auto">
            <a:xfrm flipV="1">
              <a:off x="2572" y="1594"/>
              <a:ext cx="4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96" name="Freeform 1564"/>
            <p:cNvSpPr>
              <a:spLocks/>
            </p:cNvSpPr>
            <p:nvPr/>
          </p:nvSpPr>
          <p:spPr bwMode="auto">
            <a:xfrm>
              <a:off x="2576" y="1571"/>
              <a:ext cx="23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9" y="5"/>
                </a:cxn>
                <a:cxn ang="0">
                  <a:pos x="23" y="0"/>
                </a:cxn>
              </a:cxnLst>
              <a:rect l="0" t="0" r="r" b="b"/>
              <a:pathLst>
                <a:path w="23" h="23">
                  <a:moveTo>
                    <a:pt x="0" y="23"/>
                  </a:moveTo>
                  <a:lnTo>
                    <a:pt x="19" y="5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97" name="Freeform 1565"/>
            <p:cNvSpPr>
              <a:spLocks/>
            </p:cNvSpPr>
            <p:nvPr/>
          </p:nvSpPr>
          <p:spPr bwMode="auto">
            <a:xfrm>
              <a:off x="2608" y="1526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4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9" y="14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98" name="Freeform 1566"/>
            <p:cNvSpPr>
              <a:spLocks/>
            </p:cNvSpPr>
            <p:nvPr/>
          </p:nvSpPr>
          <p:spPr bwMode="auto">
            <a:xfrm>
              <a:off x="2640" y="1481"/>
              <a:ext cx="23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" y="18"/>
                </a:cxn>
                <a:cxn ang="0">
                  <a:pos x="23" y="0"/>
                </a:cxn>
              </a:cxnLst>
              <a:rect l="0" t="0" r="r" b="b"/>
              <a:pathLst>
                <a:path w="23" h="32">
                  <a:moveTo>
                    <a:pt x="0" y="32"/>
                  </a:moveTo>
                  <a:lnTo>
                    <a:pt x="9" y="18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199" name="Line 1567"/>
            <p:cNvSpPr>
              <a:spLocks noChangeShapeType="1"/>
            </p:cNvSpPr>
            <p:nvPr/>
          </p:nvSpPr>
          <p:spPr bwMode="auto">
            <a:xfrm flipV="1">
              <a:off x="2672" y="1463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00" name="Freeform 1568"/>
            <p:cNvSpPr>
              <a:spLocks/>
            </p:cNvSpPr>
            <p:nvPr/>
          </p:nvSpPr>
          <p:spPr bwMode="auto">
            <a:xfrm>
              <a:off x="2681" y="1440"/>
              <a:ext cx="13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3" y="0"/>
                </a:cxn>
                <a:cxn ang="0">
                  <a:pos x="13" y="0"/>
                </a:cxn>
              </a:cxnLst>
              <a:rect l="0" t="0" r="r" b="b"/>
              <a:pathLst>
                <a:path w="13" h="23">
                  <a:moveTo>
                    <a:pt x="0" y="23"/>
                  </a:moveTo>
                  <a:lnTo>
                    <a:pt x="13" y="0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01" name="Line 1569"/>
            <p:cNvSpPr>
              <a:spLocks noChangeShapeType="1"/>
            </p:cNvSpPr>
            <p:nvPr/>
          </p:nvSpPr>
          <p:spPr bwMode="auto">
            <a:xfrm flipV="1">
              <a:off x="2708" y="1423"/>
              <a:ext cx="4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02" name="Freeform 1570"/>
            <p:cNvSpPr>
              <a:spLocks/>
            </p:cNvSpPr>
            <p:nvPr/>
          </p:nvSpPr>
          <p:spPr bwMode="auto">
            <a:xfrm>
              <a:off x="2712" y="1400"/>
              <a:ext cx="14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0" y="5"/>
                </a:cxn>
                <a:cxn ang="0">
                  <a:pos x="14" y="0"/>
                </a:cxn>
              </a:cxnLst>
              <a:rect l="0" t="0" r="r" b="b"/>
              <a:pathLst>
                <a:path w="14" h="23">
                  <a:moveTo>
                    <a:pt x="0" y="23"/>
                  </a:moveTo>
                  <a:lnTo>
                    <a:pt x="10" y="5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03" name="Freeform 1571"/>
            <p:cNvSpPr>
              <a:spLocks/>
            </p:cNvSpPr>
            <p:nvPr/>
          </p:nvSpPr>
          <p:spPr bwMode="auto">
            <a:xfrm>
              <a:off x="2740" y="1355"/>
              <a:ext cx="22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8" y="9"/>
                </a:cxn>
                <a:cxn ang="0">
                  <a:pos x="22" y="0"/>
                </a:cxn>
              </a:cxnLst>
              <a:rect l="0" t="0" r="r" b="b"/>
              <a:pathLst>
                <a:path w="22" h="27">
                  <a:moveTo>
                    <a:pt x="0" y="27"/>
                  </a:moveTo>
                  <a:lnTo>
                    <a:pt x="18" y="9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04" name="Freeform 1572"/>
            <p:cNvSpPr>
              <a:spLocks/>
            </p:cNvSpPr>
            <p:nvPr/>
          </p:nvSpPr>
          <p:spPr bwMode="auto">
            <a:xfrm>
              <a:off x="2771" y="1314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14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14" y="14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05" name="Freeform 1573"/>
            <p:cNvSpPr>
              <a:spLocks/>
            </p:cNvSpPr>
            <p:nvPr/>
          </p:nvSpPr>
          <p:spPr bwMode="auto">
            <a:xfrm>
              <a:off x="2808" y="1269"/>
              <a:ext cx="22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4" y="18"/>
                </a:cxn>
                <a:cxn ang="0">
                  <a:pos x="22" y="0"/>
                </a:cxn>
              </a:cxnLst>
              <a:rect l="0" t="0" r="r" b="b"/>
              <a:pathLst>
                <a:path w="22" h="32">
                  <a:moveTo>
                    <a:pt x="0" y="32"/>
                  </a:moveTo>
                  <a:lnTo>
                    <a:pt x="4" y="18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06" name="Line 1574"/>
            <p:cNvSpPr>
              <a:spLocks noChangeShapeType="1"/>
            </p:cNvSpPr>
            <p:nvPr/>
          </p:nvSpPr>
          <p:spPr bwMode="auto">
            <a:xfrm flipV="1">
              <a:off x="2844" y="1251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07" name="Freeform 1575"/>
            <p:cNvSpPr>
              <a:spLocks/>
            </p:cNvSpPr>
            <p:nvPr/>
          </p:nvSpPr>
          <p:spPr bwMode="auto">
            <a:xfrm>
              <a:off x="2848" y="1228"/>
              <a:ext cx="14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4" y="5"/>
                </a:cxn>
                <a:cxn ang="0">
                  <a:pos x="14" y="0"/>
                </a:cxn>
              </a:cxnLst>
              <a:rect l="0" t="0" r="r" b="b"/>
              <a:pathLst>
                <a:path w="14" h="23">
                  <a:moveTo>
                    <a:pt x="0" y="23"/>
                  </a:moveTo>
                  <a:lnTo>
                    <a:pt x="14" y="5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08" name="Freeform 1576"/>
            <p:cNvSpPr>
              <a:spLocks/>
            </p:cNvSpPr>
            <p:nvPr/>
          </p:nvSpPr>
          <p:spPr bwMode="auto">
            <a:xfrm>
              <a:off x="2876" y="1192"/>
              <a:ext cx="27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8"/>
                </a:cxn>
                <a:cxn ang="0">
                  <a:pos x="27" y="0"/>
                </a:cxn>
              </a:cxnLst>
              <a:rect l="0" t="0" r="r" b="b"/>
              <a:pathLst>
                <a:path w="27" h="27">
                  <a:moveTo>
                    <a:pt x="0" y="27"/>
                  </a:moveTo>
                  <a:lnTo>
                    <a:pt x="9" y="18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09" name="Freeform 1577"/>
            <p:cNvSpPr>
              <a:spLocks/>
            </p:cNvSpPr>
            <p:nvPr/>
          </p:nvSpPr>
          <p:spPr bwMode="auto">
            <a:xfrm>
              <a:off x="2916" y="1156"/>
              <a:ext cx="28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8"/>
                </a:cxn>
                <a:cxn ang="0">
                  <a:pos x="28" y="0"/>
                </a:cxn>
              </a:cxnLst>
              <a:rect l="0" t="0" r="r" b="b"/>
              <a:pathLst>
                <a:path w="28" h="27">
                  <a:moveTo>
                    <a:pt x="0" y="27"/>
                  </a:moveTo>
                  <a:lnTo>
                    <a:pt x="9" y="18"/>
                  </a:lnTo>
                  <a:lnTo>
                    <a:pt x="2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10" name="Freeform 1578"/>
            <p:cNvSpPr>
              <a:spLocks/>
            </p:cNvSpPr>
            <p:nvPr/>
          </p:nvSpPr>
          <p:spPr bwMode="auto">
            <a:xfrm>
              <a:off x="2957" y="1119"/>
              <a:ext cx="27" cy="2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14" y="14"/>
                </a:cxn>
                <a:cxn ang="0">
                  <a:pos x="27" y="0"/>
                </a:cxn>
              </a:cxnLst>
              <a:rect l="0" t="0" r="r" b="b"/>
              <a:pathLst>
                <a:path w="27" h="28">
                  <a:moveTo>
                    <a:pt x="0" y="28"/>
                  </a:moveTo>
                  <a:lnTo>
                    <a:pt x="14" y="14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11" name="Freeform 1579"/>
            <p:cNvSpPr>
              <a:spLocks/>
            </p:cNvSpPr>
            <p:nvPr/>
          </p:nvSpPr>
          <p:spPr bwMode="auto">
            <a:xfrm>
              <a:off x="2998" y="1079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8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9" y="18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12" name="Freeform 1580"/>
            <p:cNvSpPr>
              <a:spLocks/>
            </p:cNvSpPr>
            <p:nvPr/>
          </p:nvSpPr>
          <p:spPr bwMode="auto">
            <a:xfrm>
              <a:off x="3034" y="1047"/>
              <a:ext cx="27" cy="2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14" y="9"/>
                </a:cxn>
                <a:cxn ang="0">
                  <a:pos x="27" y="0"/>
                </a:cxn>
              </a:cxnLst>
              <a:rect l="0" t="0" r="r" b="b"/>
              <a:pathLst>
                <a:path w="27" h="22">
                  <a:moveTo>
                    <a:pt x="0" y="22"/>
                  </a:moveTo>
                  <a:lnTo>
                    <a:pt x="14" y="9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13" name="Freeform 1581"/>
            <p:cNvSpPr>
              <a:spLocks/>
            </p:cNvSpPr>
            <p:nvPr/>
          </p:nvSpPr>
          <p:spPr bwMode="auto">
            <a:xfrm>
              <a:off x="3075" y="1006"/>
              <a:ext cx="27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14"/>
                </a:cxn>
                <a:cxn ang="0">
                  <a:pos x="27" y="0"/>
                </a:cxn>
              </a:cxnLst>
              <a:rect l="0" t="0" r="r" b="b"/>
              <a:pathLst>
                <a:path w="27" h="27">
                  <a:moveTo>
                    <a:pt x="0" y="27"/>
                  </a:moveTo>
                  <a:lnTo>
                    <a:pt x="14" y="14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14" name="Freeform 1582"/>
            <p:cNvSpPr>
              <a:spLocks/>
            </p:cNvSpPr>
            <p:nvPr/>
          </p:nvSpPr>
          <p:spPr bwMode="auto">
            <a:xfrm>
              <a:off x="3116" y="970"/>
              <a:ext cx="22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3" y="9"/>
                </a:cxn>
                <a:cxn ang="0">
                  <a:pos x="22" y="0"/>
                </a:cxn>
              </a:cxnLst>
              <a:rect l="0" t="0" r="r" b="b"/>
              <a:pathLst>
                <a:path w="22" h="27">
                  <a:moveTo>
                    <a:pt x="0" y="27"/>
                  </a:moveTo>
                  <a:lnTo>
                    <a:pt x="13" y="9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15" name="Freeform 1583"/>
            <p:cNvSpPr>
              <a:spLocks/>
            </p:cNvSpPr>
            <p:nvPr/>
          </p:nvSpPr>
          <p:spPr bwMode="auto">
            <a:xfrm>
              <a:off x="3152" y="934"/>
              <a:ext cx="32" cy="22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23" y="9"/>
                </a:cxn>
                <a:cxn ang="0">
                  <a:pos x="32" y="0"/>
                </a:cxn>
              </a:cxnLst>
              <a:rect l="0" t="0" r="r" b="b"/>
              <a:pathLst>
                <a:path w="32" h="22">
                  <a:moveTo>
                    <a:pt x="0" y="22"/>
                  </a:moveTo>
                  <a:lnTo>
                    <a:pt x="23" y="9"/>
                  </a:lnTo>
                  <a:lnTo>
                    <a:pt x="3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16" name="Freeform 1584"/>
            <p:cNvSpPr>
              <a:spLocks/>
            </p:cNvSpPr>
            <p:nvPr/>
          </p:nvSpPr>
          <p:spPr bwMode="auto">
            <a:xfrm>
              <a:off x="3193" y="894"/>
              <a:ext cx="22" cy="26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8" y="9"/>
                </a:cxn>
                <a:cxn ang="0">
                  <a:pos x="22" y="0"/>
                </a:cxn>
              </a:cxnLst>
              <a:rect l="0" t="0" r="r" b="b"/>
              <a:pathLst>
                <a:path w="22" h="27">
                  <a:moveTo>
                    <a:pt x="0" y="27"/>
                  </a:moveTo>
                  <a:lnTo>
                    <a:pt x="18" y="9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17" name="Freeform 1585"/>
            <p:cNvSpPr>
              <a:spLocks/>
            </p:cNvSpPr>
            <p:nvPr/>
          </p:nvSpPr>
          <p:spPr bwMode="auto">
            <a:xfrm>
              <a:off x="3229" y="853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14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14" y="14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18" name="Freeform 1586"/>
            <p:cNvSpPr>
              <a:spLocks/>
            </p:cNvSpPr>
            <p:nvPr/>
          </p:nvSpPr>
          <p:spPr bwMode="auto">
            <a:xfrm>
              <a:off x="3261" y="812"/>
              <a:ext cx="22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3" y="14"/>
                </a:cxn>
                <a:cxn ang="0">
                  <a:pos x="22" y="0"/>
                </a:cxn>
              </a:cxnLst>
              <a:rect l="0" t="0" r="r" b="b"/>
              <a:pathLst>
                <a:path w="22" h="27">
                  <a:moveTo>
                    <a:pt x="0" y="27"/>
                  </a:moveTo>
                  <a:lnTo>
                    <a:pt x="13" y="14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19" name="Line 1587"/>
            <p:cNvSpPr>
              <a:spLocks noChangeShapeType="1"/>
            </p:cNvSpPr>
            <p:nvPr/>
          </p:nvSpPr>
          <p:spPr bwMode="auto">
            <a:xfrm flipV="1">
              <a:off x="3297" y="790"/>
              <a:ext cx="9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20" name="Freeform 1588"/>
            <p:cNvSpPr>
              <a:spLocks/>
            </p:cNvSpPr>
            <p:nvPr/>
          </p:nvSpPr>
          <p:spPr bwMode="auto">
            <a:xfrm>
              <a:off x="3306" y="767"/>
              <a:ext cx="14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4" y="4"/>
                </a:cxn>
                <a:cxn ang="0">
                  <a:pos x="14" y="0"/>
                </a:cxn>
              </a:cxnLst>
              <a:rect l="0" t="0" r="r" b="b"/>
              <a:pathLst>
                <a:path w="14" h="23">
                  <a:moveTo>
                    <a:pt x="0" y="23"/>
                  </a:moveTo>
                  <a:lnTo>
                    <a:pt x="14" y="4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21" name="Line 1589"/>
            <p:cNvSpPr>
              <a:spLocks noChangeShapeType="1"/>
            </p:cNvSpPr>
            <p:nvPr/>
          </p:nvSpPr>
          <p:spPr bwMode="auto">
            <a:xfrm flipV="1">
              <a:off x="3333" y="749"/>
              <a:ext cx="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22" name="Freeform 1590"/>
            <p:cNvSpPr>
              <a:spLocks/>
            </p:cNvSpPr>
            <p:nvPr/>
          </p:nvSpPr>
          <p:spPr bwMode="auto">
            <a:xfrm>
              <a:off x="3338" y="726"/>
              <a:ext cx="13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9" y="5"/>
                </a:cxn>
                <a:cxn ang="0">
                  <a:pos x="13" y="0"/>
                </a:cxn>
              </a:cxnLst>
              <a:rect l="0" t="0" r="r" b="b"/>
              <a:pathLst>
                <a:path w="13" h="23">
                  <a:moveTo>
                    <a:pt x="0" y="23"/>
                  </a:moveTo>
                  <a:lnTo>
                    <a:pt x="9" y="5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23" name="Freeform 1591"/>
            <p:cNvSpPr>
              <a:spLocks/>
            </p:cNvSpPr>
            <p:nvPr/>
          </p:nvSpPr>
          <p:spPr bwMode="auto">
            <a:xfrm>
              <a:off x="3360" y="685"/>
              <a:ext cx="28" cy="2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19" y="9"/>
                </a:cxn>
                <a:cxn ang="0">
                  <a:pos x="28" y="0"/>
                </a:cxn>
              </a:cxnLst>
              <a:rect l="0" t="0" r="r" b="b"/>
              <a:pathLst>
                <a:path w="28" h="28">
                  <a:moveTo>
                    <a:pt x="0" y="28"/>
                  </a:moveTo>
                  <a:lnTo>
                    <a:pt x="19" y="9"/>
                  </a:lnTo>
                  <a:lnTo>
                    <a:pt x="2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24" name="Freeform 1592"/>
            <p:cNvSpPr>
              <a:spLocks/>
            </p:cNvSpPr>
            <p:nvPr/>
          </p:nvSpPr>
          <p:spPr bwMode="auto">
            <a:xfrm>
              <a:off x="3397" y="640"/>
              <a:ext cx="22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14"/>
                </a:cxn>
                <a:cxn ang="0">
                  <a:pos x="22" y="0"/>
                </a:cxn>
              </a:cxnLst>
              <a:rect l="0" t="0" r="r" b="b"/>
              <a:pathLst>
                <a:path w="22" h="27">
                  <a:moveTo>
                    <a:pt x="0" y="27"/>
                  </a:moveTo>
                  <a:lnTo>
                    <a:pt x="9" y="14"/>
                  </a:lnTo>
                  <a:lnTo>
                    <a:pt x="2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36" name="Line 1604"/>
            <p:cNvSpPr>
              <a:spLocks noChangeShapeType="1"/>
            </p:cNvSpPr>
            <p:nvPr/>
          </p:nvSpPr>
          <p:spPr bwMode="auto">
            <a:xfrm>
              <a:off x="4230" y="2951"/>
              <a:ext cx="1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37" name="Line 1605"/>
            <p:cNvSpPr>
              <a:spLocks noChangeShapeType="1"/>
            </p:cNvSpPr>
            <p:nvPr/>
          </p:nvSpPr>
          <p:spPr bwMode="auto">
            <a:xfrm>
              <a:off x="4276" y="2951"/>
              <a:ext cx="18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38" name="Line 1606"/>
            <p:cNvSpPr>
              <a:spLocks noChangeShapeType="1"/>
            </p:cNvSpPr>
            <p:nvPr/>
          </p:nvSpPr>
          <p:spPr bwMode="auto">
            <a:xfrm>
              <a:off x="4321" y="2951"/>
              <a:ext cx="18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39" name="Line 1607"/>
            <p:cNvSpPr>
              <a:spLocks noChangeShapeType="1"/>
            </p:cNvSpPr>
            <p:nvPr/>
          </p:nvSpPr>
          <p:spPr bwMode="auto">
            <a:xfrm>
              <a:off x="4366" y="2951"/>
              <a:ext cx="1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40" name="Line 1608"/>
            <p:cNvSpPr>
              <a:spLocks noChangeShapeType="1"/>
            </p:cNvSpPr>
            <p:nvPr/>
          </p:nvSpPr>
          <p:spPr bwMode="auto">
            <a:xfrm>
              <a:off x="4412" y="2951"/>
              <a:ext cx="18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41" name="Line 1609"/>
            <p:cNvSpPr>
              <a:spLocks noChangeShapeType="1"/>
            </p:cNvSpPr>
            <p:nvPr/>
          </p:nvSpPr>
          <p:spPr bwMode="auto">
            <a:xfrm>
              <a:off x="4457" y="2951"/>
              <a:ext cx="18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42" name="Line 1610"/>
            <p:cNvSpPr>
              <a:spLocks noChangeShapeType="1"/>
            </p:cNvSpPr>
            <p:nvPr/>
          </p:nvSpPr>
          <p:spPr bwMode="auto">
            <a:xfrm>
              <a:off x="4502" y="2951"/>
              <a:ext cx="1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43" name="Line 1611"/>
            <p:cNvSpPr>
              <a:spLocks noChangeShapeType="1"/>
            </p:cNvSpPr>
            <p:nvPr/>
          </p:nvSpPr>
          <p:spPr bwMode="auto">
            <a:xfrm>
              <a:off x="4548" y="2951"/>
              <a:ext cx="18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44" name="Line 1612"/>
            <p:cNvSpPr>
              <a:spLocks noChangeShapeType="1"/>
            </p:cNvSpPr>
            <p:nvPr/>
          </p:nvSpPr>
          <p:spPr bwMode="auto">
            <a:xfrm flipV="1">
              <a:off x="1086" y="3295"/>
              <a:ext cx="9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45" name="Freeform 1613"/>
            <p:cNvSpPr>
              <a:spLocks/>
            </p:cNvSpPr>
            <p:nvPr/>
          </p:nvSpPr>
          <p:spPr bwMode="auto">
            <a:xfrm>
              <a:off x="1113" y="3254"/>
              <a:ext cx="9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4"/>
                </a:cxn>
                <a:cxn ang="0">
                  <a:pos x="9" y="0"/>
                </a:cxn>
              </a:cxnLst>
              <a:rect l="0" t="0" r="r" b="b"/>
              <a:pathLst>
                <a:path w="9" h="18">
                  <a:moveTo>
                    <a:pt x="0" y="18"/>
                  </a:moveTo>
                  <a:lnTo>
                    <a:pt x="0" y="14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46" name="Freeform 1614"/>
            <p:cNvSpPr>
              <a:spLocks/>
            </p:cNvSpPr>
            <p:nvPr/>
          </p:nvSpPr>
          <p:spPr bwMode="auto">
            <a:xfrm>
              <a:off x="1140" y="3222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9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0" y="9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47" name="Freeform 1615"/>
            <p:cNvSpPr>
              <a:spLocks/>
            </p:cNvSpPr>
            <p:nvPr/>
          </p:nvSpPr>
          <p:spPr bwMode="auto">
            <a:xfrm>
              <a:off x="1167" y="3181"/>
              <a:ext cx="9" cy="19"/>
            </a:xfrm>
            <a:custGeom>
              <a:avLst/>
              <a:gdLst/>
              <a:ahLst/>
              <a:cxnLst>
                <a:cxn ang="0">
                  <a:pos x="0" y="19"/>
                </a:cxn>
                <a:cxn ang="0">
                  <a:pos x="5" y="9"/>
                </a:cxn>
                <a:cxn ang="0">
                  <a:pos x="9" y="0"/>
                </a:cxn>
              </a:cxnLst>
              <a:rect l="0" t="0" r="r" b="b"/>
              <a:pathLst>
                <a:path w="9" h="19">
                  <a:moveTo>
                    <a:pt x="0" y="19"/>
                  </a:moveTo>
                  <a:lnTo>
                    <a:pt x="5" y="9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48" name="Freeform 1616"/>
            <p:cNvSpPr>
              <a:spLocks/>
            </p:cNvSpPr>
            <p:nvPr/>
          </p:nvSpPr>
          <p:spPr bwMode="auto">
            <a:xfrm>
              <a:off x="1194" y="3150"/>
              <a:ext cx="9" cy="13"/>
            </a:xfrm>
            <a:custGeom>
              <a:avLst/>
              <a:gdLst/>
              <a:ahLst/>
              <a:cxnLst>
                <a:cxn ang="0">
                  <a:pos x="0" y="13"/>
                </a:cxn>
                <a:cxn ang="0">
                  <a:pos x="5" y="4"/>
                </a:cxn>
                <a:cxn ang="0">
                  <a:pos x="9" y="0"/>
                </a:cxn>
              </a:cxnLst>
              <a:rect l="0" t="0" r="r" b="b"/>
              <a:pathLst>
                <a:path w="9" h="13">
                  <a:moveTo>
                    <a:pt x="0" y="13"/>
                  </a:moveTo>
                  <a:lnTo>
                    <a:pt x="5" y="4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49" name="Freeform 1617"/>
            <p:cNvSpPr>
              <a:spLocks/>
            </p:cNvSpPr>
            <p:nvPr/>
          </p:nvSpPr>
          <p:spPr bwMode="auto">
            <a:xfrm>
              <a:off x="1222" y="3113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4" y="0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4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50" name="Line 1618"/>
            <p:cNvSpPr>
              <a:spLocks noChangeShapeType="1"/>
            </p:cNvSpPr>
            <p:nvPr/>
          </p:nvSpPr>
          <p:spPr bwMode="auto">
            <a:xfrm flipV="1">
              <a:off x="1249" y="3077"/>
              <a:ext cx="13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51" name="Line 1619"/>
            <p:cNvSpPr>
              <a:spLocks noChangeShapeType="1"/>
            </p:cNvSpPr>
            <p:nvPr/>
          </p:nvSpPr>
          <p:spPr bwMode="auto">
            <a:xfrm flipV="1">
              <a:off x="1276" y="3041"/>
              <a:ext cx="9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52" name="Freeform 1620"/>
            <p:cNvSpPr>
              <a:spLocks/>
            </p:cNvSpPr>
            <p:nvPr/>
          </p:nvSpPr>
          <p:spPr bwMode="auto">
            <a:xfrm>
              <a:off x="1308" y="3010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4" y="9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4" y="9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53" name="Freeform 1621"/>
            <p:cNvSpPr>
              <a:spLocks/>
            </p:cNvSpPr>
            <p:nvPr/>
          </p:nvSpPr>
          <p:spPr bwMode="auto">
            <a:xfrm>
              <a:off x="1335" y="2974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4" y="5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4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54" name="Line 1622"/>
            <p:cNvSpPr>
              <a:spLocks noChangeShapeType="1"/>
            </p:cNvSpPr>
            <p:nvPr/>
          </p:nvSpPr>
          <p:spPr bwMode="auto">
            <a:xfrm flipV="1">
              <a:off x="1367" y="2947"/>
              <a:ext cx="13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55" name="Freeform 1623"/>
            <p:cNvSpPr>
              <a:spLocks/>
            </p:cNvSpPr>
            <p:nvPr/>
          </p:nvSpPr>
          <p:spPr bwMode="auto">
            <a:xfrm>
              <a:off x="1398" y="2915"/>
              <a:ext cx="14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5" y="9"/>
                </a:cxn>
                <a:cxn ang="0">
                  <a:pos x="14" y="0"/>
                </a:cxn>
              </a:cxnLst>
              <a:rect l="0" t="0" r="r" b="b"/>
              <a:pathLst>
                <a:path w="14" h="14">
                  <a:moveTo>
                    <a:pt x="0" y="14"/>
                  </a:moveTo>
                  <a:lnTo>
                    <a:pt x="5" y="9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56" name="Freeform 1624"/>
            <p:cNvSpPr>
              <a:spLocks/>
            </p:cNvSpPr>
            <p:nvPr/>
          </p:nvSpPr>
          <p:spPr bwMode="auto">
            <a:xfrm>
              <a:off x="1430" y="2879"/>
              <a:ext cx="14" cy="13"/>
            </a:xfrm>
            <a:custGeom>
              <a:avLst/>
              <a:gdLst/>
              <a:ahLst/>
              <a:cxnLst>
                <a:cxn ang="0">
                  <a:pos x="0" y="13"/>
                </a:cxn>
                <a:cxn ang="0">
                  <a:pos x="9" y="4"/>
                </a:cxn>
                <a:cxn ang="0">
                  <a:pos x="14" y="0"/>
                </a:cxn>
              </a:cxnLst>
              <a:rect l="0" t="0" r="r" b="b"/>
              <a:pathLst>
                <a:path w="14" h="13">
                  <a:moveTo>
                    <a:pt x="0" y="13"/>
                  </a:moveTo>
                  <a:lnTo>
                    <a:pt x="9" y="4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57" name="Line 1625"/>
            <p:cNvSpPr>
              <a:spLocks noChangeShapeType="1"/>
            </p:cNvSpPr>
            <p:nvPr/>
          </p:nvSpPr>
          <p:spPr bwMode="auto">
            <a:xfrm flipV="1">
              <a:off x="1462" y="2847"/>
              <a:ext cx="13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58" name="Freeform 1626"/>
            <p:cNvSpPr>
              <a:spLocks/>
            </p:cNvSpPr>
            <p:nvPr/>
          </p:nvSpPr>
          <p:spPr bwMode="auto">
            <a:xfrm>
              <a:off x="1493" y="2815"/>
              <a:ext cx="14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5" y="9"/>
                </a:cxn>
                <a:cxn ang="0">
                  <a:pos x="14" y="0"/>
                </a:cxn>
              </a:cxnLst>
              <a:rect l="0" t="0" r="r" b="b"/>
              <a:pathLst>
                <a:path w="14" h="14">
                  <a:moveTo>
                    <a:pt x="0" y="14"/>
                  </a:moveTo>
                  <a:lnTo>
                    <a:pt x="5" y="9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59" name="Freeform 1627"/>
            <p:cNvSpPr>
              <a:spLocks/>
            </p:cNvSpPr>
            <p:nvPr/>
          </p:nvSpPr>
          <p:spPr bwMode="auto">
            <a:xfrm>
              <a:off x="1530" y="2788"/>
              <a:ext cx="13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9" y="0"/>
                </a:cxn>
                <a:cxn ang="0">
                  <a:pos x="13" y="0"/>
                </a:cxn>
              </a:cxnLst>
              <a:rect l="0" t="0" r="r" b="b"/>
              <a:pathLst>
                <a:path w="13" h="9">
                  <a:moveTo>
                    <a:pt x="0" y="9"/>
                  </a:moveTo>
                  <a:lnTo>
                    <a:pt x="9" y="0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60" name="Line 1628"/>
            <p:cNvSpPr>
              <a:spLocks noChangeShapeType="1"/>
            </p:cNvSpPr>
            <p:nvPr/>
          </p:nvSpPr>
          <p:spPr bwMode="auto">
            <a:xfrm flipV="1">
              <a:off x="1557" y="2752"/>
              <a:ext cx="14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61" name="Freeform 1629"/>
            <p:cNvSpPr>
              <a:spLocks/>
            </p:cNvSpPr>
            <p:nvPr/>
          </p:nvSpPr>
          <p:spPr bwMode="auto">
            <a:xfrm>
              <a:off x="1593" y="2720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5" y="9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5" y="9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62" name="Freeform 1630"/>
            <p:cNvSpPr>
              <a:spLocks/>
            </p:cNvSpPr>
            <p:nvPr/>
          </p:nvSpPr>
          <p:spPr bwMode="auto">
            <a:xfrm>
              <a:off x="1620" y="2689"/>
              <a:ext cx="14" cy="13"/>
            </a:xfrm>
            <a:custGeom>
              <a:avLst/>
              <a:gdLst/>
              <a:ahLst/>
              <a:cxnLst>
                <a:cxn ang="0">
                  <a:pos x="0" y="13"/>
                </a:cxn>
                <a:cxn ang="0">
                  <a:pos x="9" y="4"/>
                </a:cxn>
                <a:cxn ang="0">
                  <a:pos x="14" y="0"/>
                </a:cxn>
              </a:cxnLst>
              <a:rect l="0" t="0" r="r" b="b"/>
              <a:pathLst>
                <a:path w="14" h="13">
                  <a:moveTo>
                    <a:pt x="0" y="13"/>
                  </a:moveTo>
                  <a:lnTo>
                    <a:pt x="9" y="4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63" name="Line 1631"/>
            <p:cNvSpPr>
              <a:spLocks noChangeShapeType="1"/>
            </p:cNvSpPr>
            <p:nvPr/>
          </p:nvSpPr>
          <p:spPr bwMode="auto">
            <a:xfrm flipV="1">
              <a:off x="1657" y="2657"/>
              <a:ext cx="13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64" name="Freeform 1632"/>
            <p:cNvSpPr>
              <a:spLocks/>
            </p:cNvSpPr>
            <p:nvPr/>
          </p:nvSpPr>
          <p:spPr bwMode="auto">
            <a:xfrm>
              <a:off x="1684" y="2625"/>
              <a:ext cx="13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4" y="9"/>
                </a:cxn>
                <a:cxn ang="0">
                  <a:pos x="13" y="0"/>
                </a:cxn>
              </a:cxnLst>
              <a:rect l="0" t="0" r="r" b="b"/>
              <a:pathLst>
                <a:path w="13" h="14">
                  <a:moveTo>
                    <a:pt x="0" y="14"/>
                  </a:moveTo>
                  <a:lnTo>
                    <a:pt x="4" y="9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65" name="Freeform 1633"/>
            <p:cNvSpPr>
              <a:spLocks/>
            </p:cNvSpPr>
            <p:nvPr/>
          </p:nvSpPr>
          <p:spPr bwMode="auto">
            <a:xfrm>
              <a:off x="1720" y="2593"/>
              <a:ext cx="14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14" h="14">
                  <a:moveTo>
                    <a:pt x="0" y="14"/>
                  </a:moveTo>
                  <a:lnTo>
                    <a:pt x="14" y="0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66" name="Line 1634"/>
            <p:cNvSpPr>
              <a:spLocks noChangeShapeType="1"/>
            </p:cNvSpPr>
            <p:nvPr/>
          </p:nvSpPr>
          <p:spPr bwMode="auto">
            <a:xfrm flipV="1">
              <a:off x="1747" y="2557"/>
              <a:ext cx="14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67" name="Freeform 1635"/>
            <p:cNvSpPr>
              <a:spLocks/>
            </p:cNvSpPr>
            <p:nvPr/>
          </p:nvSpPr>
          <p:spPr bwMode="auto">
            <a:xfrm>
              <a:off x="1779" y="2525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0" y="14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68" name="Freeform 1636"/>
            <p:cNvSpPr>
              <a:spLocks/>
            </p:cNvSpPr>
            <p:nvPr/>
          </p:nvSpPr>
          <p:spPr bwMode="auto">
            <a:xfrm>
              <a:off x="1806" y="2490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5" y="9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5" y="9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69" name="Freeform 1637"/>
            <p:cNvSpPr>
              <a:spLocks/>
            </p:cNvSpPr>
            <p:nvPr/>
          </p:nvSpPr>
          <p:spPr bwMode="auto">
            <a:xfrm>
              <a:off x="1833" y="2454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5" y="9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5" y="9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70" name="Freeform 1638"/>
            <p:cNvSpPr>
              <a:spLocks/>
            </p:cNvSpPr>
            <p:nvPr/>
          </p:nvSpPr>
          <p:spPr bwMode="auto">
            <a:xfrm>
              <a:off x="1861" y="2418"/>
              <a:ext cx="9" cy="13"/>
            </a:xfrm>
            <a:custGeom>
              <a:avLst/>
              <a:gdLst/>
              <a:ahLst/>
              <a:cxnLst>
                <a:cxn ang="0">
                  <a:pos x="0" y="13"/>
                </a:cxn>
                <a:cxn ang="0">
                  <a:pos x="4" y="4"/>
                </a:cxn>
                <a:cxn ang="0">
                  <a:pos x="9" y="0"/>
                </a:cxn>
              </a:cxnLst>
              <a:rect l="0" t="0" r="r" b="b"/>
              <a:pathLst>
                <a:path w="9" h="13">
                  <a:moveTo>
                    <a:pt x="0" y="13"/>
                  </a:moveTo>
                  <a:lnTo>
                    <a:pt x="4" y="4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71" name="Freeform 1639"/>
            <p:cNvSpPr>
              <a:spLocks/>
            </p:cNvSpPr>
            <p:nvPr/>
          </p:nvSpPr>
          <p:spPr bwMode="auto">
            <a:xfrm>
              <a:off x="1888" y="2381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9" y="5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9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72" name="Freeform 1640"/>
            <p:cNvSpPr>
              <a:spLocks/>
            </p:cNvSpPr>
            <p:nvPr/>
          </p:nvSpPr>
          <p:spPr bwMode="auto">
            <a:xfrm>
              <a:off x="1915" y="2345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9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73" name="Line 1641"/>
            <p:cNvSpPr>
              <a:spLocks noChangeShapeType="1"/>
            </p:cNvSpPr>
            <p:nvPr/>
          </p:nvSpPr>
          <p:spPr bwMode="auto">
            <a:xfrm flipV="1">
              <a:off x="1942" y="2309"/>
              <a:ext cx="9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74" name="Line 1642"/>
            <p:cNvSpPr>
              <a:spLocks noChangeShapeType="1"/>
            </p:cNvSpPr>
            <p:nvPr/>
          </p:nvSpPr>
          <p:spPr bwMode="auto">
            <a:xfrm flipV="1">
              <a:off x="1969" y="2273"/>
              <a:ext cx="9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75" name="Line 1643"/>
            <p:cNvSpPr>
              <a:spLocks noChangeShapeType="1"/>
            </p:cNvSpPr>
            <p:nvPr/>
          </p:nvSpPr>
          <p:spPr bwMode="auto">
            <a:xfrm flipV="1">
              <a:off x="1996" y="2236"/>
              <a:ext cx="10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76" name="Freeform 1644"/>
            <p:cNvSpPr>
              <a:spLocks/>
            </p:cNvSpPr>
            <p:nvPr/>
          </p:nvSpPr>
          <p:spPr bwMode="auto">
            <a:xfrm>
              <a:off x="2024" y="2200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9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0" y="9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77" name="Freeform 1645"/>
            <p:cNvSpPr>
              <a:spLocks/>
            </p:cNvSpPr>
            <p:nvPr/>
          </p:nvSpPr>
          <p:spPr bwMode="auto">
            <a:xfrm>
              <a:off x="2051" y="2164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9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0" y="9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78" name="Freeform 1646"/>
            <p:cNvSpPr>
              <a:spLocks/>
            </p:cNvSpPr>
            <p:nvPr/>
          </p:nvSpPr>
          <p:spPr bwMode="auto">
            <a:xfrm>
              <a:off x="2074" y="2128"/>
              <a:ext cx="13" cy="13"/>
            </a:xfrm>
            <a:custGeom>
              <a:avLst/>
              <a:gdLst/>
              <a:ahLst/>
              <a:cxnLst>
                <a:cxn ang="0">
                  <a:pos x="0" y="13"/>
                </a:cxn>
                <a:cxn ang="0">
                  <a:pos x="9" y="4"/>
                </a:cxn>
                <a:cxn ang="0">
                  <a:pos x="13" y="0"/>
                </a:cxn>
              </a:cxnLst>
              <a:rect l="0" t="0" r="r" b="b"/>
              <a:pathLst>
                <a:path w="13" h="13">
                  <a:moveTo>
                    <a:pt x="0" y="13"/>
                  </a:moveTo>
                  <a:lnTo>
                    <a:pt x="9" y="4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79" name="Freeform 1647"/>
            <p:cNvSpPr>
              <a:spLocks/>
            </p:cNvSpPr>
            <p:nvPr/>
          </p:nvSpPr>
          <p:spPr bwMode="auto">
            <a:xfrm>
              <a:off x="2105" y="2091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9" y="5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9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80" name="Line 1648"/>
            <p:cNvSpPr>
              <a:spLocks noChangeShapeType="1"/>
            </p:cNvSpPr>
            <p:nvPr/>
          </p:nvSpPr>
          <p:spPr bwMode="auto">
            <a:xfrm flipV="1">
              <a:off x="2132" y="2060"/>
              <a:ext cx="9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81" name="Line 1649"/>
            <p:cNvSpPr>
              <a:spLocks noChangeShapeType="1"/>
            </p:cNvSpPr>
            <p:nvPr/>
          </p:nvSpPr>
          <p:spPr bwMode="auto">
            <a:xfrm flipV="1">
              <a:off x="2160" y="2024"/>
              <a:ext cx="9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82" name="Line 1650"/>
            <p:cNvSpPr>
              <a:spLocks noChangeShapeType="1"/>
            </p:cNvSpPr>
            <p:nvPr/>
          </p:nvSpPr>
          <p:spPr bwMode="auto">
            <a:xfrm flipV="1">
              <a:off x="2187" y="1987"/>
              <a:ext cx="13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83" name="Freeform 1651"/>
            <p:cNvSpPr>
              <a:spLocks/>
            </p:cNvSpPr>
            <p:nvPr/>
          </p:nvSpPr>
          <p:spPr bwMode="auto">
            <a:xfrm>
              <a:off x="2219" y="1957"/>
              <a:ext cx="13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4"/>
                </a:cxn>
                <a:cxn ang="0">
                  <a:pos x="13" y="0"/>
                </a:cxn>
              </a:cxnLst>
              <a:rect l="0" t="0" r="r" b="b"/>
              <a:pathLst>
                <a:path w="13" h="9">
                  <a:moveTo>
                    <a:pt x="0" y="9"/>
                  </a:moveTo>
                  <a:lnTo>
                    <a:pt x="4" y="4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84" name="Line 1652"/>
            <p:cNvSpPr>
              <a:spLocks noChangeShapeType="1"/>
            </p:cNvSpPr>
            <p:nvPr/>
          </p:nvSpPr>
          <p:spPr bwMode="auto">
            <a:xfrm flipV="1">
              <a:off x="2250" y="1925"/>
              <a:ext cx="14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85" name="Line 1653"/>
            <p:cNvSpPr>
              <a:spLocks noChangeShapeType="1"/>
            </p:cNvSpPr>
            <p:nvPr/>
          </p:nvSpPr>
          <p:spPr bwMode="auto">
            <a:xfrm flipV="1">
              <a:off x="2282" y="1893"/>
              <a:ext cx="1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86" name="Freeform 1654"/>
            <p:cNvSpPr>
              <a:spLocks/>
            </p:cNvSpPr>
            <p:nvPr/>
          </p:nvSpPr>
          <p:spPr bwMode="auto">
            <a:xfrm>
              <a:off x="2314" y="1861"/>
              <a:ext cx="13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9" y="5"/>
                </a:cxn>
                <a:cxn ang="0">
                  <a:pos x="13" y="0"/>
                </a:cxn>
              </a:cxnLst>
              <a:rect l="0" t="0" r="r" b="b"/>
              <a:pathLst>
                <a:path w="13" h="14">
                  <a:moveTo>
                    <a:pt x="0" y="14"/>
                  </a:moveTo>
                  <a:lnTo>
                    <a:pt x="9" y="5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87" name="Line 1655"/>
            <p:cNvSpPr>
              <a:spLocks noChangeShapeType="1"/>
            </p:cNvSpPr>
            <p:nvPr/>
          </p:nvSpPr>
          <p:spPr bwMode="auto">
            <a:xfrm flipV="1">
              <a:off x="2345" y="1830"/>
              <a:ext cx="14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88" name="Freeform 1656"/>
            <p:cNvSpPr>
              <a:spLocks/>
            </p:cNvSpPr>
            <p:nvPr/>
          </p:nvSpPr>
          <p:spPr bwMode="auto">
            <a:xfrm>
              <a:off x="2377" y="1798"/>
              <a:ext cx="14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9"/>
                </a:cxn>
                <a:cxn ang="0">
                  <a:pos x="14" y="0"/>
                </a:cxn>
              </a:cxnLst>
              <a:rect l="0" t="0" r="r" b="b"/>
              <a:pathLst>
                <a:path w="14" h="14">
                  <a:moveTo>
                    <a:pt x="0" y="14"/>
                  </a:moveTo>
                  <a:lnTo>
                    <a:pt x="0" y="9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89" name="Freeform 1657"/>
            <p:cNvSpPr>
              <a:spLocks/>
            </p:cNvSpPr>
            <p:nvPr/>
          </p:nvSpPr>
          <p:spPr bwMode="auto">
            <a:xfrm>
              <a:off x="2409" y="1766"/>
              <a:ext cx="13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13" y="5"/>
                </a:cxn>
                <a:cxn ang="0">
                  <a:pos x="13" y="0"/>
                </a:cxn>
              </a:cxnLst>
              <a:rect l="0" t="0" r="r" b="b"/>
              <a:pathLst>
                <a:path w="13" h="14">
                  <a:moveTo>
                    <a:pt x="0" y="14"/>
                  </a:moveTo>
                  <a:lnTo>
                    <a:pt x="13" y="5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90" name="Line 1658"/>
            <p:cNvSpPr>
              <a:spLocks noChangeShapeType="1"/>
            </p:cNvSpPr>
            <p:nvPr/>
          </p:nvSpPr>
          <p:spPr bwMode="auto">
            <a:xfrm flipV="1">
              <a:off x="2445" y="1735"/>
              <a:ext cx="14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91" name="Freeform 1659"/>
            <p:cNvSpPr>
              <a:spLocks/>
            </p:cNvSpPr>
            <p:nvPr/>
          </p:nvSpPr>
          <p:spPr bwMode="auto">
            <a:xfrm>
              <a:off x="2477" y="1707"/>
              <a:ext cx="13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9" y="5"/>
                </a:cxn>
                <a:cxn ang="0">
                  <a:pos x="13" y="0"/>
                </a:cxn>
              </a:cxnLst>
              <a:rect l="0" t="0" r="r" b="b"/>
              <a:pathLst>
                <a:path w="13" h="9">
                  <a:moveTo>
                    <a:pt x="0" y="9"/>
                  </a:moveTo>
                  <a:lnTo>
                    <a:pt x="9" y="5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92" name="Freeform 1660"/>
            <p:cNvSpPr>
              <a:spLocks/>
            </p:cNvSpPr>
            <p:nvPr/>
          </p:nvSpPr>
          <p:spPr bwMode="auto">
            <a:xfrm>
              <a:off x="2509" y="1671"/>
              <a:ext cx="13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13" y="0"/>
                </a:cxn>
                <a:cxn ang="0">
                  <a:pos x="13" y="0"/>
                </a:cxn>
              </a:cxnLst>
              <a:rect l="0" t="0" r="r" b="b"/>
              <a:pathLst>
                <a:path w="13" h="14">
                  <a:moveTo>
                    <a:pt x="0" y="14"/>
                  </a:moveTo>
                  <a:lnTo>
                    <a:pt x="13" y="0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93" name="Freeform 1661"/>
            <p:cNvSpPr>
              <a:spLocks/>
            </p:cNvSpPr>
            <p:nvPr/>
          </p:nvSpPr>
          <p:spPr bwMode="auto">
            <a:xfrm>
              <a:off x="2540" y="1644"/>
              <a:ext cx="1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9"/>
                </a:cxn>
                <a:cxn ang="0">
                  <a:pos x="14" y="0"/>
                </a:cxn>
              </a:cxnLst>
              <a:rect l="0" t="0" r="r" b="b"/>
              <a:pathLst>
                <a:path w="14" h="9">
                  <a:moveTo>
                    <a:pt x="0" y="9"/>
                  </a:moveTo>
                  <a:lnTo>
                    <a:pt x="0" y="9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94" name="Freeform 1662"/>
            <p:cNvSpPr>
              <a:spLocks/>
            </p:cNvSpPr>
            <p:nvPr/>
          </p:nvSpPr>
          <p:spPr bwMode="auto">
            <a:xfrm>
              <a:off x="2576" y="1612"/>
              <a:ext cx="14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10" y="5"/>
                </a:cxn>
                <a:cxn ang="0">
                  <a:pos x="14" y="0"/>
                </a:cxn>
              </a:cxnLst>
              <a:rect l="0" t="0" r="r" b="b"/>
              <a:pathLst>
                <a:path w="14" h="14">
                  <a:moveTo>
                    <a:pt x="0" y="14"/>
                  </a:moveTo>
                  <a:lnTo>
                    <a:pt x="10" y="5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95" name="Line 1663"/>
            <p:cNvSpPr>
              <a:spLocks noChangeShapeType="1"/>
            </p:cNvSpPr>
            <p:nvPr/>
          </p:nvSpPr>
          <p:spPr bwMode="auto">
            <a:xfrm flipV="1">
              <a:off x="2604" y="1580"/>
              <a:ext cx="13" cy="10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96" name="Freeform 1664"/>
            <p:cNvSpPr>
              <a:spLocks/>
            </p:cNvSpPr>
            <p:nvPr/>
          </p:nvSpPr>
          <p:spPr bwMode="auto">
            <a:xfrm>
              <a:off x="2640" y="1544"/>
              <a:ext cx="9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4"/>
                </a:cxn>
                <a:cxn ang="0">
                  <a:pos x="9" y="0"/>
                </a:cxn>
              </a:cxnLst>
              <a:rect l="0" t="0" r="r" b="b"/>
              <a:pathLst>
                <a:path w="9" h="18">
                  <a:moveTo>
                    <a:pt x="0" y="18"/>
                  </a:moveTo>
                  <a:lnTo>
                    <a:pt x="0" y="14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97" name="Freeform 1665"/>
            <p:cNvSpPr>
              <a:spLocks/>
            </p:cNvSpPr>
            <p:nvPr/>
          </p:nvSpPr>
          <p:spPr bwMode="auto">
            <a:xfrm>
              <a:off x="2667" y="1508"/>
              <a:ext cx="9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5" y="9"/>
                </a:cxn>
                <a:cxn ang="0">
                  <a:pos x="9" y="0"/>
                </a:cxn>
              </a:cxnLst>
              <a:rect l="0" t="0" r="r" b="b"/>
              <a:pathLst>
                <a:path w="9" h="18">
                  <a:moveTo>
                    <a:pt x="0" y="18"/>
                  </a:moveTo>
                  <a:lnTo>
                    <a:pt x="5" y="9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98" name="Freeform 1666"/>
            <p:cNvSpPr>
              <a:spLocks/>
            </p:cNvSpPr>
            <p:nvPr/>
          </p:nvSpPr>
          <p:spPr bwMode="auto">
            <a:xfrm>
              <a:off x="2694" y="1476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5" y="5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5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299" name="Freeform 1667"/>
            <p:cNvSpPr>
              <a:spLocks/>
            </p:cNvSpPr>
            <p:nvPr/>
          </p:nvSpPr>
          <p:spPr bwMode="auto">
            <a:xfrm>
              <a:off x="2722" y="1440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4" y="0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4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00" name="Line 1668"/>
            <p:cNvSpPr>
              <a:spLocks noChangeShapeType="1"/>
            </p:cNvSpPr>
            <p:nvPr/>
          </p:nvSpPr>
          <p:spPr bwMode="auto">
            <a:xfrm flipV="1">
              <a:off x="2749" y="1405"/>
              <a:ext cx="13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01" name="Line 1669"/>
            <p:cNvSpPr>
              <a:spLocks noChangeShapeType="1"/>
            </p:cNvSpPr>
            <p:nvPr/>
          </p:nvSpPr>
          <p:spPr bwMode="auto">
            <a:xfrm flipV="1">
              <a:off x="2776" y="1369"/>
              <a:ext cx="9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02" name="Freeform 1670"/>
            <p:cNvSpPr>
              <a:spLocks/>
            </p:cNvSpPr>
            <p:nvPr/>
          </p:nvSpPr>
          <p:spPr bwMode="auto">
            <a:xfrm>
              <a:off x="2803" y="1332"/>
              <a:ext cx="14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4"/>
                </a:cxn>
                <a:cxn ang="0">
                  <a:pos x="14" y="0"/>
                </a:cxn>
              </a:cxnLst>
              <a:rect l="0" t="0" r="r" b="b"/>
              <a:pathLst>
                <a:path w="14" h="18">
                  <a:moveTo>
                    <a:pt x="0" y="18"/>
                  </a:moveTo>
                  <a:lnTo>
                    <a:pt x="0" y="14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03" name="Freeform 1671"/>
            <p:cNvSpPr>
              <a:spLocks/>
            </p:cNvSpPr>
            <p:nvPr/>
          </p:nvSpPr>
          <p:spPr bwMode="auto">
            <a:xfrm>
              <a:off x="2830" y="1296"/>
              <a:ext cx="14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5" y="14"/>
                </a:cxn>
                <a:cxn ang="0">
                  <a:pos x="14" y="0"/>
                </a:cxn>
              </a:cxnLst>
              <a:rect l="0" t="0" r="r" b="b"/>
              <a:pathLst>
                <a:path w="14" h="18">
                  <a:moveTo>
                    <a:pt x="0" y="18"/>
                  </a:moveTo>
                  <a:lnTo>
                    <a:pt x="5" y="14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04" name="Freeform 1672"/>
            <p:cNvSpPr>
              <a:spLocks/>
            </p:cNvSpPr>
            <p:nvPr/>
          </p:nvSpPr>
          <p:spPr bwMode="auto">
            <a:xfrm>
              <a:off x="2857" y="1260"/>
              <a:ext cx="10" cy="13"/>
            </a:xfrm>
            <a:custGeom>
              <a:avLst/>
              <a:gdLst/>
              <a:ahLst/>
              <a:cxnLst>
                <a:cxn ang="0">
                  <a:pos x="0" y="13"/>
                </a:cxn>
                <a:cxn ang="0">
                  <a:pos x="5" y="9"/>
                </a:cxn>
                <a:cxn ang="0">
                  <a:pos x="10" y="0"/>
                </a:cxn>
              </a:cxnLst>
              <a:rect l="0" t="0" r="r" b="b"/>
              <a:pathLst>
                <a:path w="10" h="13">
                  <a:moveTo>
                    <a:pt x="0" y="13"/>
                  </a:moveTo>
                  <a:lnTo>
                    <a:pt x="5" y="9"/>
                  </a:lnTo>
                  <a:lnTo>
                    <a:pt x="10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05" name="Freeform 1673"/>
            <p:cNvSpPr>
              <a:spLocks/>
            </p:cNvSpPr>
            <p:nvPr/>
          </p:nvSpPr>
          <p:spPr bwMode="auto">
            <a:xfrm>
              <a:off x="2880" y="1224"/>
              <a:ext cx="14" cy="13"/>
            </a:xfrm>
            <a:custGeom>
              <a:avLst/>
              <a:gdLst/>
              <a:ahLst/>
              <a:cxnLst>
                <a:cxn ang="0">
                  <a:pos x="0" y="13"/>
                </a:cxn>
                <a:cxn ang="0">
                  <a:pos x="5" y="9"/>
                </a:cxn>
                <a:cxn ang="0">
                  <a:pos x="14" y="0"/>
                </a:cxn>
              </a:cxnLst>
              <a:rect l="0" t="0" r="r" b="b"/>
              <a:pathLst>
                <a:path w="14" h="13">
                  <a:moveTo>
                    <a:pt x="0" y="13"/>
                  </a:moveTo>
                  <a:lnTo>
                    <a:pt x="5" y="9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06" name="Freeform 1674"/>
            <p:cNvSpPr>
              <a:spLocks/>
            </p:cNvSpPr>
            <p:nvPr/>
          </p:nvSpPr>
          <p:spPr bwMode="auto">
            <a:xfrm>
              <a:off x="2912" y="1187"/>
              <a:ext cx="9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9" y="5"/>
                </a:cxn>
                <a:cxn ang="0">
                  <a:pos x="9" y="0"/>
                </a:cxn>
              </a:cxnLst>
              <a:rect l="0" t="0" r="r" b="b"/>
              <a:pathLst>
                <a:path w="9" h="18">
                  <a:moveTo>
                    <a:pt x="0" y="18"/>
                  </a:moveTo>
                  <a:lnTo>
                    <a:pt x="9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07" name="Freeform 1675"/>
            <p:cNvSpPr>
              <a:spLocks/>
            </p:cNvSpPr>
            <p:nvPr/>
          </p:nvSpPr>
          <p:spPr bwMode="auto">
            <a:xfrm>
              <a:off x="2939" y="1151"/>
              <a:ext cx="9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9" y="5"/>
                </a:cxn>
                <a:cxn ang="0">
                  <a:pos x="9" y="0"/>
                </a:cxn>
              </a:cxnLst>
              <a:rect l="0" t="0" r="r" b="b"/>
              <a:pathLst>
                <a:path w="9" h="18">
                  <a:moveTo>
                    <a:pt x="0" y="18"/>
                  </a:moveTo>
                  <a:lnTo>
                    <a:pt x="9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08" name="Line 1676"/>
            <p:cNvSpPr>
              <a:spLocks noChangeShapeType="1"/>
            </p:cNvSpPr>
            <p:nvPr/>
          </p:nvSpPr>
          <p:spPr bwMode="auto">
            <a:xfrm flipV="1">
              <a:off x="2962" y="1119"/>
              <a:ext cx="13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09" name="Line 1677"/>
            <p:cNvSpPr>
              <a:spLocks noChangeShapeType="1"/>
            </p:cNvSpPr>
            <p:nvPr/>
          </p:nvSpPr>
          <p:spPr bwMode="auto">
            <a:xfrm flipV="1">
              <a:off x="2993" y="1083"/>
              <a:ext cx="9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10" name="Freeform 1678"/>
            <p:cNvSpPr>
              <a:spLocks/>
            </p:cNvSpPr>
            <p:nvPr/>
          </p:nvSpPr>
          <p:spPr bwMode="auto">
            <a:xfrm>
              <a:off x="3016" y="1047"/>
              <a:ext cx="14" cy="13"/>
            </a:xfrm>
            <a:custGeom>
              <a:avLst/>
              <a:gdLst/>
              <a:ahLst/>
              <a:cxnLst>
                <a:cxn ang="0">
                  <a:pos x="0" y="13"/>
                </a:cxn>
                <a:cxn ang="0">
                  <a:pos x="5" y="9"/>
                </a:cxn>
                <a:cxn ang="0">
                  <a:pos x="14" y="0"/>
                </a:cxn>
              </a:cxnLst>
              <a:rect l="0" t="0" r="r" b="b"/>
              <a:pathLst>
                <a:path w="14" h="13">
                  <a:moveTo>
                    <a:pt x="0" y="13"/>
                  </a:moveTo>
                  <a:lnTo>
                    <a:pt x="5" y="9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11" name="Freeform 1679"/>
            <p:cNvSpPr>
              <a:spLocks/>
            </p:cNvSpPr>
            <p:nvPr/>
          </p:nvSpPr>
          <p:spPr bwMode="auto">
            <a:xfrm>
              <a:off x="3048" y="1011"/>
              <a:ext cx="13" cy="13"/>
            </a:xfrm>
            <a:custGeom>
              <a:avLst/>
              <a:gdLst/>
              <a:ahLst/>
              <a:cxnLst>
                <a:cxn ang="0">
                  <a:pos x="0" y="13"/>
                </a:cxn>
                <a:cxn ang="0">
                  <a:pos x="4" y="9"/>
                </a:cxn>
                <a:cxn ang="0">
                  <a:pos x="13" y="0"/>
                </a:cxn>
              </a:cxnLst>
              <a:rect l="0" t="0" r="r" b="b"/>
              <a:pathLst>
                <a:path w="13" h="13">
                  <a:moveTo>
                    <a:pt x="0" y="13"/>
                  </a:moveTo>
                  <a:lnTo>
                    <a:pt x="4" y="9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12" name="Freeform 1680"/>
            <p:cNvSpPr>
              <a:spLocks/>
            </p:cNvSpPr>
            <p:nvPr/>
          </p:nvSpPr>
          <p:spPr bwMode="auto">
            <a:xfrm>
              <a:off x="3075" y="974"/>
              <a:ext cx="14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9" y="5"/>
                </a:cxn>
                <a:cxn ang="0">
                  <a:pos x="14" y="0"/>
                </a:cxn>
              </a:cxnLst>
              <a:rect l="0" t="0" r="r" b="b"/>
              <a:pathLst>
                <a:path w="14" h="18">
                  <a:moveTo>
                    <a:pt x="0" y="18"/>
                  </a:moveTo>
                  <a:lnTo>
                    <a:pt x="9" y="5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13" name="Line 1681"/>
            <p:cNvSpPr>
              <a:spLocks noChangeShapeType="1"/>
            </p:cNvSpPr>
            <p:nvPr/>
          </p:nvSpPr>
          <p:spPr bwMode="auto">
            <a:xfrm flipV="1">
              <a:off x="3102" y="943"/>
              <a:ext cx="14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14" name="Freeform 1682"/>
            <p:cNvSpPr>
              <a:spLocks/>
            </p:cNvSpPr>
            <p:nvPr/>
          </p:nvSpPr>
          <p:spPr bwMode="auto">
            <a:xfrm>
              <a:off x="3138" y="911"/>
              <a:ext cx="14" cy="13"/>
            </a:xfrm>
            <a:custGeom>
              <a:avLst/>
              <a:gdLst/>
              <a:ahLst/>
              <a:cxnLst>
                <a:cxn ang="0">
                  <a:pos x="0" y="13"/>
                </a:cxn>
                <a:cxn ang="0">
                  <a:pos x="0" y="13"/>
                </a:cxn>
                <a:cxn ang="0">
                  <a:pos x="14" y="0"/>
                </a:cxn>
              </a:cxnLst>
              <a:rect l="0" t="0" r="r" b="b"/>
              <a:pathLst>
                <a:path w="14" h="13">
                  <a:moveTo>
                    <a:pt x="0" y="13"/>
                  </a:moveTo>
                  <a:lnTo>
                    <a:pt x="0" y="13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15" name="Freeform 1683"/>
            <p:cNvSpPr>
              <a:spLocks/>
            </p:cNvSpPr>
            <p:nvPr/>
          </p:nvSpPr>
          <p:spPr bwMode="auto">
            <a:xfrm>
              <a:off x="3170" y="880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5" y="5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5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16" name="Freeform 1684"/>
            <p:cNvSpPr>
              <a:spLocks/>
            </p:cNvSpPr>
            <p:nvPr/>
          </p:nvSpPr>
          <p:spPr bwMode="auto">
            <a:xfrm>
              <a:off x="3202" y="848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9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17" name="Freeform 1685"/>
            <p:cNvSpPr>
              <a:spLocks/>
            </p:cNvSpPr>
            <p:nvPr/>
          </p:nvSpPr>
          <p:spPr bwMode="auto">
            <a:xfrm>
              <a:off x="3234" y="817"/>
              <a:ext cx="13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9"/>
                </a:cxn>
                <a:cxn ang="0">
                  <a:pos x="13" y="0"/>
                </a:cxn>
              </a:cxnLst>
              <a:rect l="0" t="0" r="r" b="b"/>
              <a:pathLst>
                <a:path w="13" h="9">
                  <a:moveTo>
                    <a:pt x="0" y="9"/>
                  </a:moveTo>
                  <a:lnTo>
                    <a:pt x="0" y="9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18" name="Freeform 1686"/>
            <p:cNvSpPr>
              <a:spLocks/>
            </p:cNvSpPr>
            <p:nvPr/>
          </p:nvSpPr>
          <p:spPr bwMode="auto">
            <a:xfrm>
              <a:off x="3265" y="785"/>
              <a:ext cx="9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5" y="5"/>
                </a:cxn>
                <a:cxn ang="0">
                  <a:pos x="9" y="0"/>
                </a:cxn>
              </a:cxnLst>
              <a:rect l="0" t="0" r="r" b="b"/>
              <a:pathLst>
                <a:path w="9" h="14">
                  <a:moveTo>
                    <a:pt x="0" y="14"/>
                  </a:moveTo>
                  <a:lnTo>
                    <a:pt x="5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19" name="Line 1687"/>
            <p:cNvSpPr>
              <a:spLocks noChangeShapeType="1"/>
            </p:cNvSpPr>
            <p:nvPr/>
          </p:nvSpPr>
          <p:spPr bwMode="auto">
            <a:xfrm flipV="1">
              <a:off x="3297" y="753"/>
              <a:ext cx="1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20" name="Freeform 1688"/>
            <p:cNvSpPr>
              <a:spLocks/>
            </p:cNvSpPr>
            <p:nvPr/>
          </p:nvSpPr>
          <p:spPr bwMode="auto">
            <a:xfrm>
              <a:off x="3329" y="722"/>
              <a:ext cx="13" cy="13"/>
            </a:xfrm>
            <a:custGeom>
              <a:avLst/>
              <a:gdLst/>
              <a:ahLst/>
              <a:cxnLst>
                <a:cxn ang="0">
                  <a:pos x="0" y="13"/>
                </a:cxn>
                <a:cxn ang="0">
                  <a:pos x="4" y="9"/>
                </a:cxn>
                <a:cxn ang="0">
                  <a:pos x="13" y="0"/>
                </a:cxn>
              </a:cxnLst>
              <a:rect l="0" t="0" r="r" b="b"/>
              <a:pathLst>
                <a:path w="13" h="13">
                  <a:moveTo>
                    <a:pt x="0" y="13"/>
                  </a:moveTo>
                  <a:lnTo>
                    <a:pt x="4" y="9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21" name="Freeform 1689"/>
            <p:cNvSpPr>
              <a:spLocks/>
            </p:cNvSpPr>
            <p:nvPr/>
          </p:nvSpPr>
          <p:spPr bwMode="auto">
            <a:xfrm>
              <a:off x="3360" y="685"/>
              <a:ext cx="10" cy="14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5" y="9"/>
                </a:cxn>
                <a:cxn ang="0">
                  <a:pos x="10" y="0"/>
                </a:cxn>
              </a:cxnLst>
              <a:rect l="0" t="0" r="r" b="b"/>
              <a:pathLst>
                <a:path w="10" h="14">
                  <a:moveTo>
                    <a:pt x="0" y="14"/>
                  </a:moveTo>
                  <a:lnTo>
                    <a:pt x="5" y="9"/>
                  </a:lnTo>
                  <a:lnTo>
                    <a:pt x="10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22" name="Line 1690"/>
            <p:cNvSpPr>
              <a:spLocks noChangeShapeType="1"/>
            </p:cNvSpPr>
            <p:nvPr/>
          </p:nvSpPr>
          <p:spPr bwMode="auto">
            <a:xfrm flipV="1">
              <a:off x="3388" y="654"/>
              <a:ext cx="13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23" name="Line 1691"/>
            <p:cNvSpPr>
              <a:spLocks noChangeShapeType="1"/>
            </p:cNvSpPr>
            <p:nvPr/>
          </p:nvSpPr>
          <p:spPr bwMode="auto">
            <a:xfrm>
              <a:off x="3424" y="636"/>
              <a:ext cx="1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31" name="Line 1699"/>
            <p:cNvSpPr>
              <a:spLocks noChangeShapeType="1"/>
            </p:cNvSpPr>
            <p:nvPr/>
          </p:nvSpPr>
          <p:spPr bwMode="auto">
            <a:xfrm>
              <a:off x="4230" y="3077"/>
              <a:ext cx="10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32" name="Line 1700"/>
            <p:cNvSpPr>
              <a:spLocks noChangeShapeType="1"/>
            </p:cNvSpPr>
            <p:nvPr/>
          </p:nvSpPr>
          <p:spPr bwMode="auto">
            <a:xfrm>
              <a:off x="4253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33" name="Line 1701"/>
            <p:cNvSpPr>
              <a:spLocks noChangeShapeType="1"/>
            </p:cNvSpPr>
            <p:nvPr/>
          </p:nvSpPr>
          <p:spPr bwMode="auto">
            <a:xfrm>
              <a:off x="4276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34" name="Line 1702"/>
            <p:cNvSpPr>
              <a:spLocks noChangeShapeType="1"/>
            </p:cNvSpPr>
            <p:nvPr/>
          </p:nvSpPr>
          <p:spPr bwMode="auto">
            <a:xfrm>
              <a:off x="4298" y="3077"/>
              <a:ext cx="10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35" name="Line 1703"/>
            <p:cNvSpPr>
              <a:spLocks noChangeShapeType="1"/>
            </p:cNvSpPr>
            <p:nvPr/>
          </p:nvSpPr>
          <p:spPr bwMode="auto">
            <a:xfrm>
              <a:off x="4321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36" name="Line 1704"/>
            <p:cNvSpPr>
              <a:spLocks noChangeShapeType="1"/>
            </p:cNvSpPr>
            <p:nvPr/>
          </p:nvSpPr>
          <p:spPr bwMode="auto">
            <a:xfrm>
              <a:off x="4344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37" name="Line 1705"/>
            <p:cNvSpPr>
              <a:spLocks noChangeShapeType="1"/>
            </p:cNvSpPr>
            <p:nvPr/>
          </p:nvSpPr>
          <p:spPr bwMode="auto">
            <a:xfrm>
              <a:off x="4366" y="3077"/>
              <a:ext cx="10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38" name="Line 1706"/>
            <p:cNvSpPr>
              <a:spLocks noChangeShapeType="1"/>
            </p:cNvSpPr>
            <p:nvPr/>
          </p:nvSpPr>
          <p:spPr bwMode="auto">
            <a:xfrm>
              <a:off x="4389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39" name="Line 1707"/>
            <p:cNvSpPr>
              <a:spLocks noChangeShapeType="1"/>
            </p:cNvSpPr>
            <p:nvPr/>
          </p:nvSpPr>
          <p:spPr bwMode="auto">
            <a:xfrm>
              <a:off x="4412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40" name="Line 1708"/>
            <p:cNvSpPr>
              <a:spLocks noChangeShapeType="1"/>
            </p:cNvSpPr>
            <p:nvPr/>
          </p:nvSpPr>
          <p:spPr bwMode="auto">
            <a:xfrm>
              <a:off x="4434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41" name="Line 1709"/>
            <p:cNvSpPr>
              <a:spLocks noChangeShapeType="1"/>
            </p:cNvSpPr>
            <p:nvPr/>
          </p:nvSpPr>
          <p:spPr bwMode="auto">
            <a:xfrm>
              <a:off x="4457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42" name="Line 1710"/>
            <p:cNvSpPr>
              <a:spLocks noChangeShapeType="1"/>
            </p:cNvSpPr>
            <p:nvPr/>
          </p:nvSpPr>
          <p:spPr bwMode="auto">
            <a:xfrm>
              <a:off x="4480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43" name="Line 1711"/>
            <p:cNvSpPr>
              <a:spLocks noChangeShapeType="1"/>
            </p:cNvSpPr>
            <p:nvPr/>
          </p:nvSpPr>
          <p:spPr bwMode="auto">
            <a:xfrm>
              <a:off x="4502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44" name="Line 1712"/>
            <p:cNvSpPr>
              <a:spLocks noChangeShapeType="1"/>
            </p:cNvSpPr>
            <p:nvPr/>
          </p:nvSpPr>
          <p:spPr bwMode="auto">
            <a:xfrm>
              <a:off x="4525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45" name="Line 1713"/>
            <p:cNvSpPr>
              <a:spLocks noChangeShapeType="1"/>
            </p:cNvSpPr>
            <p:nvPr/>
          </p:nvSpPr>
          <p:spPr bwMode="auto">
            <a:xfrm>
              <a:off x="4548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46" name="Line 1714"/>
            <p:cNvSpPr>
              <a:spLocks noChangeShapeType="1"/>
            </p:cNvSpPr>
            <p:nvPr/>
          </p:nvSpPr>
          <p:spPr bwMode="auto">
            <a:xfrm>
              <a:off x="4570" y="307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47" name="Line 1715"/>
            <p:cNvSpPr>
              <a:spLocks noChangeShapeType="1"/>
            </p:cNvSpPr>
            <p:nvPr/>
          </p:nvSpPr>
          <p:spPr bwMode="auto">
            <a:xfrm flipV="1">
              <a:off x="1163" y="3299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48" name="Freeform 1716"/>
            <p:cNvSpPr>
              <a:spLocks/>
            </p:cNvSpPr>
            <p:nvPr/>
          </p:nvSpPr>
          <p:spPr bwMode="auto">
            <a:xfrm>
              <a:off x="1172" y="3281"/>
              <a:ext cx="9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5"/>
                </a:cxn>
                <a:cxn ang="0">
                  <a:pos x="9" y="0"/>
                </a:cxn>
              </a:cxnLst>
              <a:rect l="0" t="0" r="r" b="b"/>
              <a:pathLst>
                <a:path w="9" h="5">
                  <a:moveTo>
                    <a:pt x="0" y="5"/>
                  </a:moveTo>
                  <a:lnTo>
                    <a:pt x="0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49" name="Freeform 1717"/>
            <p:cNvSpPr>
              <a:spLocks/>
            </p:cNvSpPr>
            <p:nvPr/>
          </p:nvSpPr>
          <p:spPr bwMode="auto">
            <a:xfrm>
              <a:off x="1190" y="3268"/>
              <a:ext cx="4" cy="4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lnTo>
                    <a:pt x="4" y="0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50" name="Freeform 1718"/>
            <p:cNvSpPr>
              <a:spLocks/>
            </p:cNvSpPr>
            <p:nvPr/>
          </p:nvSpPr>
          <p:spPr bwMode="auto">
            <a:xfrm>
              <a:off x="1203" y="3249"/>
              <a:ext cx="5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51" name="Freeform 1719"/>
            <p:cNvSpPr>
              <a:spLocks/>
            </p:cNvSpPr>
            <p:nvPr/>
          </p:nvSpPr>
          <p:spPr bwMode="auto">
            <a:xfrm>
              <a:off x="1217" y="3227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4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0" y="4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52" name="Freeform 1720"/>
            <p:cNvSpPr>
              <a:spLocks/>
            </p:cNvSpPr>
            <p:nvPr/>
          </p:nvSpPr>
          <p:spPr bwMode="auto">
            <a:xfrm>
              <a:off x="1226" y="3209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53" name="Line 1721"/>
            <p:cNvSpPr>
              <a:spLocks noChangeShapeType="1"/>
            </p:cNvSpPr>
            <p:nvPr/>
          </p:nvSpPr>
          <p:spPr bwMode="auto">
            <a:xfrm flipV="1">
              <a:off x="1244" y="3195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54" name="Line 1722"/>
            <p:cNvSpPr>
              <a:spLocks noChangeShapeType="1"/>
            </p:cNvSpPr>
            <p:nvPr/>
          </p:nvSpPr>
          <p:spPr bwMode="auto">
            <a:xfrm flipV="1">
              <a:off x="1258" y="3177"/>
              <a:ext cx="4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55" name="Line 1723"/>
            <p:cNvSpPr>
              <a:spLocks noChangeShapeType="1"/>
            </p:cNvSpPr>
            <p:nvPr/>
          </p:nvSpPr>
          <p:spPr bwMode="auto">
            <a:xfrm flipV="1">
              <a:off x="1271" y="3154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56" name="Line 1724"/>
            <p:cNvSpPr>
              <a:spLocks noChangeShapeType="1"/>
            </p:cNvSpPr>
            <p:nvPr/>
          </p:nvSpPr>
          <p:spPr bwMode="auto">
            <a:xfrm flipV="1">
              <a:off x="1280" y="3136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57" name="Line 1725"/>
            <p:cNvSpPr>
              <a:spLocks noChangeShapeType="1"/>
            </p:cNvSpPr>
            <p:nvPr/>
          </p:nvSpPr>
          <p:spPr bwMode="auto">
            <a:xfrm flipV="1">
              <a:off x="1294" y="3118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58" name="Line 1726"/>
            <p:cNvSpPr>
              <a:spLocks noChangeShapeType="1"/>
            </p:cNvSpPr>
            <p:nvPr/>
          </p:nvSpPr>
          <p:spPr bwMode="auto">
            <a:xfrm flipV="1">
              <a:off x="1308" y="3100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59" name="Line 1727"/>
            <p:cNvSpPr>
              <a:spLocks noChangeShapeType="1"/>
            </p:cNvSpPr>
            <p:nvPr/>
          </p:nvSpPr>
          <p:spPr bwMode="auto">
            <a:xfrm flipV="1">
              <a:off x="1321" y="3086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60" name="Line 1728"/>
            <p:cNvSpPr>
              <a:spLocks noChangeShapeType="1"/>
            </p:cNvSpPr>
            <p:nvPr/>
          </p:nvSpPr>
          <p:spPr bwMode="auto">
            <a:xfrm flipV="1">
              <a:off x="1335" y="3064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61" name="Line 1729"/>
            <p:cNvSpPr>
              <a:spLocks noChangeShapeType="1"/>
            </p:cNvSpPr>
            <p:nvPr/>
          </p:nvSpPr>
          <p:spPr bwMode="auto">
            <a:xfrm flipV="1">
              <a:off x="1344" y="3045"/>
              <a:ext cx="4" cy="10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62" name="Line 1730"/>
            <p:cNvSpPr>
              <a:spLocks noChangeShapeType="1"/>
            </p:cNvSpPr>
            <p:nvPr/>
          </p:nvSpPr>
          <p:spPr bwMode="auto">
            <a:xfrm flipV="1">
              <a:off x="1358" y="3028"/>
              <a:ext cx="4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63" name="Line 1731"/>
            <p:cNvSpPr>
              <a:spLocks noChangeShapeType="1"/>
            </p:cNvSpPr>
            <p:nvPr/>
          </p:nvSpPr>
          <p:spPr bwMode="auto">
            <a:xfrm flipV="1">
              <a:off x="1371" y="3006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64" name="Line 1732"/>
            <p:cNvSpPr>
              <a:spLocks noChangeShapeType="1"/>
            </p:cNvSpPr>
            <p:nvPr/>
          </p:nvSpPr>
          <p:spPr bwMode="auto">
            <a:xfrm flipV="1">
              <a:off x="1380" y="2992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65" name="Freeform 1733"/>
            <p:cNvSpPr>
              <a:spLocks/>
            </p:cNvSpPr>
            <p:nvPr/>
          </p:nvSpPr>
          <p:spPr bwMode="auto">
            <a:xfrm>
              <a:off x="1398" y="2974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5" y="5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5" y="5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67" name="Freeform 1735"/>
            <p:cNvSpPr>
              <a:spLocks/>
            </p:cNvSpPr>
            <p:nvPr/>
          </p:nvSpPr>
          <p:spPr bwMode="auto">
            <a:xfrm>
              <a:off x="1412" y="2956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4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0" y="4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68" name="Freeform 1736"/>
            <p:cNvSpPr>
              <a:spLocks/>
            </p:cNvSpPr>
            <p:nvPr/>
          </p:nvSpPr>
          <p:spPr bwMode="auto">
            <a:xfrm>
              <a:off x="1421" y="2938"/>
              <a:ext cx="4" cy="4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4" y="4"/>
                </a:cxn>
                <a:cxn ang="0">
                  <a:pos x="4" y="0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lnTo>
                    <a:pt x="4" y="4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69" name="Freeform 1737"/>
            <p:cNvSpPr>
              <a:spLocks/>
            </p:cNvSpPr>
            <p:nvPr/>
          </p:nvSpPr>
          <p:spPr bwMode="auto">
            <a:xfrm>
              <a:off x="1435" y="2915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9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0" y="9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70" name="Freeform 1738"/>
            <p:cNvSpPr>
              <a:spLocks/>
            </p:cNvSpPr>
            <p:nvPr/>
          </p:nvSpPr>
          <p:spPr bwMode="auto">
            <a:xfrm>
              <a:off x="1444" y="2897"/>
              <a:ext cx="9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5"/>
                </a:cxn>
                <a:cxn ang="0">
                  <a:pos x="9" y="0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lnTo>
                    <a:pt x="0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71" name="Line 1739"/>
            <p:cNvSpPr>
              <a:spLocks noChangeShapeType="1"/>
            </p:cNvSpPr>
            <p:nvPr/>
          </p:nvSpPr>
          <p:spPr bwMode="auto">
            <a:xfrm flipV="1">
              <a:off x="1462" y="2883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72" name="Freeform 1740"/>
            <p:cNvSpPr>
              <a:spLocks/>
            </p:cNvSpPr>
            <p:nvPr/>
          </p:nvSpPr>
          <p:spPr bwMode="auto">
            <a:xfrm>
              <a:off x="1475" y="2865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73" name="Freeform 1741"/>
            <p:cNvSpPr>
              <a:spLocks/>
            </p:cNvSpPr>
            <p:nvPr/>
          </p:nvSpPr>
          <p:spPr bwMode="auto">
            <a:xfrm>
              <a:off x="1489" y="2847"/>
              <a:ext cx="4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lnTo>
                    <a:pt x="4" y="0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74" name="Freeform 1742"/>
            <p:cNvSpPr>
              <a:spLocks/>
            </p:cNvSpPr>
            <p:nvPr/>
          </p:nvSpPr>
          <p:spPr bwMode="auto">
            <a:xfrm>
              <a:off x="1498" y="2824"/>
              <a:ext cx="5" cy="10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10">
                  <a:moveTo>
                    <a:pt x="0" y="10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75" name="Freeform 1743"/>
            <p:cNvSpPr>
              <a:spLocks/>
            </p:cNvSpPr>
            <p:nvPr/>
          </p:nvSpPr>
          <p:spPr bwMode="auto">
            <a:xfrm>
              <a:off x="1512" y="2806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4" y="0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76" name="Line 1744"/>
            <p:cNvSpPr>
              <a:spLocks noChangeShapeType="1"/>
            </p:cNvSpPr>
            <p:nvPr/>
          </p:nvSpPr>
          <p:spPr bwMode="auto">
            <a:xfrm flipV="1">
              <a:off x="1525" y="2793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77" name="Line 1745"/>
            <p:cNvSpPr>
              <a:spLocks noChangeShapeType="1"/>
            </p:cNvSpPr>
            <p:nvPr/>
          </p:nvSpPr>
          <p:spPr bwMode="auto">
            <a:xfrm flipV="1">
              <a:off x="1543" y="2775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78" name="Line 1746"/>
            <p:cNvSpPr>
              <a:spLocks noChangeShapeType="1"/>
            </p:cNvSpPr>
            <p:nvPr/>
          </p:nvSpPr>
          <p:spPr bwMode="auto">
            <a:xfrm flipV="1">
              <a:off x="1552" y="2757"/>
              <a:ext cx="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79" name="Line 1747"/>
            <p:cNvSpPr>
              <a:spLocks noChangeShapeType="1"/>
            </p:cNvSpPr>
            <p:nvPr/>
          </p:nvSpPr>
          <p:spPr bwMode="auto">
            <a:xfrm flipV="1">
              <a:off x="1566" y="2734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80" name="Line 1748"/>
            <p:cNvSpPr>
              <a:spLocks noChangeShapeType="1"/>
            </p:cNvSpPr>
            <p:nvPr/>
          </p:nvSpPr>
          <p:spPr bwMode="auto">
            <a:xfrm flipV="1">
              <a:off x="1575" y="2716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81" name="Line 1749"/>
            <p:cNvSpPr>
              <a:spLocks noChangeShapeType="1"/>
            </p:cNvSpPr>
            <p:nvPr/>
          </p:nvSpPr>
          <p:spPr bwMode="auto">
            <a:xfrm flipV="1">
              <a:off x="1593" y="2707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82" name="Line 1750"/>
            <p:cNvSpPr>
              <a:spLocks noChangeShapeType="1"/>
            </p:cNvSpPr>
            <p:nvPr/>
          </p:nvSpPr>
          <p:spPr bwMode="auto">
            <a:xfrm>
              <a:off x="1616" y="270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83" name="Line 1751"/>
            <p:cNvSpPr>
              <a:spLocks noChangeShapeType="1"/>
            </p:cNvSpPr>
            <p:nvPr/>
          </p:nvSpPr>
          <p:spPr bwMode="auto">
            <a:xfrm>
              <a:off x="1634" y="2702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84" name="Line 1752"/>
            <p:cNvSpPr>
              <a:spLocks noChangeShapeType="1"/>
            </p:cNvSpPr>
            <p:nvPr/>
          </p:nvSpPr>
          <p:spPr bwMode="auto">
            <a:xfrm>
              <a:off x="1657" y="2698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85" name="Line 1753"/>
            <p:cNvSpPr>
              <a:spLocks noChangeShapeType="1"/>
            </p:cNvSpPr>
            <p:nvPr/>
          </p:nvSpPr>
          <p:spPr bwMode="auto">
            <a:xfrm>
              <a:off x="1679" y="2693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86" name="Line 1754"/>
            <p:cNvSpPr>
              <a:spLocks noChangeShapeType="1"/>
            </p:cNvSpPr>
            <p:nvPr/>
          </p:nvSpPr>
          <p:spPr bwMode="auto">
            <a:xfrm flipV="1">
              <a:off x="1702" y="2679"/>
              <a:ext cx="4" cy="10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87" name="Line 1755"/>
            <p:cNvSpPr>
              <a:spLocks noChangeShapeType="1"/>
            </p:cNvSpPr>
            <p:nvPr/>
          </p:nvSpPr>
          <p:spPr bwMode="auto">
            <a:xfrm flipV="1">
              <a:off x="1716" y="2661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88" name="Freeform 1756"/>
            <p:cNvSpPr>
              <a:spLocks/>
            </p:cNvSpPr>
            <p:nvPr/>
          </p:nvSpPr>
          <p:spPr bwMode="auto">
            <a:xfrm>
              <a:off x="1729" y="2652"/>
              <a:ext cx="9" cy="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" y="0"/>
                </a:cxn>
                <a:cxn ang="0">
                  <a:pos x="9" y="0"/>
                </a:cxn>
              </a:cxnLst>
              <a:rect l="0" t="0" r="r" b="b"/>
              <a:pathLst>
                <a:path w="9">
                  <a:moveTo>
                    <a:pt x="0" y="0"/>
                  </a:moveTo>
                  <a:lnTo>
                    <a:pt x="5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89" name="Line 1757"/>
            <p:cNvSpPr>
              <a:spLocks noChangeShapeType="1"/>
            </p:cNvSpPr>
            <p:nvPr/>
          </p:nvSpPr>
          <p:spPr bwMode="auto">
            <a:xfrm flipV="1">
              <a:off x="1752" y="2648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90" name="Line 1758"/>
            <p:cNvSpPr>
              <a:spLocks noChangeShapeType="1"/>
            </p:cNvSpPr>
            <p:nvPr/>
          </p:nvSpPr>
          <p:spPr bwMode="auto">
            <a:xfrm>
              <a:off x="1774" y="2648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91" name="Line 1759"/>
            <p:cNvSpPr>
              <a:spLocks noChangeShapeType="1"/>
            </p:cNvSpPr>
            <p:nvPr/>
          </p:nvSpPr>
          <p:spPr bwMode="auto">
            <a:xfrm>
              <a:off x="1797" y="2643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92" name="Line 1760"/>
            <p:cNvSpPr>
              <a:spLocks noChangeShapeType="1"/>
            </p:cNvSpPr>
            <p:nvPr/>
          </p:nvSpPr>
          <p:spPr bwMode="auto">
            <a:xfrm flipV="1">
              <a:off x="1820" y="2639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93" name="Line 1761"/>
            <p:cNvSpPr>
              <a:spLocks noChangeShapeType="1"/>
            </p:cNvSpPr>
            <p:nvPr/>
          </p:nvSpPr>
          <p:spPr bwMode="auto">
            <a:xfrm>
              <a:off x="1842" y="2639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94" name="Line 1762"/>
            <p:cNvSpPr>
              <a:spLocks noChangeShapeType="1"/>
            </p:cNvSpPr>
            <p:nvPr/>
          </p:nvSpPr>
          <p:spPr bwMode="auto">
            <a:xfrm>
              <a:off x="1865" y="2634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95" name="Line 1763"/>
            <p:cNvSpPr>
              <a:spLocks noChangeShapeType="1"/>
            </p:cNvSpPr>
            <p:nvPr/>
          </p:nvSpPr>
          <p:spPr bwMode="auto">
            <a:xfrm flipV="1">
              <a:off x="1883" y="2621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96" name="Line 1764"/>
            <p:cNvSpPr>
              <a:spLocks noChangeShapeType="1"/>
            </p:cNvSpPr>
            <p:nvPr/>
          </p:nvSpPr>
          <p:spPr bwMode="auto">
            <a:xfrm flipV="1">
              <a:off x="1897" y="2607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97" name="Line 1765"/>
            <p:cNvSpPr>
              <a:spLocks noChangeShapeType="1"/>
            </p:cNvSpPr>
            <p:nvPr/>
          </p:nvSpPr>
          <p:spPr bwMode="auto">
            <a:xfrm flipV="1">
              <a:off x="1919" y="2593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98" name="Line 1766"/>
            <p:cNvSpPr>
              <a:spLocks noChangeShapeType="1"/>
            </p:cNvSpPr>
            <p:nvPr/>
          </p:nvSpPr>
          <p:spPr bwMode="auto">
            <a:xfrm>
              <a:off x="1938" y="2593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399" name="Line 1767"/>
            <p:cNvSpPr>
              <a:spLocks noChangeShapeType="1"/>
            </p:cNvSpPr>
            <p:nvPr/>
          </p:nvSpPr>
          <p:spPr bwMode="auto">
            <a:xfrm>
              <a:off x="1960" y="2589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00" name="Line 1768"/>
            <p:cNvSpPr>
              <a:spLocks noChangeShapeType="1"/>
            </p:cNvSpPr>
            <p:nvPr/>
          </p:nvSpPr>
          <p:spPr bwMode="auto">
            <a:xfrm flipV="1">
              <a:off x="1983" y="2584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01" name="Line 1769"/>
            <p:cNvSpPr>
              <a:spLocks noChangeShapeType="1"/>
            </p:cNvSpPr>
            <p:nvPr/>
          </p:nvSpPr>
          <p:spPr bwMode="auto">
            <a:xfrm>
              <a:off x="2006" y="2584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02" name="Line 1770"/>
            <p:cNvSpPr>
              <a:spLocks noChangeShapeType="1"/>
            </p:cNvSpPr>
            <p:nvPr/>
          </p:nvSpPr>
          <p:spPr bwMode="auto">
            <a:xfrm>
              <a:off x="2028" y="2580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03" name="Line 1771"/>
            <p:cNvSpPr>
              <a:spLocks noChangeShapeType="1"/>
            </p:cNvSpPr>
            <p:nvPr/>
          </p:nvSpPr>
          <p:spPr bwMode="auto">
            <a:xfrm>
              <a:off x="2051" y="2580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04" name="Freeform 1772"/>
            <p:cNvSpPr>
              <a:spLocks/>
            </p:cNvSpPr>
            <p:nvPr/>
          </p:nvSpPr>
          <p:spPr bwMode="auto">
            <a:xfrm>
              <a:off x="2074" y="2566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9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0" y="9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05" name="Line 1773"/>
            <p:cNvSpPr>
              <a:spLocks noChangeShapeType="1"/>
            </p:cNvSpPr>
            <p:nvPr/>
          </p:nvSpPr>
          <p:spPr bwMode="auto">
            <a:xfrm flipV="1">
              <a:off x="2087" y="2553"/>
              <a:ext cx="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06" name="Freeform 1774"/>
            <p:cNvSpPr>
              <a:spLocks/>
            </p:cNvSpPr>
            <p:nvPr/>
          </p:nvSpPr>
          <p:spPr bwMode="auto">
            <a:xfrm>
              <a:off x="2101" y="2539"/>
              <a:ext cx="9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4" y="0"/>
                </a:cxn>
                <a:cxn ang="0">
                  <a:pos x="9" y="0"/>
                </a:cxn>
              </a:cxnLst>
              <a:rect l="0" t="0" r="r" b="b"/>
              <a:pathLst>
                <a:path w="9" h="5">
                  <a:moveTo>
                    <a:pt x="0" y="5"/>
                  </a:moveTo>
                  <a:lnTo>
                    <a:pt x="4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07" name="Line 1775"/>
            <p:cNvSpPr>
              <a:spLocks noChangeShapeType="1"/>
            </p:cNvSpPr>
            <p:nvPr/>
          </p:nvSpPr>
          <p:spPr bwMode="auto">
            <a:xfrm>
              <a:off x="2123" y="2534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08" name="Line 1776"/>
            <p:cNvSpPr>
              <a:spLocks noChangeShapeType="1"/>
            </p:cNvSpPr>
            <p:nvPr/>
          </p:nvSpPr>
          <p:spPr bwMode="auto">
            <a:xfrm>
              <a:off x="2146" y="2530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09" name="Line 1777"/>
            <p:cNvSpPr>
              <a:spLocks noChangeShapeType="1"/>
            </p:cNvSpPr>
            <p:nvPr/>
          </p:nvSpPr>
          <p:spPr bwMode="auto">
            <a:xfrm flipV="1">
              <a:off x="2169" y="2525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10" name="Line 1778"/>
            <p:cNvSpPr>
              <a:spLocks noChangeShapeType="1"/>
            </p:cNvSpPr>
            <p:nvPr/>
          </p:nvSpPr>
          <p:spPr bwMode="auto">
            <a:xfrm>
              <a:off x="2191" y="2525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11" name="Line 1779"/>
            <p:cNvSpPr>
              <a:spLocks noChangeShapeType="1"/>
            </p:cNvSpPr>
            <p:nvPr/>
          </p:nvSpPr>
          <p:spPr bwMode="auto">
            <a:xfrm>
              <a:off x="2214" y="2521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12" name="Line 1780"/>
            <p:cNvSpPr>
              <a:spLocks noChangeShapeType="1"/>
            </p:cNvSpPr>
            <p:nvPr/>
          </p:nvSpPr>
          <p:spPr bwMode="auto">
            <a:xfrm flipV="1">
              <a:off x="2237" y="2512"/>
              <a:ext cx="4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13" name="Freeform 1781"/>
            <p:cNvSpPr>
              <a:spLocks/>
            </p:cNvSpPr>
            <p:nvPr/>
          </p:nvSpPr>
          <p:spPr bwMode="auto">
            <a:xfrm>
              <a:off x="2250" y="2499"/>
              <a:ext cx="9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5" y="0"/>
                </a:cxn>
                <a:cxn ang="0">
                  <a:pos x="9" y="0"/>
                </a:cxn>
              </a:cxnLst>
              <a:rect l="0" t="0" r="r" b="b"/>
              <a:pathLst>
                <a:path w="9" h="5">
                  <a:moveTo>
                    <a:pt x="0" y="5"/>
                  </a:moveTo>
                  <a:lnTo>
                    <a:pt x="5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14" name="Freeform 1782"/>
            <p:cNvSpPr>
              <a:spLocks/>
            </p:cNvSpPr>
            <p:nvPr/>
          </p:nvSpPr>
          <p:spPr bwMode="auto">
            <a:xfrm>
              <a:off x="2264" y="2477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4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4" y="4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15" name="Freeform 1783"/>
            <p:cNvSpPr>
              <a:spLocks/>
            </p:cNvSpPr>
            <p:nvPr/>
          </p:nvSpPr>
          <p:spPr bwMode="auto">
            <a:xfrm>
              <a:off x="2277" y="2458"/>
              <a:ext cx="5" cy="10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0" y="5"/>
                </a:cxn>
                <a:cxn ang="0">
                  <a:pos x="5" y="0"/>
                </a:cxn>
              </a:cxnLst>
              <a:rect l="0" t="0" r="r" b="b"/>
              <a:pathLst>
                <a:path w="5" h="10">
                  <a:moveTo>
                    <a:pt x="0" y="10"/>
                  </a:moveTo>
                  <a:lnTo>
                    <a:pt x="0" y="5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16" name="Line 1784"/>
            <p:cNvSpPr>
              <a:spLocks noChangeShapeType="1"/>
            </p:cNvSpPr>
            <p:nvPr/>
          </p:nvSpPr>
          <p:spPr bwMode="auto">
            <a:xfrm flipV="1">
              <a:off x="2291" y="2445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17" name="Line 1785"/>
            <p:cNvSpPr>
              <a:spLocks noChangeShapeType="1"/>
            </p:cNvSpPr>
            <p:nvPr/>
          </p:nvSpPr>
          <p:spPr bwMode="auto">
            <a:xfrm flipV="1">
              <a:off x="2309" y="2427"/>
              <a:ext cx="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18" name="Line 1786"/>
            <p:cNvSpPr>
              <a:spLocks noChangeShapeType="1"/>
            </p:cNvSpPr>
            <p:nvPr/>
          </p:nvSpPr>
          <p:spPr bwMode="auto">
            <a:xfrm flipV="1">
              <a:off x="2318" y="2404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19" name="Line 1787"/>
            <p:cNvSpPr>
              <a:spLocks noChangeShapeType="1"/>
            </p:cNvSpPr>
            <p:nvPr/>
          </p:nvSpPr>
          <p:spPr bwMode="auto">
            <a:xfrm flipV="1">
              <a:off x="2332" y="2386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20" name="Line 1788"/>
            <p:cNvSpPr>
              <a:spLocks noChangeShapeType="1"/>
            </p:cNvSpPr>
            <p:nvPr/>
          </p:nvSpPr>
          <p:spPr bwMode="auto">
            <a:xfrm flipV="1">
              <a:off x="2345" y="2372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21" name="Line 1789"/>
            <p:cNvSpPr>
              <a:spLocks noChangeShapeType="1"/>
            </p:cNvSpPr>
            <p:nvPr/>
          </p:nvSpPr>
          <p:spPr bwMode="auto">
            <a:xfrm flipV="1">
              <a:off x="2359" y="2354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22" name="Line 1790"/>
            <p:cNvSpPr>
              <a:spLocks noChangeShapeType="1"/>
            </p:cNvSpPr>
            <p:nvPr/>
          </p:nvSpPr>
          <p:spPr bwMode="auto">
            <a:xfrm flipV="1">
              <a:off x="2373" y="2336"/>
              <a:ext cx="4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23" name="Line 1791"/>
            <p:cNvSpPr>
              <a:spLocks noChangeShapeType="1"/>
            </p:cNvSpPr>
            <p:nvPr/>
          </p:nvSpPr>
          <p:spPr bwMode="auto">
            <a:xfrm flipV="1">
              <a:off x="2382" y="2313"/>
              <a:ext cx="9" cy="10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24" name="Line 1792"/>
            <p:cNvSpPr>
              <a:spLocks noChangeShapeType="1"/>
            </p:cNvSpPr>
            <p:nvPr/>
          </p:nvSpPr>
          <p:spPr bwMode="auto">
            <a:xfrm flipV="1">
              <a:off x="2395" y="2295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25" name="Line 1793"/>
            <p:cNvSpPr>
              <a:spLocks noChangeShapeType="1"/>
            </p:cNvSpPr>
            <p:nvPr/>
          </p:nvSpPr>
          <p:spPr bwMode="auto">
            <a:xfrm flipV="1">
              <a:off x="2409" y="2277"/>
              <a:ext cx="9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26" name="Freeform 1794"/>
            <p:cNvSpPr>
              <a:spLocks/>
            </p:cNvSpPr>
            <p:nvPr/>
          </p:nvSpPr>
          <p:spPr bwMode="auto">
            <a:xfrm>
              <a:off x="2427" y="2264"/>
              <a:ext cx="4" cy="4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4" y="0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lnTo>
                    <a:pt x="0" y="4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27" name="Freeform 1795"/>
            <p:cNvSpPr>
              <a:spLocks/>
            </p:cNvSpPr>
            <p:nvPr/>
          </p:nvSpPr>
          <p:spPr bwMode="auto">
            <a:xfrm>
              <a:off x="2436" y="2241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9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0" y="9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28" name="Freeform 1796"/>
            <p:cNvSpPr>
              <a:spLocks/>
            </p:cNvSpPr>
            <p:nvPr/>
          </p:nvSpPr>
          <p:spPr bwMode="auto">
            <a:xfrm>
              <a:off x="2450" y="2223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9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0" y="9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29" name="Freeform 1797"/>
            <p:cNvSpPr>
              <a:spLocks/>
            </p:cNvSpPr>
            <p:nvPr/>
          </p:nvSpPr>
          <p:spPr bwMode="auto">
            <a:xfrm>
              <a:off x="2463" y="2205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4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0" y="4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30" name="Freeform 1798"/>
            <p:cNvSpPr>
              <a:spLocks/>
            </p:cNvSpPr>
            <p:nvPr/>
          </p:nvSpPr>
          <p:spPr bwMode="auto">
            <a:xfrm>
              <a:off x="2477" y="2191"/>
              <a:ext cx="9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9" h="5">
                  <a:moveTo>
                    <a:pt x="0" y="5"/>
                  </a:moveTo>
                  <a:lnTo>
                    <a:pt x="9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31" name="Freeform 1799"/>
            <p:cNvSpPr>
              <a:spLocks/>
            </p:cNvSpPr>
            <p:nvPr/>
          </p:nvSpPr>
          <p:spPr bwMode="auto">
            <a:xfrm>
              <a:off x="2490" y="2173"/>
              <a:ext cx="5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32" name="Freeform 1800"/>
            <p:cNvSpPr>
              <a:spLocks/>
            </p:cNvSpPr>
            <p:nvPr/>
          </p:nvSpPr>
          <p:spPr bwMode="auto">
            <a:xfrm>
              <a:off x="2504" y="2150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5" y="5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5" y="5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33" name="Freeform 1801"/>
            <p:cNvSpPr>
              <a:spLocks/>
            </p:cNvSpPr>
            <p:nvPr/>
          </p:nvSpPr>
          <p:spPr bwMode="auto">
            <a:xfrm>
              <a:off x="2513" y="2132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34" name="Line 1802"/>
            <p:cNvSpPr>
              <a:spLocks noChangeShapeType="1"/>
            </p:cNvSpPr>
            <p:nvPr/>
          </p:nvSpPr>
          <p:spPr bwMode="auto">
            <a:xfrm flipV="1">
              <a:off x="2531" y="2119"/>
              <a:ext cx="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35" name="Line 1803"/>
            <p:cNvSpPr>
              <a:spLocks noChangeShapeType="1"/>
            </p:cNvSpPr>
            <p:nvPr/>
          </p:nvSpPr>
          <p:spPr bwMode="auto">
            <a:xfrm flipV="1">
              <a:off x="2545" y="2101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36" name="Line 1804"/>
            <p:cNvSpPr>
              <a:spLocks noChangeShapeType="1"/>
            </p:cNvSpPr>
            <p:nvPr/>
          </p:nvSpPr>
          <p:spPr bwMode="auto">
            <a:xfrm flipV="1">
              <a:off x="2558" y="2082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37" name="Line 1805"/>
            <p:cNvSpPr>
              <a:spLocks noChangeShapeType="1"/>
            </p:cNvSpPr>
            <p:nvPr/>
          </p:nvSpPr>
          <p:spPr bwMode="auto">
            <a:xfrm flipV="1">
              <a:off x="2567" y="2060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38" name="Line 1806"/>
            <p:cNvSpPr>
              <a:spLocks noChangeShapeType="1"/>
            </p:cNvSpPr>
            <p:nvPr/>
          </p:nvSpPr>
          <p:spPr bwMode="auto">
            <a:xfrm flipV="1">
              <a:off x="2581" y="2042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39" name="Line 1807"/>
            <p:cNvSpPr>
              <a:spLocks noChangeShapeType="1"/>
            </p:cNvSpPr>
            <p:nvPr/>
          </p:nvSpPr>
          <p:spPr bwMode="auto">
            <a:xfrm flipV="1">
              <a:off x="2595" y="2028"/>
              <a:ext cx="4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40" name="Line 1808"/>
            <p:cNvSpPr>
              <a:spLocks noChangeShapeType="1"/>
            </p:cNvSpPr>
            <p:nvPr/>
          </p:nvSpPr>
          <p:spPr bwMode="auto">
            <a:xfrm flipV="1">
              <a:off x="2608" y="2010"/>
              <a:ext cx="9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41" name="Line 1809"/>
            <p:cNvSpPr>
              <a:spLocks noChangeShapeType="1"/>
            </p:cNvSpPr>
            <p:nvPr/>
          </p:nvSpPr>
          <p:spPr bwMode="auto">
            <a:xfrm flipV="1">
              <a:off x="2622" y="1992"/>
              <a:ext cx="4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42" name="Line 1810"/>
            <p:cNvSpPr>
              <a:spLocks noChangeShapeType="1"/>
            </p:cNvSpPr>
            <p:nvPr/>
          </p:nvSpPr>
          <p:spPr bwMode="auto">
            <a:xfrm flipV="1">
              <a:off x="2631" y="1970"/>
              <a:ext cx="4" cy="8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43" name="Line 1811"/>
            <p:cNvSpPr>
              <a:spLocks noChangeShapeType="1"/>
            </p:cNvSpPr>
            <p:nvPr/>
          </p:nvSpPr>
          <p:spPr bwMode="auto">
            <a:xfrm flipV="1">
              <a:off x="2644" y="1957"/>
              <a:ext cx="10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44" name="Freeform 1812"/>
            <p:cNvSpPr>
              <a:spLocks/>
            </p:cNvSpPr>
            <p:nvPr/>
          </p:nvSpPr>
          <p:spPr bwMode="auto">
            <a:xfrm>
              <a:off x="2663" y="1938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5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4" y="5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45" name="Freeform 1813"/>
            <p:cNvSpPr>
              <a:spLocks/>
            </p:cNvSpPr>
            <p:nvPr/>
          </p:nvSpPr>
          <p:spPr bwMode="auto">
            <a:xfrm>
              <a:off x="2676" y="1920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5" y="5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5" y="5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46" name="Freeform 1814"/>
            <p:cNvSpPr>
              <a:spLocks/>
            </p:cNvSpPr>
            <p:nvPr/>
          </p:nvSpPr>
          <p:spPr bwMode="auto">
            <a:xfrm>
              <a:off x="2685" y="1902"/>
              <a:ext cx="5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47" name="Freeform 1815"/>
            <p:cNvSpPr>
              <a:spLocks/>
            </p:cNvSpPr>
            <p:nvPr/>
          </p:nvSpPr>
          <p:spPr bwMode="auto">
            <a:xfrm>
              <a:off x="2699" y="1880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4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4" y="4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48" name="Freeform 1816"/>
            <p:cNvSpPr>
              <a:spLocks/>
            </p:cNvSpPr>
            <p:nvPr/>
          </p:nvSpPr>
          <p:spPr bwMode="auto">
            <a:xfrm>
              <a:off x="2708" y="1861"/>
              <a:ext cx="9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5"/>
                </a:cxn>
                <a:cxn ang="0">
                  <a:pos x="9" y="0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lnTo>
                    <a:pt x="4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49" name="Line 1817"/>
            <p:cNvSpPr>
              <a:spLocks noChangeShapeType="1"/>
            </p:cNvSpPr>
            <p:nvPr/>
          </p:nvSpPr>
          <p:spPr bwMode="auto">
            <a:xfrm flipV="1">
              <a:off x="2726" y="1848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50" name="Line 1818"/>
            <p:cNvSpPr>
              <a:spLocks noChangeShapeType="1"/>
            </p:cNvSpPr>
            <p:nvPr/>
          </p:nvSpPr>
          <p:spPr bwMode="auto">
            <a:xfrm flipV="1">
              <a:off x="2740" y="1830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51" name="Line 1819"/>
            <p:cNvSpPr>
              <a:spLocks noChangeShapeType="1"/>
            </p:cNvSpPr>
            <p:nvPr/>
          </p:nvSpPr>
          <p:spPr bwMode="auto">
            <a:xfrm flipV="1">
              <a:off x="2753" y="1812"/>
              <a:ext cx="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52" name="Line 1820"/>
            <p:cNvSpPr>
              <a:spLocks noChangeShapeType="1"/>
            </p:cNvSpPr>
            <p:nvPr/>
          </p:nvSpPr>
          <p:spPr bwMode="auto">
            <a:xfrm flipV="1">
              <a:off x="2762" y="1789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53" name="Line 1821"/>
            <p:cNvSpPr>
              <a:spLocks noChangeShapeType="1"/>
            </p:cNvSpPr>
            <p:nvPr/>
          </p:nvSpPr>
          <p:spPr bwMode="auto">
            <a:xfrm flipV="1">
              <a:off x="2780" y="1775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54" name="Line 1822"/>
            <p:cNvSpPr>
              <a:spLocks noChangeShapeType="1"/>
            </p:cNvSpPr>
            <p:nvPr/>
          </p:nvSpPr>
          <p:spPr bwMode="auto">
            <a:xfrm flipV="1">
              <a:off x="2794" y="1757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55" name="Line 1823"/>
            <p:cNvSpPr>
              <a:spLocks noChangeShapeType="1"/>
            </p:cNvSpPr>
            <p:nvPr/>
          </p:nvSpPr>
          <p:spPr bwMode="auto">
            <a:xfrm flipV="1">
              <a:off x="2808" y="1739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56" name="Line 1824"/>
            <p:cNvSpPr>
              <a:spLocks noChangeShapeType="1"/>
            </p:cNvSpPr>
            <p:nvPr/>
          </p:nvSpPr>
          <p:spPr bwMode="auto">
            <a:xfrm flipV="1">
              <a:off x="2817" y="1721"/>
              <a:ext cx="4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57" name="Line 1825"/>
            <p:cNvSpPr>
              <a:spLocks noChangeShapeType="1"/>
            </p:cNvSpPr>
            <p:nvPr/>
          </p:nvSpPr>
          <p:spPr bwMode="auto">
            <a:xfrm flipV="1">
              <a:off x="2830" y="1698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58" name="Line 1826"/>
            <p:cNvSpPr>
              <a:spLocks noChangeShapeType="1"/>
            </p:cNvSpPr>
            <p:nvPr/>
          </p:nvSpPr>
          <p:spPr bwMode="auto">
            <a:xfrm flipV="1">
              <a:off x="2839" y="1680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59" name="Line 1827"/>
            <p:cNvSpPr>
              <a:spLocks noChangeShapeType="1"/>
            </p:cNvSpPr>
            <p:nvPr/>
          </p:nvSpPr>
          <p:spPr bwMode="auto">
            <a:xfrm flipV="1">
              <a:off x="2853" y="1662"/>
              <a:ext cx="9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60" name="Freeform 1828"/>
            <p:cNvSpPr>
              <a:spLocks/>
            </p:cNvSpPr>
            <p:nvPr/>
          </p:nvSpPr>
          <p:spPr bwMode="auto">
            <a:xfrm>
              <a:off x="2871" y="1648"/>
              <a:ext cx="5" cy="10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0" y="5"/>
                </a:cxn>
                <a:cxn ang="0">
                  <a:pos x="5" y="0"/>
                </a:cxn>
              </a:cxnLst>
              <a:rect l="0" t="0" r="r" b="b"/>
              <a:pathLst>
                <a:path w="5" h="10">
                  <a:moveTo>
                    <a:pt x="0" y="10"/>
                  </a:moveTo>
                  <a:lnTo>
                    <a:pt x="0" y="5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61" name="Freeform 1829"/>
            <p:cNvSpPr>
              <a:spLocks/>
            </p:cNvSpPr>
            <p:nvPr/>
          </p:nvSpPr>
          <p:spPr bwMode="auto">
            <a:xfrm>
              <a:off x="2880" y="1630"/>
              <a:ext cx="5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5" y="5"/>
                </a:cxn>
                <a:cxn ang="0">
                  <a:pos x="5" y="0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lnTo>
                    <a:pt x="5" y="5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62" name="Freeform 1830"/>
            <p:cNvSpPr>
              <a:spLocks/>
            </p:cNvSpPr>
            <p:nvPr/>
          </p:nvSpPr>
          <p:spPr bwMode="auto">
            <a:xfrm>
              <a:off x="2894" y="1608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9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0" y="9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63" name="Freeform 1831"/>
            <p:cNvSpPr>
              <a:spLocks/>
            </p:cNvSpPr>
            <p:nvPr/>
          </p:nvSpPr>
          <p:spPr bwMode="auto">
            <a:xfrm>
              <a:off x="2903" y="1590"/>
              <a:ext cx="9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4"/>
                </a:cxn>
                <a:cxn ang="0">
                  <a:pos x="9" y="0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lnTo>
                    <a:pt x="4" y="4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64" name="Line 1832"/>
            <p:cNvSpPr>
              <a:spLocks noChangeShapeType="1"/>
            </p:cNvSpPr>
            <p:nvPr/>
          </p:nvSpPr>
          <p:spPr bwMode="auto">
            <a:xfrm flipV="1">
              <a:off x="2921" y="1576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65" name="Freeform 1833"/>
            <p:cNvSpPr>
              <a:spLocks/>
            </p:cNvSpPr>
            <p:nvPr/>
          </p:nvSpPr>
          <p:spPr bwMode="auto">
            <a:xfrm>
              <a:off x="2934" y="1558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66" name="Freeform 1834"/>
            <p:cNvSpPr>
              <a:spLocks/>
            </p:cNvSpPr>
            <p:nvPr/>
          </p:nvSpPr>
          <p:spPr bwMode="auto">
            <a:xfrm>
              <a:off x="2948" y="1540"/>
              <a:ext cx="5" cy="4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67" name="Freeform 1835"/>
            <p:cNvSpPr>
              <a:spLocks/>
            </p:cNvSpPr>
            <p:nvPr/>
          </p:nvSpPr>
          <p:spPr bwMode="auto">
            <a:xfrm>
              <a:off x="2957" y="1517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68" name="Freeform 1836"/>
            <p:cNvSpPr>
              <a:spLocks/>
            </p:cNvSpPr>
            <p:nvPr/>
          </p:nvSpPr>
          <p:spPr bwMode="auto">
            <a:xfrm>
              <a:off x="2971" y="1499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4" y="0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69" name="Line 1837"/>
            <p:cNvSpPr>
              <a:spLocks noChangeShapeType="1"/>
            </p:cNvSpPr>
            <p:nvPr/>
          </p:nvSpPr>
          <p:spPr bwMode="auto">
            <a:xfrm flipV="1">
              <a:off x="2984" y="1485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70" name="Line 1838"/>
            <p:cNvSpPr>
              <a:spLocks noChangeShapeType="1"/>
            </p:cNvSpPr>
            <p:nvPr/>
          </p:nvSpPr>
          <p:spPr bwMode="auto">
            <a:xfrm flipV="1">
              <a:off x="3007" y="1476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71" name="Line 1839"/>
            <p:cNvSpPr>
              <a:spLocks noChangeShapeType="1"/>
            </p:cNvSpPr>
            <p:nvPr/>
          </p:nvSpPr>
          <p:spPr bwMode="auto">
            <a:xfrm>
              <a:off x="3025" y="1476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72" name="Line 1840"/>
            <p:cNvSpPr>
              <a:spLocks noChangeShapeType="1"/>
            </p:cNvSpPr>
            <p:nvPr/>
          </p:nvSpPr>
          <p:spPr bwMode="auto">
            <a:xfrm>
              <a:off x="3048" y="1472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73" name="Line 1841"/>
            <p:cNvSpPr>
              <a:spLocks noChangeShapeType="1"/>
            </p:cNvSpPr>
            <p:nvPr/>
          </p:nvSpPr>
          <p:spPr bwMode="auto">
            <a:xfrm flipV="1">
              <a:off x="3070" y="1467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74" name="Line 1842"/>
            <p:cNvSpPr>
              <a:spLocks noChangeShapeType="1"/>
            </p:cNvSpPr>
            <p:nvPr/>
          </p:nvSpPr>
          <p:spPr bwMode="auto">
            <a:xfrm>
              <a:off x="3093" y="146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75" name="Line 1843"/>
            <p:cNvSpPr>
              <a:spLocks noChangeShapeType="1"/>
            </p:cNvSpPr>
            <p:nvPr/>
          </p:nvSpPr>
          <p:spPr bwMode="auto">
            <a:xfrm>
              <a:off x="3116" y="1463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76" name="Line 1844"/>
            <p:cNvSpPr>
              <a:spLocks noChangeShapeType="1"/>
            </p:cNvSpPr>
            <p:nvPr/>
          </p:nvSpPr>
          <p:spPr bwMode="auto">
            <a:xfrm flipV="1">
              <a:off x="3138" y="1449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77" name="Line 1845"/>
            <p:cNvSpPr>
              <a:spLocks noChangeShapeType="1"/>
            </p:cNvSpPr>
            <p:nvPr/>
          </p:nvSpPr>
          <p:spPr bwMode="auto">
            <a:xfrm flipV="1">
              <a:off x="3152" y="1436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78" name="Line 1846"/>
            <p:cNvSpPr>
              <a:spLocks noChangeShapeType="1"/>
            </p:cNvSpPr>
            <p:nvPr/>
          </p:nvSpPr>
          <p:spPr bwMode="auto">
            <a:xfrm>
              <a:off x="3170" y="142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79" name="Line 1847"/>
            <p:cNvSpPr>
              <a:spLocks noChangeShapeType="1"/>
            </p:cNvSpPr>
            <p:nvPr/>
          </p:nvSpPr>
          <p:spPr bwMode="auto">
            <a:xfrm>
              <a:off x="3193" y="1423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80" name="Line 1848"/>
            <p:cNvSpPr>
              <a:spLocks noChangeShapeType="1"/>
            </p:cNvSpPr>
            <p:nvPr/>
          </p:nvSpPr>
          <p:spPr bwMode="auto">
            <a:xfrm>
              <a:off x="3215" y="1418"/>
              <a:ext cx="10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81" name="Line 1849"/>
            <p:cNvSpPr>
              <a:spLocks noChangeShapeType="1"/>
            </p:cNvSpPr>
            <p:nvPr/>
          </p:nvSpPr>
          <p:spPr bwMode="auto">
            <a:xfrm flipV="1">
              <a:off x="3238" y="1414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82" name="Line 1850"/>
            <p:cNvSpPr>
              <a:spLocks noChangeShapeType="1"/>
            </p:cNvSpPr>
            <p:nvPr/>
          </p:nvSpPr>
          <p:spPr bwMode="auto">
            <a:xfrm>
              <a:off x="3261" y="1414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83" name="Line 1851"/>
            <p:cNvSpPr>
              <a:spLocks noChangeShapeType="1"/>
            </p:cNvSpPr>
            <p:nvPr/>
          </p:nvSpPr>
          <p:spPr bwMode="auto">
            <a:xfrm>
              <a:off x="3283" y="1409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84" name="Line 1852"/>
            <p:cNvSpPr>
              <a:spLocks noChangeShapeType="1"/>
            </p:cNvSpPr>
            <p:nvPr/>
          </p:nvSpPr>
          <p:spPr bwMode="auto">
            <a:xfrm flipV="1">
              <a:off x="3306" y="1405"/>
              <a:ext cx="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85" name="Freeform 1853"/>
            <p:cNvSpPr>
              <a:spLocks/>
            </p:cNvSpPr>
            <p:nvPr/>
          </p:nvSpPr>
          <p:spPr bwMode="auto">
            <a:xfrm>
              <a:off x="3324" y="1400"/>
              <a:ext cx="9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5" y="5"/>
                </a:cxn>
                <a:cxn ang="0">
                  <a:pos x="9" y="0"/>
                </a:cxn>
              </a:cxnLst>
              <a:rect l="0" t="0" r="r" b="b"/>
              <a:pathLst>
                <a:path w="9" h="5">
                  <a:moveTo>
                    <a:pt x="0" y="5"/>
                  </a:moveTo>
                  <a:lnTo>
                    <a:pt x="5" y="5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86" name="Freeform 1854"/>
            <p:cNvSpPr>
              <a:spLocks/>
            </p:cNvSpPr>
            <p:nvPr/>
          </p:nvSpPr>
          <p:spPr bwMode="auto">
            <a:xfrm>
              <a:off x="3342" y="1387"/>
              <a:ext cx="9" cy="4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9" h="4">
                  <a:moveTo>
                    <a:pt x="0" y="4"/>
                  </a:moveTo>
                  <a:lnTo>
                    <a:pt x="9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87" name="Line 1855"/>
            <p:cNvSpPr>
              <a:spLocks noChangeShapeType="1"/>
            </p:cNvSpPr>
            <p:nvPr/>
          </p:nvSpPr>
          <p:spPr bwMode="auto">
            <a:xfrm flipV="1">
              <a:off x="3360" y="1369"/>
              <a:ext cx="10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88" name="Line 1856"/>
            <p:cNvSpPr>
              <a:spLocks noChangeShapeType="1"/>
            </p:cNvSpPr>
            <p:nvPr/>
          </p:nvSpPr>
          <p:spPr bwMode="auto">
            <a:xfrm flipV="1">
              <a:off x="3379" y="1359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89" name="Line 1857"/>
            <p:cNvSpPr>
              <a:spLocks noChangeShapeType="1"/>
            </p:cNvSpPr>
            <p:nvPr/>
          </p:nvSpPr>
          <p:spPr bwMode="auto">
            <a:xfrm flipV="1">
              <a:off x="3397" y="1346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90" name="Line 1858"/>
            <p:cNvSpPr>
              <a:spLocks noChangeShapeType="1"/>
            </p:cNvSpPr>
            <p:nvPr/>
          </p:nvSpPr>
          <p:spPr bwMode="auto">
            <a:xfrm>
              <a:off x="3419" y="1346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91" name="Line 1859"/>
            <p:cNvSpPr>
              <a:spLocks noChangeShapeType="1"/>
            </p:cNvSpPr>
            <p:nvPr/>
          </p:nvSpPr>
          <p:spPr bwMode="auto">
            <a:xfrm>
              <a:off x="3442" y="1341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92" name="Line 1860"/>
            <p:cNvSpPr>
              <a:spLocks noChangeShapeType="1"/>
            </p:cNvSpPr>
            <p:nvPr/>
          </p:nvSpPr>
          <p:spPr bwMode="auto">
            <a:xfrm flipV="1">
              <a:off x="3465" y="1337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93" name="Line 1861"/>
            <p:cNvSpPr>
              <a:spLocks noChangeShapeType="1"/>
            </p:cNvSpPr>
            <p:nvPr/>
          </p:nvSpPr>
          <p:spPr bwMode="auto">
            <a:xfrm>
              <a:off x="3487" y="133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94" name="Line 1862"/>
            <p:cNvSpPr>
              <a:spLocks noChangeShapeType="1"/>
            </p:cNvSpPr>
            <p:nvPr/>
          </p:nvSpPr>
          <p:spPr bwMode="auto">
            <a:xfrm>
              <a:off x="3510" y="1332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95" name="Line 1863"/>
            <p:cNvSpPr>
              <a:spLocks noChangeShapeType="1"/>
            </p:cNvSpPr>
            <p:nvPr/>
          </p:nvSpPr>
          <p:spPr bwMode="auto">
            <a:xfrm>
              <a:off x="3533" y="1332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96" name="Line 1864"/>
            <p:cNvSpPr>
              <a:spLocks noChangeShapeType="1"/>
            </p:cNvSpPr>
            <p:nvPr/>
          </p:nvSpPr>
          <p:spPr bwMode="auto">
            <a:xfrm>
              <a:off x="3555" y="1328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97" name="Line 1865"/>
            <p:cNvSpPr>
              <a:spLocks noChangeShapeType="1"/>
            </p:cNvSpPr>
            <p:nvPr/>
          </p:nvSpPr>
          <p:spPr bwMode="auto">
            <a:xfrm flipV="1">
              <a:off x="3573" y="1314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98" name="Line 1866"/>
            <p:cNvSpPr>
              <a:spLocks noChangeShapeType="1"/>
            </p:cNvSpPr>
            <p:nvPr/>
          </p:nvSpPr>
          <p:spPr bwMode="auto">
            <a:xfrm flipV="1">
              <a:off x="3592" y="1296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499" name="Line 1867"/>
            <p:cNvSpPr>
              <a:spLocks noChangeShapeType="1"/>
            </p:cNvSpPr>
            <p:nvPr/>
          </p:nvSpPr>
          <p:spPr bwMode="auto">
            <a:xfrm>
              <a:off x="3605" y="1287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00" name="Line 1868"/>
            <p:cNvSpPr>
              <a:spLocks noChangeShapeType="1"/>
            </p:cNvSpPr>
            <p:nvPr/>
          </p:nvSpPr>
          <p:spPr bwMode="auto">
            <a:xfrm>
              <a:off x="3628" y="1282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01" name="Line 1869"/>
            <p:cNvSpPr>
              <a:spLocks noChangeShapeType="1"/>
            </p:cNvSpPr>
            <p:nvPr/>
          </p:nvSpPr>
          <p:spPr bwMode="auto">
            <a:xfrm>
              <a:off x="3650" y="1278"/>
              <a:ext cx="10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02" name="Line 1870"/>
            <p:cNvSpPr>
              <a:spLocks noChangeShapeType="1"/>
            </p:cNvSpPr>
            <p:nvPr/>
          </p:nvSpPr>
          <p:spPr bwMode="auto">
            <a:xfrm flipV="1">
              <a:off x="3673" y="1273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03" name="Line 1871"/>
            <p:cNvSpPr>
              <a:spLocks noChangeShapeType="1"/>
            </p:cNvSpPr>
            <p:nvPr/>
          </p:nvSpPr>
          <p:spPr bwMode="auto">
            <a:xfrm flipV="1">
              <a:off x="3696" y="1269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04" name="Line 1872"/>
            <p:cNvSpPr>
              <a:spLocks noChangeShapeType="1"/>
            </p:cNvSpPr>
            <p:nvPr/>
          </p:nvSpPr>
          <p:spPr bwMode="auto">
            <a:xfrm flipV="1">
              <a:off x="3714" y="1255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05" name="Line 1873"/>
            <p:cNvSpPr>
              <a:spLocks noChangeShapeType="1"/>
            </p:cNvSpPr>
            <p:nvPr/>
          </p:nvSpPr>
          <p:spPr bwMode="auto">
            <a:xfrm flipV="1">
              <a:off x="3727" y="1237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06" name="Line 1874"/>
            <p:cNvSpPr>
              <a:spLocks noChangeShapeType="1"/>
            </p:cNvSpPr>
            <p:nvPr/>
          </p:nvSpPr>
          <p:spPr bwMode="auto">
            <a:xfrm flipV="1">
              <a:off x="3741" y="1219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07" name="Line 1875"/>
            <p:cNvSpPr>
              <a:spLocks noChangeShapeType="1"/>
            </p:cNvSpPr>
            <p:nvPr/>
          </p:nvSpPr>
          <p:spPr bwMode="auto">
            <a:xfrm flipV="1">
              <a:off x="3750" y="1201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08" name="Line 1876"/>
            <p:cNvSpPr>
              <a:spLocks noChangeShapeType="1"/>
            </p:cNvSpPr>
            <p:nvPr/>
          </p:nvSpPr>
          <p:spPr bwMode="auto">
            <a:xfrm flipV="1">
              <a:off x="3764" y="1183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09" name="Freeform 1877"/>
            <p:cNvSpPr>
              <a:spLocks/>
            </p:cNvSpPr>
            <p:nvPr/>
          </p:nvSpPr>
          <p:spPr bwMode="auto">
            <a:xfrm>
              <a:off x="3782" y="1169"/>
              <a:ext cx="4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4" y="5"/>
                </a:cxn>
                <a:cxn ang="0">
                  <a:pos x="4" y="0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lnTo>
                    <a:pt x="4" y="5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10" name="Freeform 1878"/>
            <p:cNvSpPr>
              <a:spLocks/>
            </p:cNvSpPr>
            <p:nvPr/>
          </p:nvSpPr>
          <p:spPr bwMode="auto">
            <a:xfrm>
              <a:off x="3795" y="1147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9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0" y="9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11" name="Freeform 1879"/>
            <p:cNvSpPr>
              <a:spLocks/>
            </p:cNvSpPr>
            <p:nvPr/>
          </p:nvSpPr>
          <p:spPr bwMode="auto">
            <a:xfrm>
              <a:off x="3805" y="1128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5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4" y="5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12" name="Freeform 1880"/>
            <p:cNvSpPr>
              <a:spLocks/>
            </p:cNvSpPr>
            <p:nvPr/>
          </p:nvSpPr>
          <p:spPr bwMode="auto">
            <a:xfrm>
              <a:off x="3818" y="1110"/>
              <a:ext cx="5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0" y="5"/>
                </a:cxn>
                <a:cxn ang="0">
                  <a:pos x="5" y="0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lnTo>
                    <a:pt x="0" y="5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13" name="Line 1881"/>
            <p:cNvSpPr>
              <a:spLocks noChangeShapeType="1"/>
            </p:cNvSpPr>
            <p:nvPr/>
          </p:nvSpPr>
          <p:spPr bwMode="auto">
            <a:xfrm flipV="1">
              <a:off x="3836" y="1097"/>
              <a:ext cx="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14" name="Line 1882"/>
            <p:cNvSpPr>
              <a:spLocks noChangeShapeType="1"/>
            </p:cNvSpPr>
            <p:nvPr/>
          </p:nvSpPr>
          <p:spPr bwMode="auto">
            <a:xfrm flipV="1">
              <a:off x="3850" y="1079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15" name="Line 1883"/>
            <p:cNvSpPr>
              <a:spLocks noChangeShapeType="1"/>
            </p:cNvSpPr>
            <p:nvPr/>
          </p:nvSpPr>
          <p:spPr bwMode="auto">
            <a:xfrm flipV="1">
              <a:off x="3859" y="1060"/>
              <a:ext cx="4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16" name="Freeform 1884"/>
            <p:cNvSpPr>
              <a:spLocks/>
            </p:cNvSpPr>
            <p:nvPr/>
          </p:nvSpPr>
          <p:spPr bwMode="auto">
            <a:xfrm>
              <a:off x="3873" y="1038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4" y="0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17" name="Freeform 1885"/>
            <p:cNvSpPr>
              <a:spLocks/>
            </p:cNvSpPr>
            <p:nvPr/>
          </p:nvSpPr>
          <p:spPr bwMode="auto">
            <a:xfrm>
              <a:off x="3882" y="1020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4" y="0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18" name="Line 1886"/>
            <p:cNvSpPr>
              <a:spLocks noChangeShapeType="1"/>
            </p:cNvSpPr>
            <p:nvPr/>
          </p:nvSpPr>
          <p:spPr bwMode="auto">
            <a:xfrm flipV="1">
              <a:off x="3900" y="1006"/>
              <a:ext cx="4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19" name="Line 1887"/>
            <p:cNvSpPr>
              <a:spLocks noChangeShapeType="1"/>
            </p:cNvSpPr>
            <p:nvPr/>
          </p:nvSpPr>
          <p:spPr bwMode="auto">
            <a:xfrm flipV="1">
              <a:off x="3913" y="988"/>
              <a:ext cx="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20" name="Line 1888"/>
            <p:cNvSpPr>
              <a:spLocks noChangeShapeType="1"/>
            </p:cNvSpPr>
            <p:nvPr/>
          </p:nvSpPr>
          <p:spPr bwMode="auto">
            <a:xfrm flipV="1">
              <a:off x="3927" y="965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21" name="Line 1889"/>
            <p:cNvSpPr>
              <a:spLocks noChangeShapeType="1"/>
            </p:cNvSpPr>
            <p:nvPr/>
          </p:nvSpPr>
          <p:spPr bwMode="auto">
            <a:xfrm flipV="1">
              <a:off x="3936" y="947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22" name="Line 1890"/>
            <p:cNvSpPr>
              <a:spLocks noChangeShapeType="1"/>
            </p:cNvSpPr>
            <p:nvPr/>
          </p:nvSpPr>
          <p:spPr bwMode="auto">
            <a:xfrm flipV="1">
              <a:off x="3950" y="934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23" name="Line 1891"/>
            <p:cNvSpPr>
              <a:spLocks noChangeShapeType="1"/>
            </p:cNvSpPr>
            <p:nvPr/>
          </p:nvSpPr>
          <p:spPr bwMode="auto">
            <a:xfrm flipV="1">
              <a:off x="3968" y="915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24" name="Line 1892"/>
            <p:cNvSpPr>
              <a:spLocks noChangeShapeType="1"/>
            </p:cNvSpPr>
            <p:nvPr/>
          </p:nvSpPr>
          <p:spPr bwMode="auto">
            <a:xfrm flipV="1">
              <a:off x="3977" y="898"/>
              <a:ext cx="4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25" name="Line 1893"/>
            <p:cNvSpPr>
              <a:spLocks noChangeShapeType="1"/>
            </p:cNvSpPr>
            <p:nvPr/>
          </p:nvSpPr>
          <p:spPr bwMode="auto">
            <a:xfrm flipV="1">
              <a:off x="3990" y="876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26" name="Line 1894"/>
            <p:cNvSpPr>
              <a:spLocks noChangeShapeType="1"/>
            </p:cNvSpPr>
            <p:nvPr/>
          </p:nvSpPr>
          <p:spPr bwMode="auto">
            <a:xfrm flipV="1">
              <a:off x="4004" y="858"/>
              <a:ext cx="1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27" name="Line 1895"/>
            <p:cNvSpPr>
              <a:spLocks noChangeShapeType="1"/>
            </p:cNvSpPr>
            <p:nvPr/>
          </p:nvSpPr>
          <p:spPr bwMode="auto">
            <a:xfrm flipV="1">
              <a:off x="4013" y="839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28" name="Freeform 1896"/>
            <p:cNvSpPr>
              <a:spLocks/>
            </p:cNvSpPr>
            <p:nvPr/>
          </p:nvSpPr>
          <p:spPr bwMode="auto">
            <a:xfrm>
              <a:off x="4031" y="826"/>
              <a:ext cx="5" cy="4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29" name="Freeform 1897"/>
            <p:cNvSpPr>
              <a:spLocks/>
            </p:cNvSpPr>
            <p:nvPr/>
          </p:nvSpPr>
          <p:spPr bwMode="auto">
            <a:xfrm>
              <a:off x="4045" y="808"/>
              <a:ext cx="4" cy="4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0"/>
                </a:cxn>
                <a:cxn ang="0">
                  <a:pos x="4" y="0"/>
                </a:cxn>
              </a:cxnLst>
              <a:rect l="0" t="0" r="r" b="b"/>
              <a:pathLst>
                <a:path w="4" h="4">
                  <a:moveTo>
                    <a:pt x="0" y="4"/>
                  </a:moveTo>
                  <a:lnTo>
                    <a:pt x="0" y="0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30" name="Freeform 1898"/>
            <p:cNvSpPr>
              <a:spLocks/>
            </p:cNvSpPr>
            <p:nvPr/>
          </p:nvSpPr>
          <p:spPr bwMode="auto">
            <a:xfrm>
              <a:off x="4054" y="785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5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4" y="5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31" name="Freeform 1899"/>
            <p:cNvSpPr>
              <a:spLocks/>
            </p:cNvSpPr>
            <p:nvPr/>
          </p:nvSpPr>
          <p:spPr bwMode="auto">
            <a:xfrm>
              <a:off x="4067" y="767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4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0" y="4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32" name="Line 1900"/>
            <p:cNvSpPr>
              <a:spLocks noChangeShapeType="1"/>
            </p:cNvSpPr>
            <p:nvPr/>
          </p:nvSpPr>
          <p:spPr bwMode="auto">
            <a:xfrm flipV="1">
              <a:off x="4081" y="753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33" name="Line 1901"/>
            <p:cNvSpPr>
              <a:spLocks noChangeShapeType="1"/>
            </p:cNvSpPr>
            <p:nvPr/>
          </p:nvSpPr>
          <p:spPr bwMode="auto">
            <a:xfrm flipV="1">
              <a:off x="4099" y="735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34" name="Line 1902"/>
            <p:cNvSpPr>
              <a:spLocks noChangeShapeType="1"/>
            </p:cNvSpPr>
            <p:nvPr/>
          </p:nvSpPr>
          <p:spPr bwMode="auto">
            <a:xfrm flipV="1">
              <a:off x="4108" y="713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35" name="Line 1903"/>
            <p:cNvSpPr>
              <a:spLocks noChangeShapeType="1"/>
            </p:cNvSpPr>
            <p:nvPr/>
          </p:nvSpPr>
          <p:spPr bwMode="auto">
            <a:xfrm flipV="1">
              <a:off x="4122" y="694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36" name="Line 1904"/>
            <p:cNvSpPr>
              <a:spLocks noChangeShapeType="1"/>
            </p:cNvSpPr>
            <p:nvPr/>
          </p:nvSpPr>
          <p:spPr bwMode="auto">
            <a:xfrm flipV="1">
              <a:off x="4131" y="676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37" name="Line 1905"/>
            <p:cNvSpPr>
              <a:spLocks noChangeShapeType="1"/>
            </p:cNvSpPr>
            <p:nvPr/>
          </p:nvSpPr>
          <p:spPr bwMode="auto">
            <a:xfrm flipV="1">
              <a:off x="4144" y="663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38" name="Line 1906"/>
            <p:cNvSpPr>
              <a:spLocks noChangeShapeType="1"/>
            </p:cNvSpPr>
            <p:nvPr/>
          </p:nvSpPr>
          <p:spPr bwMode="auto">
            <a:xfrm flipV="1">
              <a:off x="4163" y="645"/>
              <a:ext cx="4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46" name="Line 1914"/>
            <p:cNvSpPr>
              <a:spLocks noChangeShapeType="1"/>
            </p:cNvSpPr>
            <p:nvPr/>
          </p:nvSpPr>
          <p:spPr bwMode="auto">
            <a:xfrm>
              <a:off x="4230" y="3204"/>
              <a:ext cx="46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47" name="Line 1915"/>
            <p:cNvSpPr>
              <a:spLocks noChangeShapeType="1"/>
            </p:cNvSpPr>
            <p:nvPr/>
          </p:nvSpPr>
          <p:spPr bwMode="auto">
            <a:xfrm>
              <a:off x="4294" y="3204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48" name="Line 1916"/>
            <p:cNvSpPr>
              <a:spLocks noChangeShapeType="1"/>
            </p:cNvSpPr>
            <p:nvPr/>
          </p:nvSpPr>
          <p:spPr bwMode="auto">
            <a:xfrm>
              <a:off x="4321" y="3204"/>
              <a:ext cx="45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49" name="Line 1917"/>
            <p:cNvSpPr>
              <a:spLocks noChangeShapeType="1"/>
            </p:cNvSpPr>
            <p:nvPr/>
          </p:nvSpPr>
          <p:spPr bwMode="auto">
            <a:xfrm>
              <a:off x="4385" y="3204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50" name="Line 1918"/>
            <p:cNvSpPr>
              <a:spLocks noChangeShapeType="1"/>
            </p:cNvSpPr>
            <p:nvPr/>
          </p:nvSpPr>
          <p:spPr bwMode="auto">
            <a:xfrm>
              <a:off x="4412" y="3204"/>
              <a:ext cx="45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51" name="Line 1919"/>
            <p:cNvSpPr>
              <a:spLocks noChangeShapeType="1"/>
            </p:cNvSpPr>
            <p:nvPr/>
          </p:nvSpPr>
          <p:spPr bwMode="auto">
            <a:xfrm>
              <a:off x="4475" y="3204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52" name="Line 1920"/>
            <p:cNvSpPr>
              <a:spLocks noChangeShapeType="1"/>
            </p:cNvSpPr>
            <p:nvPr/>
          </p:nvSpPr>
          <p:spPr bwMode="auto">
            <a:xfrm>
              <a:off x="4502" y="3204"/>
              <a:ext cx="46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53" name="Line 1921"/>
            <p:cNvSpPr>
              <a:spLocks noChangeShapeType="1"/>
            </p:cNvSpPr>
            <p:nvPr/>
          </p:nvSpPr>
          <p:spPr bwMode="auto">
            <a:xfrm>
              <a:off x="4566" y="3204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54" name="Line 1922"/>
            <p:cNvSpPr>
              <a:spLocks noChangeShapeType="1"/>
            </p:cNvSpPr>
            <p:nvPr/>
          </p:nvSpPr>
          <p:spPr bwMode="auto">
            <a:xfrm flipV="1">
              <a:off x="1163" y="3286"/>
              <a:ext cx="13" cy="22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55" name="Freeform 1923"/>
            <p:cNvSpPr>
              <a:spLocks/>
            </p:cNvSpPr>
            <p:nvPr/>
          </p:nvSpPr>
          <p:spPr bwMode="auto">
            <a:xfrm>
              <a:off x="1176" y="3268"/>
              <a:ext cx="9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9" h="18">
                  <a:moveTo>
                    <a:pt x="0" y="18"/>
                  </a:moveTo>
                  <a:lnTo>
                    <a:pt x="9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56" name="Line 1924"/>
            <p:cNvSpPr>
              <a:spLocks noChangeShapeType="1"/>
            </p:cNvSpPr>
            <p:nvPr/>
          </p:nvSpPr>
          <p:spPr bwMode="auto">
            <a:xfrm flipV="1">
              <a:off x="1199" y="3254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57" name="Freeform 1925"/>
            <p:cNvSpPr>
              <a:spLocks/>
            </p:cNvSpPr>
            <p:nvPr/>
          </p:nvSpPr>
          <p:spPr bwMode="auto">
            <a:xfrm>
              <a:off x="1222" y="3218"/>
              <a:ext cx="36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22" y="13"/>
                </a:cxn>
                <a:cxn ang="0">
                  <a:pos x="36" y="0"/>
                </a:cxn>
              </a:cxnLst>
              <a:rect l="0" t="0" r="r" b="b"/>
              <a:pathLst>
                <a:path w="36" h="27">
                  <a:moveTo>
                    <a:pt x="0" y="27"/>
                  </a:moveTo>
                  <a:lnTo>
                    <a:pt x="22" y="13"/>
                  </a:lnTo>
                  <a:lnTo>
                    <a:pt x="36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58" name="Line 1926"/>
            <p:cNvSpPr>
              <a:spLocks noChangeShapeType="1"/>
            </p:cNvSpPr>
            <p:nvPr/>
          </p:nvSpPr>
          <p:spPr bwMode="auto">
            <a:xfrm flipV="1">
              <a:off x="1271" y="3200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59" name="Freeform 1927"/>
            <p:cNvSpPr>
              <a:spLocks/>
            </p:cNvSpPr>
            <p:nvPr/>
          </p:nvSpPr>
          <p:spPr bwMode="auto">
            <a:xfrm>
              <a:off x="1294" y="3163"/>
              <a:ext cx="36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8" y="9"/>
                </a:cxn>
                <a:cxn ang="0">
                  <a:pos x="36" y="0"/>
                </a:cxn>
              </a:cxnLst>
              <a:rect l="0" t="0" r="r" b="b"/>
              <a:pathLst>
                <a:path w="36" h="23">
                  <a:moveTo>
                    <a:pt x="0" y="23"/>
                  </a:moveTo>
                  <a:lnTo>
                    <a:pt x="18" y="9"/>
                  </a:lnTo>
                  <a:lnTo>
                    <a:pt x="36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60" name="Freeform 1928"/>
            <p:cNvSpPr>
              <a:spLocks/>
            </p:cNvSpPr>
            <p:nvPr/>
          </p:nvSpPr>
          <p:spPr bwMode="auto">
            <a:xfrm>
              <a:off x="1348" y="3150"/>
              <a:ext cx="5" cy="4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5" y="0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lnTo>
                    <a:pt x="0" y="4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61" name="Line 1929"/>
            <p:cNvSpPr>
              <a:spLocks noChangeShapeType="1"/>
            </p:cNvSpPr>
            <p:nvPr/>
          </p:nvSpPr>
          <p:spPr bwMode="auto">
            <a:xfrm flipV="1">
              <a:off x="1367" y="3132"/>
              <a:ext cx="4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62" name="Freeform 1930"/>
            <p:cNvSpPr>
              <a:spLocks/>
            </p:cNvSpPr>
            <p:nvPr/>
          </p:nvSpPr>
          <p:spPr bwMode="auto">
            <a:xfrm>
              <a:off x="1371" y="3113"/>
              <a:ext cx="36" cy="19"/>
            </a:xfrm>
            <a:custGeom>
              <a:avLst/>
              <a:gdLst/>
              <a:ahLst/>
              <a:cxnLst>
                <a:cxn ang="0">
                  <a:pos x="0" y="19"/>
                </a:cxn>
                <a:cxn ang="0">
                  <a:pos x="32" y="0"/>
                </a:cxn>
                <a:cxn ang="0">
                  <a:pos x="36" y="0"/>
                </a:cxn>
              </a:cxnLst>
              <a:rect l="0" t="0" r="r" b="b"/>
              <a:pathLst>
                <a:path w="36" h="19">
                  <a:moveTo>
                    <a:pt x="0" y="19"/>
                  </a:moveTo>
                  <a:lnTo>
                    <a:pt x="32" y="0"/>
                  </a:lnTo>
                  <a:lnTo>
                    <a:pt x="36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63" name="Line 1931"/>
            <p:cNvSpPr>
              <a:spLocks noChangeShapeType="1"/>
            </p:cNvSpPr>
            <p:nvPr/>
          </p:nvSpPr>
          <p:spPr bwMode="auto">
            <a:xfrm flipV="1">
              <a:off x="1421" y="3095"/>
              <a:ext cx="4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64" name="Line 1932"/>
            <p:cNvSpPr>
              <a:spLocks noChangeShapeType="1"/>
            </p:cNvSpPr>
            <p:nvPr/>
          </p:nvSpPr>
          <p:spPr bwMode="auto">
            <a:xfrm flipV="1">
              <a:off x="1444" y="3086"/>
              <a:ext cx="4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65" name="Line 1933"/>
            <p:cNvSpPr>
              <a:spLocks noChangeShapeType="1"/>
            </p:cNvSpPr>
            <p:nvPr/>
          </p:nvSpPr>
          <p:spPr bwMode="auto">
            <a:xfrm>
              <a:off x="1507" y="3082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66" name="Freeform 1934"/>
            <p:cNvSpPr>
              <a:spLocks/>
            </p:cNvSpPr>
            <p:nvPr/>
          </p:nvSpPr>
          <p:spPr bwMode="auto">
            <a:xfrm>
              <a:off x="1534" y="3068"/>
              <a:ext cx="46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9" y="9"/>
                </a:cxn>
                <a:cxn ang="0">
                  <a:pos x="46" y="0"/>
                </a:cxn>
              </a:cxnLst>
              <a:rect l="0" t="0" r="r" b="b"/>
              <a:pathLst>
                <a:path w="46" h="9">
                  <a:moveTo>
                    <a:pt x="0" y="9"/>
                  </a:moveTo>
                  <a:lnTo>
                    <a:pt x="9" y="9"/>
                  </a:lnTo>
                  <a:lnTo>
                    <a:pt x="46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68" name="Line 1936"/>
            <p:cNvSpPr>
              <a:spLocks noChangeShapeType="1"/>
            </p:cNvSpPr>
            <p:nvPr/>
          </p:nvSpPr>
          <p:spPr bwMode="auto">
            <a:xfrm>
              <a:off x="1598" y="3064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69" name="Freeform 1937"/>
            <p:cNvSpPr>
              <a:spLocks/>
            </p:cNvSpPr>
            <p:nvPr/>
          </p:nvSpPr>
          <p:spPr bwMode="auto">
            <a:xfrm>
              <a:off x="1625" y="3050"/>
              <a:ext cx="41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9" y="5"/>
                </a:cxn>
                <a:cxn ang="0">
                  <a:pos x="41" y="0"/>
                </a:cxn>
              </a:cxnLst>
              <a:rect l="0" t="0" r="r" b="b"/>
              <a:pathLst>
                <a:path w="41" h="9">
                  <a:moveTo>
                    <a:pt x="0" y="9"/>
                  </a:moveTo>
                  <a:lnTo>
                    <a:pt x="9" y="5"/>
                  </a:lnTo>
                  <a:lnTo>
                    <a:pt x="41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70" name="Line 1938"/>
            <p:cNvSpPr>
              <a:spLocks noChangeShapeType="1"/>
            </p:cNvSpPr>
            <p:nvPr/>
          </p:nvSpPr>
          <p:spPr bwMode="auto">
            <a:xfrm>
              <a:off x="1684" y="3050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71" name="Line 1939"/>
            <p:cNvSpPr>
              <a:spLocks noChangeShapeType="1"/>
            </p:cNvSpPr>
            <p:nvPr/>
          </p:nvSpPr>
          <p:spPr bwMode="auto">
            <a:xfrm flipV="1">
              <a:off x="1711" y="3041"/>
              <a:ext cx="4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72" name="Freeform 1940"/>
            <p:cNvSpPr>
              <a:spLocks/>
            </p:cNvSpPr>
            <p:nvPr/>
          </p:nvSpPr>
          <p:spPr bwMode="auto">
            <a:xfrm>
              <a:off x="1774" y="3036"/>
              <a:ext cx="9" cy="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9">
                  <a:moveTo>
                    <a:pt x="0" y="0"/>
                  </a:moveTo>
                  <a:lnTo>
                    <a:pt x="9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73" name="Line 1941"/>
            <p:cNvSpPr>
              <a:spLocks noChangeShapeType="1"/>
            </p:cNvSpPr>
            <p:nvPr/>
          </p:nvSpPr>
          <p:spPr bwMode="auto">
            <a:xfrm flipV="1">
              <a:off x="1802" y="3023"/>
              <a:ext cx="4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74" name="Freeform 1942"/>
            <p:cNvSpPr>
              <a:spLocks/>
            </p:cNvSpPr>
            <p:nvPr/>
          </p:nvSpPr>
          <p:spPr bwMode="auto">
            <a:xfrm>
              <a:off x="1865" y="3018"/>
              <a:ext cx="9" cy="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9" y="0"/>
                </a:cxn>
              </a:cxnLst>
              <a:rect l="0" t="0" r="r" b="b"/>
              <a:pathLst>
                <a:path w="9">
                  <a:moveTo>
                    <a:pt x="0" y="0"/>
                  </a:moveTo>
                  <a:lnTo>
                    <a:pt x="0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75" name="Line 1943"/>
            <p:cNvSpPr>
              <a:spLocks noChangeShapeType="1"/>
            </p:cNvSpPr>
            <p:nvPr/>
          </p:nvSpPr>
          <p:spPr bwMode="auto">
            <a:xfrm flipV="1">
              <a:off x="1892" y="3009"/>
              <a:ext cx="46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76" name="Line 1944"/>
            <p:cNvSpPr>
              <a:spLocks noChangeShapeType="1"/>
            </p:cNvSpPr>
            <p:nvPr/>
          </p:nvSpPr>
          <p:spPr bwMode="auto">
            <a:xfrm>
              <a:off x="1956" y="3005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77" name="Freeform 1945"/>
            <p:cNvSpPr>
              <a:spLocks/>
            </p:cNvSpPr>
            <p:nvPr/>
          </p:nvSpPr>
          <p:spPr bwMode="auto">
            <a:xfrm>
              <a:off x="1983" y="2996"/>
              <a:ext cx="41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23" y="4"/>
                </a:cxn>
                <a:cxn ang="0">
                  <a:pos x="41" y="0"/>
                </a:cxn>
              </a:cxnLst>
              <a:rect l="0" t="0" r="r" b="b"/>
              <a:pathLst>
                <a:path w="41" h="9">
                  <a:moveTo>
                    <a:pt x="0" y="9"/>
                  </a:moveTo>
                  <a:lnTo>
                    <a:pt x="23" y="4"/>
                  </a:lnTo>
                  <a:lnTo>
                    <a:pt x="41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78" name="Line 1946"/>
            <p:cNvSpPr>
              <a:spLocks noChangeShapeType="1"/>
            </p:cNvSpPr>
            <p:nvPr/>
          </p:nvSpPr>
          <p:spPr bwMode="auto">
            <a:xfrm>
              <a:off x="2042" y="2991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79" name="Freeform 1947"/>
            <p:cNvSpPr>
              <a:spLocks/>
            </p:cNvSpPr>
            <p:nvPr/>
          </p:nvSpPr>
          <p:spPr bwMode="auto">
            <a:xfrm>
              <a:off x="2069" y="2978"/>
              <a:ext cx="4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27" y="0"/>
                </a:cxn>
                <a:cxn ang="0">
                  <a:pos x="45" y="0"/>
                </a:cxn>
              </a:cxnLst>
              <a:rect l="0" t="0" r="r" b="b"/>
              <a:pathLst>
                <a:path w="45" h="9">
                  <a:moveTo>
                    <a:pt x="0" y="9"/>
                  </a:moveTo>
                  <a:lnTo>
                    <a:pt x="27" y="0"/>
                  </a:lnTo>
                  <a:lnTo>
                    <a:pt x="4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80" name="Line 1948"/>
            <p:cNvSpPr>
              <a:spLocks noChangeShapeType="1"/>
            </p:cNvSpPr>
            <p:nvPr/>
          </p:nvSpPr>
          <p:spPr bwMode="auto">
            <a:xfrm>
              <a:off x="2132" y="2973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81" name="Line 1949"/>
            <p:cNvSpPr>
              <a:spLocks noChangeShapeType="1"/>
            </p:cNvSpPr>
            <p:nvPr/>
          </p:nvSpPr>
          <p:spPr bwMode="auto">
            <a:xfrm flipV="1">
              <a:off x="2160" y="2959"/>
              <a:ext cx="4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82" name="Line 1950"/>
            <p:cNvSpPr>
              <a:spLocks noChangeShapeType="1"/>
            </p:cNvSpPr>
            <p:nvPr/>
          </p:nvSpPr>
          <p:spPr bwMode="auto">
            <a:xfrm flipV="1">
              <a:off x="2219" y="2946"/>
              <a:ext cx="4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83" name="Line 1951"/>
            <p:cNvSpPr>
              <a:spLocks noChangeShapeType="1"/>
            </p:cNvSpPr>
            <p:nvPr/>
          </p:nvSpPr>
          <p:spPr bwMode="auto">
            <a:xfrm flipV="1">
              <a:off x="2232" y="2923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84" name="Freeform 1952"/>
            <p:cNvSpPr>
              <a:spLocks/>
            </p:cNvSpPr>
            <p:nvPr/>
          </p:nvSpPr>
          <p:spPr bwMode="auto">
            <a:xfrm>
              <a:off x="2237" y="2892"/>
              <a:ext cx="18" cy="31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" y="10"/>
                </a:cxn>
                <a:cxn ang="0">
                  <a:pos x="18" y="0"/>
                </a:cxn>
              </a:cxnLst>
              <a:rect l="0" t="0" r="r" b="b"/>
              <a:pathLst>
                <a:path w="18" h="32">
                  <a:moveTo>
                    <a:pt x="0" y="32"/>
                  </a:moveTo>
                  <a:lnTo>
                    <a:pt x="9" y="10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85" name="Line 1953"/>
            <p:cNvSpPr>
              <a:spLocks noChangeShapeType="1"/>
            </p:cNvSpPr>
            <p:nvPr/>
          </p:nvSpPr>
          <p:spPr bwMode="auto">
            <a:xfrm flipV="1">
              <a:off x="2264" y="2870"/>
              <a:ext cx="4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86" name="Line 1954"/>
            <p:cNvSpPr>
              <a:spLocks noChangeShapeType="1"/>
            </p:cNvSpPr>
            <p:nvPr/>
          </p:nvSpPr>
          <p:spPr bwMode="auto">
            <a:xfrm flipV="1">
              <a:off x="2277" y="2847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87" name="Freeform 1955"/>
            <p:cNvSpPr>
              <a:spLocks/>
            </p:cNvSpPr>
            <p:nvPr/>
          </p:nvSpPr>
          <p:spPr bwMode="auto">
            <a:xfrm>
              <a:off x="2282" y="2815"/>
              <a:ext cx="18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" y="9"/>
                </a:cxn>
                <a:cxn ang="0">
                  <a:pos x="18" y="0"/>
                </a:cxn>
              </a:cxnLst>
              <a:rect l="0" t="0" r="r" b="b"/>
              <a:pathLst>
                <a:path w="18" h="32">
                  <a:moveTo>
                    <a:pt x="0" y="32"/>
                  </a:moveTo>
                  <a:lnTo>
                    <a:pt x="9" y="9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88" name="Line 1956"/>
            <p:cNvSpPr>
              <a:spLocks noChangeShapeType="1"/>
            </p:cNvSpPr>
            <p:nvPr/>
          </p:nvSpPr>
          <p:spPr bwMode="auto">
            <a:xfrm flipV="1">
              <a:off x="2309" y="2788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89" name="Line 1957"/>
            <p:cNvSpPr>
              <a:spLocks noChangeShapeType="1"/>
            </p:cNvSpPr>
            <p:nvPr/>
          </p:nvSpPr>
          <p:spPr bwMode="auto">
            <a:xfrm flipV="1">
              <a:off x="2327" y="2770"/>
              <a:ext cx="9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90" name="Freeform 1958"/>
            <p:cNvSpPr>
              <a:spLocks/>
            </p:cNvSpPr>
            <p:nvPr/>
          </p:nvSpPr>
          <p:spPr bwMode="auto">
            <a:xfrm>
              <a:off x="2336" y="2743"/>
              <a:ext cx="2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4"/>
                </a:cxn>
                <a:cxn ang="0">
                  <a:pos x="23" y="0"/>
                </a:cxn>
              </a:cxnLst>
              <a:rect l="0" t="0" r="r" b="b"/>
              <a:pathLst>
                <a:path w="23" h="27">
                  <a:moveTo>
                    <a:pt x="0" y="27"/>
                  </a:moveTo>
                  <a:lnTo>
                    <a:pt x="14" y="4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91" name="Freeform 1959"/>
            <p:cNvSpPr>
              <a:spLocks/>
            </p:cNvSpPr>
            <p:nvPr/>
          </p:nvSpPr>
          <p:spPr bwMode="auto">
            <a:xfrm>
              <a:off x="2373" y="2725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0" y="4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0" y="4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92" name="Line 1960"/>
            <p:cNvSpPr>
              <a:spLocks noChangeShapeType="1"/>
            </p:cNvSpPr>
            <p:nvPr/>
          </p:nvSpPr>
          <p:spPr bwMode="auto">
            <a:xfrm flipV="1">
              <a:off x="2391" y="2711"/>
              <a:ext cx="4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93" name="Freeform 1961"/>
            <p:cNvSpPr>
              <a:spLocks/>
            </p:cNvSpPr>
            <p:nvPr/>
          </p:nvSpPr>
          <p:spPr bwMode="auto">
            <a:xfrm>
              <a:off x="2395" y="2679"/>
              <a:ext cx="23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4" y="14"/>
                </a:cxn>
                <a:cxn ang="0">
                  <a:pos x="23" y="0"/>
                </a:cxn>
              </a:cxnLst>
              <a:rect l="0" t="0" r="r" b="b"/>
              <a:pathLst>
                <a:path w="23" h="32">
                  <a:moveTo>
                    <a:pt x="0" y="32"/>
                  </a:moveTo>
                  <a:lnTo>
                    <a:pt x="14" y="14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94" name="Line 1962"/>
            <p:cNvSpPr>
              <a:spLocks noChangeShapeType="1"/>
            </p:cNvSpPr>
            <p:nvPr/>
          </p:nvSpPr>
          <p:spPr bwMode="auto">
            <a:xfrm flipV="1">
              <a:off x="2427" y="2652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95" name="Line 1963"/>
            <p:cNvSpPr>
              <a:spLocks noChangeShapeType="1"/>
            </p:cNvSpPr>
            <p:nvPr/>
          </p:nvSpPr>
          <p:spPr bwMode="auto">
            <a:xfrm flipV="1">
              <a:off x="2441" y="2634"/>
              <a:ext cx="1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96" name="Freeform 1964"/>
            <p:cNvSpPr>
              <a:spLocks/>
            </p:cNvSpPr>
            <p:nvPr/>
          </p:nvSpPr>
          <p:spPr bwMode="auto">
            <a:xfrm>
              <a:off x="2441" y="2607"/>
              <a:ext cx="31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27" y="9"/>
                </a:cxn>
                <a:cxn ang="0">
                  <a:pos x="31" y="0"/>
                </a:cxn>
              </a:cxnLst>
              <a:rect l="0" t="0" r="r" b="b"/>
              <a:pathLst>
                <a:path w="31" h="27">
                  <a:moveTo>
                    <a:pt x="0" y="27"/>
                  </a:moveTo>
                  <a:lnTo>
                    <a:pt x="27" y="9"/>
                  </a:lnTo>
                  <a:lnTo>
                    <a:pt x="31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97" name="Line 1965"/>
            <p:cNvSpPr>
              <a:spLocks noChangeShapeType="1"/>
            </p:cNvSpPr>
            <p:nvPr/>
          </p:nvSpPr>
          <p:spPr bwMode="auto">
            <a:xfrm flipV="1">
              <a:off x="2481" y="2584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98" name="Line 1966"/>
            <p:cNvSpPr>
              <a:spLocks noChangeShapeType="1"/>
            </p:cNvSpPr>
            <p:nvPr/>
          </p:nvSpPr>
          <p:spPr bwMode="auto">
            <a:xfrm flipV="1">
              <a:off x="2495" y="2557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599" name="Freeform 1967"/>
            <p:cNvSpPr>
              <a:spLocks/>
            </p:cNvSpPr>
            <p:nvPr/>
          </p:nvSpPr>
          <p:spPr bwMode="auto">
            <a:xfrm>
              <a:off x="2499" y="2530"/>
              <a:ext cx="19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9"/>
                </a:cxn>
                <a:cxn ang="0">
                  <a:pos x="19" y="0"/>
                </a:cxn>
              </a:cxnLst>
              <a:rect l="0" t="0" r="r" b="b"/>
              <a:pathLst>
                <a:path w="19" h="27">
                  <a:moveTo>
                    <a:pt x="0" y="27"/>
                  </a:moveTo>
                  <a:lnTo>
                    <a:pt x="14" y="9"/>
                  </a:lnTo>
                  <a:lnTo>
                    <a:pt x="1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00" name="Line 1968"/>
            <p:cNvSpPr>
              <a:spLocks noChangeShapeType="1"/>
            </p:cNvSpPr>
            <p:nvPr/>
          </p:nvSpPr>
          <p:spPr bwMode="auto">
            <a:xfrm flipV="1">
              <a:off x="2527" y="2507"/>
              <a:ext cx="4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01" name="Line 1969"/>
            <p:cNvSpPr>
              <a:spLocks noChangeShapeType="1"/>
            </p:cNvSpPr>
            <p:nvPr/>
          </p:nvSpPr>
          <p:spPr bwMode="auto">
            <a:xfrm flipV="1">
              <a:off x="2540" y="2480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02" name="Freeform 1970"/>
            <p:cNvSpPr>
              <a:spLocks/>
            </p:cNvSpPr>
            <p:nvPr/>
          </p:nvSpPr>
          <p:spPr bwMode="auto">
            <a:xfrm>
              <a:off x="2545" y="2448"/>
              <a:ext cx="9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0" y="14"/>
                </a:cxn>
                <a:cxn ang="0">
                  <a:pos x="9" y="0"/>
                </a:cxn>
              </a:cxnLst>
              <a:rect l="0" t="0" r="r" b="b"/>
              <a:pathLst>
                <a:path w="9" h="32">
                  <a:moveTo>
                    <a:pt x="0" y="32"/>
                  </a:moveTo>
                  <a:lnTo>
                    <a:pt x="0" y="14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03" name="Line 1971"/>
            <p:cNvSpPr>
              <a:spLocks noChangeShapeType="1"/>
            </p:cNvSpPr>
            <p:nvPr/>
          </p:nvSpPr>
          <p:spPr bwMode="auto">
            <a:xfrm flipV="1">
              <a:off x="2563" y="2426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04" name="Line 1972"/>
            <p:cNvSpPr>
              <a:spLocks noChangeShapeType="1"/>
            </p:cNvSpPr>
            <p:nvPr/>
          </p:nvSpPr>
          <p:spPr bwMode="auto">
            <a:xfrm flipV="1">
              <a:off x="2576" y="2403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05" name="Freeform 1973"/>
            <p:cNvSpPr>
              <a:spLocks/>
            </p:cNvSpPr>
            <p:nvPr/>
          </p:nvSpPr>
          <p:spPr bwMode="auto">
            <a:xfrm>
              <a:off x="2581" y="2371"/>
              <a:ext cx="18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4" y="14"/>
                </a:cxn>
                <a:cxn ang="0">
                  <a:pos x="18" y="0"/>
                </a:cxn>
              </a:cxnLst>
              <a:rect l="0" t="0" r="r" b="b"/>
              <a:pathLst>
                <a:path w="18" h="32">
                  <a:moveTo>
                    <a:pt x="0" y="32"/>
                  </a:moveTo>
                  <a:lnTo>
                    <a:pt x="14" y="14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06" name="Line 1974"/>
            <p:cNvSpPr>
              <a:spLocks noChangeShapeType="1"/>
            </p:cNvSpPr>
            <p:nvPr/>
          </p:nvSpPr>
          <p:spPr bwMode="auto">
            <a:xfrm flipV="1">
              <a:off x="2608" y="2350"/>
              <a:ext cx="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07" name="Line 1975"/>
            <p:cNvSpPr>
              <a:spLocks noChangeShapeType="1"/>
            </p:cNvSpPr>
            <p:nvPr/>
          </p:nvSpPr>
          <p:spPr bwMode="auto">
            <a:xfrm flipV="1">
              <a:off x="2617" y="2327"/>
              <a:ext cx="1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08" name="Freeform 1976"/>
            <p:cNvSpPr>
              <a:spLocks/>
            </p:cNvSpPr>
            <p:nvPr/>
          </p:nvSpPr>
          <p:spPr bwMode="auto">
            <a:xfrm>
              <a:off x="2617" y="2295"/>
              <a:ext cx="23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" y="14"/>
                </a:cxn>
                <a:cxn ang="0">
                  <a:pos x="23" y="0"/>
                </a:cxn>
              </a:cxnLst>
              <a:rect l="0" t="0" r="r" b="b"/>
              <a:pathLst>
                <a:path w="23" h="32">
                  <a:moveTo>
                    <a:pt x="0" y="32"/>
                  </a:moveTo>
                  <a:lnTo>
                    <a:pt x="9" y="14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09" name="Line 1977"/>
            <p:cNvSpPr>
              <a:spLocks noChangeShapeType="1"/>
            </p:cNvSpPr>
            <p:nvPr/>
          </p:nvSpPr>
          <p:spPr bwMode="auto">
            <a:xfrm flipV="1">
              <a:off x="2654" y="2273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10" name="Line 1978"/>
            <p:cNvSpPr>
              <a:spLocks noChangeShapeType="1"/>
            </p:cNvSpPr>
            <p:nvPr/>
          </p:nvSpPr>
          <p:spPr bwMode="auto">
            <a:xfrm flipV="1">
              <a:off x="2672" y="2250"/>
              <a:ext cx="13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11" name="Freeform 1979"/>
            <p:cNvSpPr>
              <a:spLocks/>
            </p:cNvSpPr>
            <p:nvPr/>
          </p:nvSpPr>
          <p:spPr bwMode="auto">
            <a:xfrm>
              <a:off x="2685" y="2227"/>
              <a:ext cx="14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4" y="5"/>
                </a:cxn>
                <a:cxn ang="0">
                  <a:pos x="14" y="0"/>
                </a:cxn>
              </a:cxnLst>
              <a:rect l="0" t="0" r="r" b="b"/>
              <a:pathLst>
                <a:path w="14" h="23">
                  <a:moveTo>
                    <a:pt x="0" y="23"/>
                  </a:moveTo>
                  <a:lnTo>
                    <a:pt x="14" y="5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12" name="Freeform 1980"/>
            <p:cNvSpPr>
              <a:spLocks/>
            </p:cNvSpPr>
            <p:nvPr/>
          </p:nvSpPr>
          <p:spPr bwMode="auto">
            <a:xfrm>
              <a:off x="2712" y="2209"/>
              <a:ext cx="10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10" h="5">
                  <a:moveTo>
                    <a:pt x="0" y="5"/>
                  </a:moveTo>
                  <a:lnTo>
                    <a:pt x="10" y="0"/>
                  </a:lnTo>
                  <a:lnTo>
                    <a:pt x="10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13" name="Line 1981"/>
            <p:cNvSpPr>
              <a:spLocks noChangeShapeType="1"/>
            </p:cNvSpPr>
            <p:nvPr/>
          </p:nvSpPr>
          <p:spPr bwMode="auto">
            <a:xfrm flipV="1">
              <a:off x="2735" y="2191"/>
              <a:ext cx="9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14" name="Freeform 1982"/>
            <p:cNvSpPr>
              <a:spLocks/>
            </p:cNvSpPr>
            <p:nvPr/>
          </p:nvSpPr>
          <p:spPr bwMode="auto">
            <a:xfrm>
              <a:off x="2744" y="2164"/>
              <a:ext cx="18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9"/>
                </a:cxn>
                <a:cxn ang="0">
                  <a:pos x="18" y="0"/>
                </a:cxn>
              </a:cxnLst>
              <a:rect l="0" t="0" r="r" b="b"/>
              <a:pathLst>
                <a:path w="18" h="27">
                  <a:moveTo>
                    <a:pt x="0" y="27"/>
                  </a:moveTo>
                  <a:lnTo>
                    <a:pt x="9" y="9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15" name="Line 1983"/>
            <p:cNvSpPr>
              <a:spLocks noChangeShapeType="1"/>
            </p:cNvSpPr>
            <p:nvPr/>
          </p:nvSpPr>
          <p:spPr bwMode="auto">
            <a:xfrm flipV="1">
              <a:off x="2776" y="2146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16" name="Freeform 1984"/>
            <p:cNvSpPr>
              <a:spLocks/>
            </p:cNvSpPr>
            <p:nvPr/>
          </p:nvSpPr>
          <p:spPr bwMode="auto">
            <a:xfrm>
              <a:off x="2794" y="2101"/>
              <a:ext cx="32" cy="31"/>
            </a:xfrm>
            <a:custGeom>
              <a:avLst/>
              <a:gdLst/>
              <a:ahLst/>
              <a:cxnLst>
                <a:cxn ang="0">
                  <a:pos x="0" y="31"/>
                </a:cxn>
                <a:cxn ang="0">
                  <a:pos x="18" y="13"/>
                </a:cxn>
                <a:cxn ang="0">
                  <a:pos x="32" y="0"/>
                </a:cxn>
              </a:cxnLst>
              <a:rect l="0" t="0" r="r" b="b"/>
              <a:pathLst>
                <a:path w="32" h="31">
                  <a:moveTo>
                    <a:pt x="0" y="31"/>
                  </a:moveTo>
                  <a:lnTo>
                    <a:pt x="18" y="13"/>
                  </a:lnTo>
                  <a:lnTo>
                    <a:pt x="32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17" name="Line 1985"/>
            <p:cNvSpPr>
              <a:spLocks noChangeShapeType="1"/>
            </p:cNvSpPr>
            <p:nvPr/>
          </p:nvSpPr>
          <p:spPr bwMode="auto">
            <a:xfrm flipV="1">
              <a:off x="2844" y="2082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18" name="Line 1986"/>
            <p:cNvSpPr>
              <a:spLocks noChangeShapeType="1"/>
            </p:cNvSpPr>
            <p:nvPr/>
          </p:nvSpPr>
          <p:spPr bwMode="auto">
            <a:xfrm flipV="1">
              <a:off x="2867" y="2069"/>
              <a:ext cx="40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19" name="Line 1987"/>
            <p:cNvSpPr>
              <a:spLocks noChangeShapeType="1"/>
            </p:cNvSpPr>
            <p:nvPr/>
          </p:nvSpPr>
          <p:spPr bwMode="auto">
            <a:xfrm>
              <a:off x="2925" y="2069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20" name="Line 1988"/>
            <p:cNvSpPr>
              <a:spLocks noChangeShapeType="1"/>
            </p:cNvSpPr>
            <p:nvPr/>
          </p:nvSpPr>
          <p:spPr bwMode="auto">
            <a:xfrm flipV="1">
              <a:off x="2953" y="2060"/>
              <a:ext cx="45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21" name="Freeform 1989"/>
            <p:cNvSpPr>
              <a:spLocks/>
            </p:cNvSpPr>
            <p:nvPr/>
          </p:nvSpPr>
          <p:spPr bwMode="auto">
            <a:xfrm>
              <a:off x="3016" y="2055"/>
              <a:ext cx="9" cy="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" y="0"/>
                </a:cxn>
                <a:cxn ang="0">
                  <a:pos x="9" y="0"/>
                </a:cxn>
              </a:cxnLst>
              <a:rect l="0" t="0" r="r" b="b"/>
              <a:pathLst>
                <a:path w="9">
                  <a:moveTo>
                    <a:pt x="0" y="0"/>
                  </a:moveTo>
                  <a:lnTo>
                    <a:pt x="5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22" name="Line 1990"/>
            <p:cNvSpPr>
              <a:spLocks noChangeShapeType="1"/>
            </p:cNvSpPr>
            <p:nvPr/>
          </p:nvSpPr>
          <p:spPr bwMode="auto">
            <a:xfrm flipV="1">
              <a:off x="3043" y="2046"/>
              <a:ext cx="46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23" name="Line 1991"/>
            <p:cNvSpPr>
              <a:spLocks noChangeShapeType="1"/>
            </p:cNvSpPr>
            <p:nvPr/>
          </p:nvSpPr>
          <p:spPr bwMode="auto">
            <a:xfrm>
              <a:off x="3107" y="2042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24" name="Line 1992"/>
            <p:cNvSpPr>
              <a:spLocks noChangeShapeType="1"/>
            </p:cNvSpPr>
            <p:nvPr/>
          </p:nvSpPr>
          <p:spPr bwMode="auto">
            <a:xfrm flipV="1">
              <a:off x="3134" y="2028"/>
              <a:ext cx="4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25" name="Line 1993"/>
            <p:cNvSpPr>
              <a:spLocks noChangeShapeType="1"/>
            </p:cNvSpPr>
            <p:nvPr/>
          </p:nvSpPr>
          <p:spPr bwMode="auto">
            <a:xfrm>
              <a:off x="3197" y="2024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26" name="Line 1994"/>
            <p:cNvSpPr>
              <a:spLocks noChangeShapeType="1"/>
            </p:cNvSpPr>
            <p:nvPr/>
          </p:nvSpPr>
          <p:spPr bwMode="auto">
            <a:xfrm flipV="1">
              <a:off x="3220" y="2014"/>
              <a:ext cx="4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27" name="Line 1995"/>
            <p:cNvSpPr>
              <a:spLocks noChangeShapeType="1"/>
            </p:cNvSpPr>
            <p:nvPr/>
          </p:nvSpPr>
          <p:spPr bwMode="auto">
            <a:xfrm flipV="1">
              <a:off x="3283" y="2010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28" name="Line 1996"/>
            <p:cNvSpPr>
              <a:spLocks noChangeShapeType="1"/>
            </p:cNvSpPr>
            <p:nvPr/>
          </p:nvSpPr>
          <p:spPr bwMode="auto">
            <a:xfrm flipV="1">
              <a:off x="3311" y="2005"/>
              <a:ext cx="4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29" name="Line 1997"/>
            <p:cNvSpPr>
              <a:spLocks noChangeShapeType="1"/>
            </p:cNvSpPr>
            <p:nvPr/>
          </p:nvSpPr>
          <p:spPr bwMode="auto">
            <a:xfrm>
              <a:off x="3374" y="2005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30" name="Freeform 1998"/>
            <p:cNvSpPr>
              <a:spLocks/>
            </p:cNvSpPr>
            <p:nvPr/>
          </p:nvSpPr>
          <p:spPr bwMode="auto">
            <a:xfrm>
              <a:off x="3401" y="1996"/>
              <a:ext cx="46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32" y="5"/>
                </a:cxn>
                <a:cxn ang="0">
                  <a:pos x="46" y="0"/>
                </a:cxn>
              </a:cxnLst>
              <a:rect l="0" t="0" r="r" b="b"/>
              <a:pathLst>
                <a:path w="46" h="5">
                  <a:moveTo>
                    <a:pt x="0" y="5"/>
                  </a:moveTo>
                  <a:lnTo>
                    <a:pt x="32" y="5"/>
                  </a:lnTo>
                  <a:lnTo>
                    <a:pt x="46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31" name="Line 1999"/>
            <p:cNvSpPr>
              <a:spLocks noChangeShapeType="1"/>
            </p:cNvSpPr>
            <p:nvPr/>
          </p:nvSpPr>
          <p:spPr bwMode="auto">
            <a:xfrm>
              <a:off x="3465" y="1992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32" name="Line 2000"/>
            <p:cNvSpPr>
              <a:spLocks noChangeShapeType="1"/>
            </p:cNvSpPr>
            <p:nvPr/>
          </p:nvSpPr>
          <p:spPr bwMode="auto">
            <a:xfrm flipV="1">
              <a:off x="3492" y="1978"/>
              <a:ext cx="4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33" name="Line 2001"/>
            <p:cNvSpPr>
              <a:spLocks noChangeShapeType="1"/>
            </p:cNvSpPr>
            <p:nvPr/>
          </p:nvSpPr>
          <p:spPr bwMode="auto">
            <a:xfrm>
              <a:off x="3555" y="1978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34" name="Line 2002"/>
            <p:cNvSpPr>
              <a:spLocks noChangeShapeType="1"/>
            </p:cNvSpPr>
            <p:nvPr/>
          </p:nvSpPr>
          <p:spPr bwMode="auto">
            <a:xfrm flipV="1">
              <a:off x="3582" y="1965"/>
              <a:ext cx="46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35" name="Line 2003"/>
            <p:cNvSpPr>
              <a:spLocks noChangeShapeType="1"/>
            </p:cNvSpPr>
            <p:nvPr/>
          </p:nvSpPr>
          <p:spPr bwMode="auto">
            <a:xfrm>
              <a:off x="3646" y="1965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36" name="Line 2004"/>
            <p:cNvSpPr>
              <a:spLocks noChangeShapeType="1"/>
            </p:cNvSpPr>
            <p:nvPr/>
          </p:nvSpPr>
          <p:spPr bwMode="auto">
            <a:xfrm flipV="1">
              <a:off x="3669" y="1942"/>
              <a:ext cx="9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37" name="Freeform 2005"/>
            <p:cNvSpPr>
              <a:spLocks/>
            </p:cNvSpPr>
            <p:nvPr/>
          </p:nvSpPr>
          <p:spPr bwMode="auto">
            <a:xfrm>
              <a:off x="3678" y="1915"/>
              <a:ext cx="1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9"/>
                </a:cxn>
                <a:cxn ang="0">
                  <a:pos x="13" y="0"/>
                </a:cxn>
              </a:cxnLst>
              <a:rect l="0" t="0" r="r" b="b"/>
              <a:pathLst>
                <a:path w="13" h="27">
                  <a:moveTo>
                    <a:pt x="0" y="27"/>
                  </a:moveTo>
                  <a:lnTo>
                    <a:pt x="9" y="9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38" name="Line 2006"/>
            <p:cNvSpPr>
              <a:spLocks noChangeShapeType="1"/>
            </p:cNvSpPr>
            <p:nvPr/>
          </p:nvSpPr>
          <p:spPr bwMode="auto">
            <a:xfrm flipV="1">
              <a:off x="3700" y="1892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39" name="Line 2007"/>
            <p:cNvSpPr>
              <a:spLocks noChangeShapeType="1"/>
            </p:cNvSpPr>
            <p:nvPr/>
          </p:nvSpPr>
          <p:spPr bwMode="auto">
            <a:xfrm flipV="1">
              <a:off x="3714" y="1865"/>
              <a:ext cx="9" cy="1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40" name="Freeform 2008"/>
            <p:cNvSpPr>
              <a:spLocks/>
            </p:cNvSpPr>
            <p:nvPr/>
          </p:nvSpPr>
          <p:spPr bwMode="auto">
            <a:xfrm>
              <a:off x="3723" y="1838"/>
              <a:ext cx="14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9"/>
                </a:cxn>
                <a:cxn ang="0">
                  <a:pos x="14" y="0"/>
                </a:cxn>
              </a:cxnLst>
              <a:rect l="0" t="0" r="r" b="b"/>
              <a:pathLst>
                <a:path w="14" h="27">
                  <a:moveTo>
                    <a:pt x="0" y="27"/>
                  </a:moveTo>
                  <a:lnTo>
                    <a:pt x="9" y="9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41" name="Line 2009"/>
            <p:cNvSpPr>
              <a:spLocks noChangeShapeType="1"/>
            </p:cNvSpPr>
            <p:nvPr/>
          </p:nvSpPr>
          <p:spPr bwMode="auto">
            <a:xfrm flipV="1">
              <a:off x="3746" y="1816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42" name="Line 2010"/>
            <p:cNvSpPr>
              <a:spLocks noChangeShapeType="1"/>
            </p:cNvSpPr>
            <p:nvPr/>
          </p:nvSpPr>
          <p:spPr bwMode="auto">
            <a:xfrm flipV="1">
              <a:off x="3755" y="1789"/>
              <a:ext cx="1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43" name="Freeform 2011"/>
            <p:cNvSpPr>
              <a:spLocks/>
            </p:cNvSpPr>
            <p:nvPr/>
          </p:nvSpPr>
          <p:spPr bwMode="auto">
            <a:xfrm>
              <a:off x="3755" y="1766"/>
              <a:ext cx="27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27" y="5"/>
                </a:cxn>
                <a:cxn ang="0">
                  <a:pos x="27" y="0"/>
                </a:cxn>
              </a:cxnLst>
              <a:rect l="0" t="0" r="r" b="b"/>
              <a:pathLst>
                <a:path w="27" h="23">
                  <a:moveTo>
                    <a:pt x="0" y="23"/>
                  </a:moveTo>
                  <a:lnTo>
                    <a:pt x="27" y="5"/>
                  </a:lnTo>
                  <a:lnTo>
                    <a:pt x="27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44" name="Line 2012"/>
            <p:cNvSpPr>
              <a:spLocks noChangeShapeType="1"/>
            </p:cNvSpPr>
            <p:nvPr/>
          </p:nvSpPr>
          <p:spPr bwMode="auto">
            <a:xfrm flipV="1">
              <a:off x="3782" y="1739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45" name="Line 2013"/>
            <p:cNvSpPr>
              <a:spLocks noChangeShapeType="1"/>
            </p:cNvSpPr>
            <p:nvPr/>
          </p:nvSpPr>
          <p:spPr bwMode="auto">
            <a:xfrm flipV="1">
              <a:off x="3795" y="1712"/>
              <a:ext cx="10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46" name="Freeform 2014"/>
            <p:cNvSpPr>
              <a:spLocks/>
            </p:cNvSpPr>
            <p:nvPr/>
          </p:nvSpPr>
          <p:spPr bwMode="auto">
            <a:xfrm>
              <a:off x="3805" y="1685"/>
              <a:ext cx="13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9" y="9"/>
                </a:cxn>
                <a:cxn ang="0">
                  <a:pos x="13" y="0"/>
                </a:cxn>
              </a:cxnLst>
              <a:rect l="0" t="0" r="r" b="b"/>
              <a:pathLst>
                <a:path w="13" h="27">
                  <a:moveTo>
                    <a:pt x="0" y="27"/>
                  </a:moveTo>
                  <a:lnTo>
                    <a:pt x="9" y="9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47" name="Line 2015"/>
            <p:cNvSpPr>
              <a:spLocks noChangeShapeType="1"/>
            </p:cNvSpPr>
            <p:nvPr/>
          </p:nvSpPr>
          <p:spPr bwMode="auto">
            <a:xfrm flipV="1">
              <a:off x="3827" y="1667"/>
              <a:ext cx="9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48" name="Line 2016"/>
            <p:cNvSpPr>
              <a:spLocks noChangeShapeType="1"/>
            </p:cNvSpPr>
            <p:nvPr/>
          </p:nvSpPr>
          <p:spPr bwMode="auto">
            <a:xfrm>
              <a:off x="3850" y="1653"/>
              <a:ext cx="1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49" name="Line 2017"/>
            <p:cNvSpPr>
              <a:spLocks noChangeShapeType="1"/>
            </p:cNvSpPr>
            <p:nvPr/>
          </p:nvSpPr>
          <p:spPr bwMode="auto">
            <a:xfrm flipV="1">
              <a:off x="3850" y="1635"/>
              <a:ext cx="9" cy="18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50" name="Freeform 2018"/>
            <p:cNvSpPr>
              <a:spLocks/>
            </p:cNvSpPr>
            <p:nvPr/>
          </p:nvSpPr>
          <p:spPr bwMode="auto">
            <a:xfrm>
              <a:off x="3859" y="1617"/>
              <a:ext cx="14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14" h="18">
                  <a:moveTo>
                    <a:pt x="0" y="18"/>
                  </a:moveTo>
                  <a:lnTo>
                    <a:pt x="14" y="0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51" name="Freeform 2019"/>
            <p:cNvSpPr>
              <a:spLocks/>
            </p:cNvSpPr>
            <p:nvPr/>
          </p:nvSpPr>
          <p:spPr bwMode="auto">
            <a:xfrm>
              <a:off x="3882" y="1594"/>
              <a:ext cx="4" cy="5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4" h="5">
                  <a:moveTo>
                    <a:pt x="0" y="5"/>
                  </a:moveTo>
                  <a:lnTo>
                    <a:pt x="4" y="0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52" name="Line 2020"/>
            <p:cNvSpPr>
              <a:spLocks noChangeShapeType="1"/>
            </p:cNvSpPr>
            <p:nvPr/>
          </p:nvSpPr>
          <p:spPr bwMode="auto">
            <a:xfrm flipV="1">
              <a:off x="3895" y="1558"/>
              <a:ext cx="14" cy="18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53" name="Freeform 2021"/>
            <p:cNvSpPr>
              <a:spLocks/>
            </p:cNvSpPr>
            <p:nvPr/>
          </p:nvSpPr>
          <p:spPr bwMode="auto">
            <a:xfrm>
              <a:off x="3909" y="1540"/>
              <a:ext cx="9" cy="18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9" h="18">
                  <a:moveTo>
                    <a:pt x="0" y="18"/>
                  </a:moveTo>
                  <a:lnTo>
                    <a:pt x="9" y="0"/>
                  </a:lnTo>
                  <a:lnTo>
                    <a:pt x="9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54" name="Freeform 2022"/>
            <p:cNvSpPr>
              <a:spLocks/>
            </p:cNvSpPr>
            <p:nvPr/>
          </p:nvSpPr>
          <p:spPr bwMode="auto">
            <a:xfrm>
              <a:off x="3927" y="1513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4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4" y="4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55" name="Line 2023"/>
            <p:cNvSpPr>
              <a:spLocks noChangeShapeType="1"/>
            </p:cNvSpPr>
            <p:nvPr/>
          </p:nvSpPr>
          <p:spPr bwMode="auto">
            <a:xfrm flipV="1">
              <a:off x="3931" y="1481"/>
              <a:ext cx="9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56" name="Freeform 2024"/>
            <p:cNvSpPr>
              <a:spLocks/>
            </p:cNvSpPr>
            <p:nvPr/>
          </p:nvSpPr>
          <p:spPr bwMode="auto">
            <a:xfrm>
              <a:off x="3940" y="1458"/>
              <a:ext cx="14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4" y="5"/>
                </a:cxn>
                <a:cxn ang="0">
                  <a:pos x="14" y="0"/>
                </a:cxn>
              </a:cxnLst>
              <a:rect l="0" t="0" r="r" b="b"/>
              <a:pathLst>
                <a:path w="14" h="23">
                  <a:moveTo>
                    <a:pt x="0" y="23"/>
                  </a:moveTo>
                  <a:lnTo>
                    <a:pt x="14" y="5"/>
                  </a:lnTo>
                  <a:lnTo>
                    <a:pt x="1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57" name="Line 2025"/>
            <p:cNvSpPr>
              <a:spLocks noChangeShapeType="1"/>
            </p:cNvSpPr>
            <p:nvPr/>
          </p:nvSpPr>
          <p:spPr bwMode="auto">
            <a:xfrm flipV="1">
              <a:off x="3963" y="1435"/>
              <a:ext cx="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58" name="Line 2026"/>
            <p:cNvSpPr>
              <a:spLocks noChangeShapeType="1"/>
            </p:cNvSpPr>
            <p:nvPr/>
          </p:nvSpPr>
          <p:spPr bwMode="auto">
            <a:xfrm flipV="1">
              <a:off x="3977" y="1404"/>
              <a:ext cx="9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59" name="Freeform 2027"/>
            <p:cNvSpPr>
              <a:spLocks/>
            </p:cNvSpPr>
            <p:nvPr/>
          </p:nvSpPr>
          <p:spPr bwMode="auto">
            <a:xfrm>
              <a:off x="3986" y="1381"/>
              <a:ext cx="13" cy="23"/>
            </a:xfrm>
            <a:custGeom>
              <a:avLst/>
              <a:gdLst/>
              <a:ahLst/>
              <a:cxnLst>
                <a:cxn ang="0">
                  <a:pos x="0" y="23"/>
                </a:cxn>
                <a:cxn ang="0">
                  <a:pos x="13" y="5"/>
                </a:cxn>
                <a:cxn ang="0">
                  <a:pos x="13" y="0"/>
                </a:cxn>
              </a:cxnLst>
              <a:rect l="0" t="0" r="r" b="b"/>
              <a:pathLst>
                <a:path w="13" h="23">
                  <a:moveTo>
                    <a:pt x="0" y="23"/>
                  </a:moveTo>
                  <a:lnTo>
                    <a:pt x="13" y="5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60" name="Line 2028"/>
            <p:cNvSpPr>
              <a:spLocks noChangeShapeType="1"/>
            </p:cNvSpPr>
            <p:nvPr/>
          </p:nvSpPr>
          <p:spPr bwMode="auto">
            <a:xfrm flipV="1">
              <a:off x="3999" y="1354"/>
              <a:ext cx="9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61" name="Line 2029"/>
            <p:cNvSpPr>
              <a:spLocks noChangeShapeType="1"/>
            </p:cNvSpPr>
            <p:nvPr/>
          </p:nvSpPr>
          <p:spPr bwMode="auto">
            <a:xfrm flipV="1">
              <a:off x="4018" y="1327"/>
              <a:ext cx="4" cy="13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62" name="Freeform 2030"/>
            <p:cNvSpPr>
              <a:spLocks/>
            </p:cNvSpPr>
            <p:nvPr/>
          </p:nvSpPr>
          <p:spPr bwMode="auto">
            <a:xfrm>
              <a:off x="4022" y="1300"/>
              <a:ext cx="18" cy="27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14" y="9"/>
                </a:cxn>
                <a:cxn ang="0">
                  <a:pos x="18" y="0"/>
                </a:cxn>
              </a:cxnLst>
              <a:rect l="0" t="0" r="r" b="b"/>
              <a:pathLst>
                <a:path w="18" h="27">
                  <a:moveTo>
                    <a:pt x="0" y="27"/>
                  </a:moveTo>
                  <a:lnTo>
                    <a:pt x="14" y="9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63" name="Line 2031"/>
            <p:cNvSpPr>
              <a:spLocks noChangeShapeType="1"/>
            </p:cNvSpPr>
            <p:nvPr/>
          </p:nvSpPr>
          <p:spPr bwMode="auto">
            <a:xfrm flipV="1">
              <a:off x="4049" y="1278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64" name="Line 2032"/>
            <p:cNvSpPr>
              <a:spLocks noChangeShapeType="1"/>
            </p:cNvSpPr>
            <p:nvPr/>
          </p:nvSpPr>
          <p:spPr bwMode="auto">
            <a:xfrm flipV="1">
              <a:off x="4058" y="1251"/>
              <a:ext cx="1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65" name="Freeform 2033"/>
            <p:cNvSpPr>
              <a:spLocks/>
            </p:cNvSpPr>
            <p:nvPr/>
          </p:nvSpPr>
          <p:spPr bwMode="auto">
            <a:xfrm>
              <a:off x="4058" y="1219"/>
              <a:ext cx="18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" y="14"/>
                </a:cxn>
                <a:cxn ang="0">
                  <a:pos x="18" y="0"/>
                </a:cxn>
              </a:cxnLst>
              <a:rect l="0" t="0" r="r" b="b"/>
              <a:pathLst>
                <a:path w="18" h="32">
                  <a:moveTo>
                    <a:pt x="0" y="32"/>
                  </a:moveTo>
                  <a:lnTo>
                    <a:pt x="9" y="14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66" name="Line 2034"/>
            <p:cNvSpPr>
              <a:spLocks noChangeShapeType="1"/>
            </p:cNvSpPr>
            <p:nvPr/>
          </p:nvSpPr>
          <p:spPr bwMode="auto">
            <a:xfrm flipV="1">
              <a:off x="4085" y="1196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67" name="Line 2035"/>
            <p:cNvSpPr>
              <a:spLocks noChangeShapeType="1"/>
            </p:cNvSpPr>
            <p:nvPr/>
          </p:nvSpPr>
          <p:spPr bwMode="auto">
            <a:xfrm flipV="1">
              <a:off x="4099" y="1174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68" name="Freeform 2036"/>
            <p:cNvSpPr>
              <a:spLocks/>
            </p:cNvSpPr>
            <p:nvPr/>
          </p:nvSpPr>
          <p:spPr bwMode="auto">
            <a:xfrm>
              <a:off x="4104" y="1142"/>
              <a:ext cx="13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13" y="14"/>
                </a:cxn>
                <a:cxn ang="0">
                  <a:pos x="13" y="0"/>
                </a:cxn>
              </a:cxnLst>
              <a:rect l="0" t="0" r="r" b="b"/>
              <a:pathLst>
                <a:path w="13" h="32">
                  <a:moveTo>
                    <a:pt x="0" y="32"/>
                  </a:moveTo>
                  <a:lnTo>
                    <a:pt x="13" y="14"/>
                  </a:lnTo>
                  <a:lnTo>
                    <a:pt x="1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69" name="Line 2037"/>
            <p:cNvSpPr>
              <a:spLocks noChangeShapeType="1"/>
            </p:cNvSpPr>
            <p:nvPr/>
          </p:nvSpPr>
          <p:spPr bwMode="auto">
            <a:xfrm flipV="1">
              <a:off x="4126" y="1119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70" name="Line 2038"/>
            <p:cNvSpPr>
              <a:spLocks noChangeShapeType="1"/>
            </p:cNvSpPr>
            <p:nvPr/>
          </p:nvSpPr>
          <p:spPr bwMode="auto">
            <a:xfrm flipV="1">
              <a:off x="4140" y="1097"/>
              <a:ext cx="1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71" name="Freeform 2039"/>
            <p:cNvSpPr>
              <a:spLocks/>
            </p:cNvSpPr>
            <p:nvPr/>
          </p:nvSpPr>
          <p:spPr bwMode="auto">
            <a:xfrm>
              <a:off x="4140" y="1065"/>
              <a:ext cx="18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" y="14"/>
                </a:cxn>
                <a:cxn ang="0">
                  <a:pos x="18" y="0"/>
                </a:cxn>
              </a:cxnLst>
              <a:rect l="0" t="0" r="r" b="b"/>
              <a:pathLst>
                <a:path w="18" h="32">
                  <a:moveTo>
                    <a:pt x="0" y="32"/>
                  </a:moveTo>
                  <a:lnTo>
                    <a:pt x="9" y="14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72" name="Line 2040"/>
            <p:cNvSpPr>
              <a:spLocks noChangeShapeType="1"/>
            </p:cNvSpPr>
            <p:nvPr/>
          </p:nvSpPr>
          <p:spPr bwMode="auto">
            <a:xfrm flipV="1">
              <a:off x="4167" y="1042"/>
              <a:ext cx="5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73" name="Line 2041"/>
            <p:cNvSpPr>
              <a:spLocks noChangeShapeType="1"/>
            </p:cNvSpPr>
            <p:nvPr/>
          </p:nvSpPr>
          <p:spPr bwMode="auto">
            <a:xfrm flipV="1">
              <a:off x="4181" y="1020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74" name="Freeform 2042"/>
            <p:cNvSpPr>
              <a:spLocks/>
            </p:cNvSpPr>
            <p:nvPr/>
          </p:nvSpPr>
          <p:spPr bwMode="auto">
            <a:xfrm>
              <a:off x="4185" y="988"/>
              <a:ext cx="18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9" y="14"/>
                </a:cxn>
                <a:cxn ang="0">
                  <a:pos x="18" y="0"/>
                </a:cxn>
              </a:cxnLst>
              <a:rect l="0" t="0" r="r" b="b"/>
              <a:pathLst>
                <a:path w="18" h="32">
                  <a:moveTo>
                    <a:pt x="0" y="32"/>
                  </a:moveTo>
                  <a:lnTo>
                    <a:pt x="9" y="14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75" name="Line 2043"/>
            <p:cNvSpPr>
              <a:spLocks noChangeShapeType="1"/>
            </p:cNvSpPr>
            <p:nvPr/>
          </p:nvSpPr>
          <p:spPr bwMode="auto">
            <a:xfrm flipV="1">
              <a:off x="4208" y="961"/>
              <a:ext cx="1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76" name="Line 2044"/>
            <p:cNvSpPr>
              <a:spLocks noChangeShapeType="1"/>
            </p:cNvSpPr>
            <p:nvPr/>
          </p:nvSpPr>
          <p:spPr bwMode="auto">
            <a:xfrm flipV="1">
              <a:off x="4217" y="943"/>
              <a:ext cx="1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77" name="Freeform 2045"/>
            <p:cNvSpPr>
              <a:spLocks/>
            </p:cNvSpPr>
            <p:nvPr/>
          </p:nvSpPr>
          <p:spPr bwMode="auto">
            <a:xfrm>
              <a:off x="4217" y="906"/>
              <a:ext cx="23" cy="37"/>
            </a:xfrm>
            <a:custGeom>
              <a:avLst/>
              <a:gdLst/>
              <a:ahLst/>
              <a:cxnLst>
                <a:cxn ang="0">
                  <a:pos x="0" y="37"/>
                </a:cxn>
                <a:cxn ang="0">
                  <a:pos x="13" y="18"/>
                </a:cxn>
                <a:cxn ang="0">
                  <a:pos x="23" y="0"/>
                </a:cxn>
              </a:cxnLst>
              <a:rect l="0" t="0" r="r" b="b"/>
              <a:pathLst>
                <a:path w="23" h="37">
                  <a:moveTo>
                    <a:pt x="0" y="37"/>
                  </a:moveTo>
                  <a:lnTo>
                    <a:pt x="13" y="18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78" name="Freeform 2046"/>
            <p:cNvSpPr>
              <a:spLocks/>
            </p:cNvSpPr>
            <p:nvPr/>
          </p:nvSpPr>
          <p:spPr bwMode="auto">
            <a:xfrm>
              <a:off x="4249" y="884"/>
              <a:ext cx="4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4" h="9">
                  <a:moveTo>
                    <a:pt x="0" y="9"/>
                  </a:moveTo>
                  <a:lnTo>
                    <a:pt x="4" y="0"/>
                  </a:lnTo>
                  <a:lnTo>
                    <a:pt x="4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79" name="Freeform 2047"/>
            <p:cNvSpPr>
              <a:spLocks/>
            </p:cNvSpPr>
            <p:nvPr/>
          </p:nvSpPr>
          <p:spPr bwMode="auto">
            <a:xfrm>
              <a:off x="4253" y="834"/>
              <a:ext cx="23" cy="32"/>
            </a:xfrm>
            <a:custGeom>
              <a:avLst/>
              <a:gdLst/>
              <a:ahLst/>
              <a:cxnLst>
                <a:cxn ang="0">
                  <a:pos x="0" y="32"/>
                </a:cxn>
                <a:cxn ang="0">
                  <a:pos x="23" y="13"/>
                </a:cxn>
                <a:cxn ang="0">
                  <a:pos x="23" y="0"/>
                </a:cxn>
              </a:cxnLst>
              <a:rect l="0" t="0" r="r" b="b"/>
              <a:pathLst>
                <a:path w="23" h="32">
                  <a:moveTo>
                    <a:pt x="0" y="32"/>
                  </a:moveTo>
                  <a:lnTo>
                    <a:pt x="23" y="13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80" name="Line 2048"/>
            <p:cNvSpPr>
              <a:spLocks noChangeShapeType="1"/>
            </p:cNvSpPr>
            <p:nvPr/>
          </p:nvSpPr>
          <p:spPr bwMode="auto">
            <a:xfrm flipV="1">
              <a:off x="4285" y="807"/>
              <a:ext cx="4" cy="9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81" name="Line 2049"/>
            <p:cNvSpPr>
              <a:spLocks noChangeShapeType="1"/>
            </p:cNvSpPr>
            <p:nvPr/>
          </p:nvSpPr>
          <p:spPr bwMode="auto">
            <a:xfrm flipV="1">
              <a:off x="4298" y="789"/>
              <a:ext cx="1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82" name="Freeform 2050"/>
            <p:cNvSpPr>
              <a:spLocks/>
            </p:cNvSpPr>
            <p:nvPr/>
          </p:nvSpPr>
          <p:spPr bwMode="auto">
            <a:xfrm>
              <a:off x="4298" y="753"/>
              <a:ext cx="23" cy="36"/>
            </a:xfrm>
            <a:custGeom>
              <a:avLst/>
              <a:gdLst/>
              <a:ahLst/>
              <a:cxnLst>
                <a:cxn ang="0">
                  <a:pos x="0" y="37"/>
                </a:cxn>
                <a:cxn ang="0">
                  <a:pos x="14" y="18"/>
                </a:cxn>
                <a:cxn ang="0">
                  <a:pos x="23" y="0"/>
                </a:cxn>
              </a:cxnLst>
              <a:rect l="0" t="0" r="r" b="b"/>
              <a:pathLst>
                <a:path w="23" h="37">
                  <a:moveTo>
                    <a:pt x="0" y="37"/>
                  </a:moveTo>
                  <a:lnTo>
                    <a:pt x="14" y="18"/>
                  </a:lnTo>
                  <a:lnTo>
                    <a:pt x="23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83" name="Freeform 2051"/>
            <p:cNvSpPr>
              <a:spLocks/>
            </p:cNvSpPr>
            <p:nvPr/>
          </p:nvSpPr>
          <p:spPr bwMode="auto">
            <a:xfrm>
              <a:off x="4330" y="731"/>
              <a:ext cx="5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5" h="9">
                  <a:moveTo>
                    <a:pt x="0" y="9"/>
                  </a:moveTo>
                  <a:lnTo>
                    <a:pt x="5" y="0"/>
                  </a:lnTo>
                  <a:lnTo>
                    <a:pt x="5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84" name="Line 2052"/>
            <p:cNvSpPr>
              <a:spLocks noChangeShapeType="1"/>
            </p:cNvSpPr>
            <p:nvPr/>
          </p:nvSpPr>
          <p:spPr bwMode="auto">
            <a:xfrm flipV="1">
              <a:off x="4344" y="713"/>
              <a:ext cx="4" cy="4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85" name="Freeform 2053"/>
            <p:cNvSpPr>
              <a:spLocks/>
            </p:cNvSpPr>
            <p:nvPr/>
          </p:nvSpPr>
          <p:spPr bwMode="auto">
            <a:xfrm>
              <a:off x="4348" y="676"/>
              <a:ext cx="18" cy="37"/>
            </a:xfrm>
            <a:custGeom>
              <a:avLst/>
              <a:gdLst/>
              <a:ahLst/>
              <a:cxnLst>
                <a:cxn ang="0">
                  <a:pos x="0" y="37"/>
                </a:cxn>
                <a:cxn ang="0">
                  <a:pos x="9" y="18"/>
                </a:cxn>
                <a:cxn ang="0">
                  <a:pos x="18" y="0"/>
                </a:cxn>
              </a:cxnLst>
              <a:rect l="0" t="0" r="r" b="b"/>
              <a:pathLst>
                <a:path w="18" h="37">
                  <a:moveTo>
                    <a:pt x="0" y="37"/>
                  </a:moveTo>
                  <a:lnTo>
                    <a:pt x="9" y="18"/>
                  </a:lnTo>
                  <a:lnTo>
                    <a:pt x="18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86" name="Line 2054"/>
            <p:cNvSpPr>
              <a:spLocks noChangeShapeType="1"/>
            </p:cNvSpPr>
            <p:nvPr/>
          </p:nvSpPr>
          <p:spPr bwMode="auto">
            <a:xfrm flipV="1">
              <a:off x="4385" y="667"/>
              <a:ext cx="9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87" name="Freeform 2055"/>
            <p:cNvSpPr>
              <a:spLocks/>
            </p:cNvSpPr>
            <p:nvPr/>
          </p:nvSpPr>
          <p:spPr bwMode="auto">
            <a:xfrm>
              <a:off x="4407" y="654"/>
              <a:ext cx="46" cy="9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32" y="0"/>
                </a:cxn>
                <a:cxn ang="0">
                  <a:pos x="46" y="0"/>
                </a:cxn>
              </a:cxnLst>
              <a:rect l="0" t="0" r="r" b="b"/>
              <a:pathLst>
                <a:path w="46" h="9">
                  <a:moveTo>
                    <a:pt x="0" y="9"/>
                  </a:moveTo>
                  <a:lnTo>
                    <a:pt x="32" y="0"/>
                  </a:lnTo>
                  <a:lnTo>
                    <a:pt x="46" y="0"/>
                  </a:lnTo>
                </a:path>
              </a:pathLst>
            </a:custGeom>
            <a:noFill/>
            <a:ln w="7938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88" name="Line 2056"/>
            <p:cNvSpPr>
              <a:spLocks noChangeShapeType="1"/>
            </p:cNvSpPr>
            <p:nvPr/>
          </p:nvSpPr>
          <p:spPr bwMode="auto">
            <a:xfrm>
              <a:off x="4471" y="649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89" name="Line 2057"/>
            <p:cNvSpPr>
              <a:spLocks noChangeShapeType="1"/>
            </p:cNvSpPr>
            <p:nvPr/>
          </p:nvSpPr>
          <p:spPr bwMode="auto">
            <a:xfrm flipV="1">
              <a:off x="4498" y="640"/>
              <a:ext cx="45" cy="5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90" name="Line 2058"/>
            <p:cNvSpPr>
              <a:spLocks noChangeShapeType="1"/>
            </p:cNvSpPr>
            <p:nvPr/>
          </p:nvSpPr>
          <p:spPr bwMode="auto">
            <a:xfrm>
              <a:off x="4561" y="636"/>
              <a:ext cx="9" cy="1"/>
            </a:xfrm>
            <a:prstGeom prst="line">
              <a:avLst/>
            </a:prstGeom>
            <a:noFill/>
            <a:ln w="793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9692" name="Text Box 2060" descr="White marble"/>
            <p:cNvSpPr txBox="1">
              <a:spLocks noChangeArrowheads="1"/>
            </p:cNvSpPr>
            <p:nvPr/>
          </p:nvSpPr>
          <p:spPr bwMode="auto">
            <a:xfrm>
              <a:off x="1067" y="3540"/>
              <a:ext cx="3654" cy="25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200" dirty="0" err="1">
                  <a:ea typeface="宋体" pitchFamily="2" charset="-122"/>
                </a:rPr>
                <a:t>SPECjbb</a:t>
              </a:r>
              <a:r>
                <a:rPr lang="en-US" altLang="zh-CN" sz="2200" dirty="0">
                  <a:ea typeface="宋体" pitchFamily="2" charset="-122"/>
                </a:rPr>
                <a:t> (modified): Normalized Elapsed Time</a:t>
              </a:r>
              <a:endParaRPr lang="en-US" sz="2200" dirty="0"/>
            </a:p>
          </p:txBody>
        </p:sp>
        <p:sp>
          <p:nvSpPr>
            <p:cNvPr id="839693" name="Text Box 2061" descr="White marble"/>
            <p:cNvSpPr txBox="1">
              <a:spLocks noChangeArrowheads="1"/>
            </p:cNvSpPr>
            <p:nvPr/>
          </p:nvSpPr>
          <p:spPr bwMode="auto">
            <a:xfrm>
              <a:off x="2819" y="2039"/>
              <a:ext cx="884" cy="25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200" dirty="0" err="1">
                  <a:solidFill>
                    <a:schemeClr val="hlink"/>
                  </a:solidFill>
                  <a:ea typeface="宋体" pitchFamily="2" charset="-122"/>
                </a:rPr>
                <a:t>JRockit</a:t>
              </a:r>
              <a:endParaRPr lang="en-US" sz="2200" dirty="0">
                <a:solidFill>
                  <a:schemeClr val="hlink"/>
                </a:solidFill>
              </a:endParaRPr>
            </a:p>
          </p:txBody>
        </p:sp>
        <p:sp>
          <p:nvSpPr>
            <p:cNvPr id="839694" name="Text Box 2062" descr="White marble"/>
            <p:cNvSpPr txBox="1">
              <a:spLocks noChangeArrowheads="1"/>
            </p:cNvSpPr>
            <p:nvPr/>
          </p:nvSpPr>
          <p:spPr bwMode="auto">
            <a:xfrm>
              <a:off x="2932" y="1441"/>
              <a:ext cx="862" cy="253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200" dirty="0" err="1">
                  <a:solidFill>
                    <a:schemeClr val="hlink"/>
                  </a:solidFill>
                  <a:ea typeface="宋体" pitchFamily="2" charset="-122"/>
                </a:rPr>
                <a:t>HotSpot</a:t>
              </a:r>
              <a:endParaRPr lang="en-US" sz="2200" dirty="0">
                <a:solidFill>
                  <a:schemeClr val="hlink"/>
                </a:solidFill>
              </a:endParaRPr>
            </a:p>
          </p:txBody>
        </p:sp>
        <p:sp>
          <p:nvSpPr>
            <p:cNvPr id="839695" name="Oval 2063"/>
            <p:cNvSpPr>
              <a:spLocks noChangeArrowheads="1"/>
            </p:cNvSpPr>
            <p:nvPr/>
          </p:nvSpPr>
          <p:spPr bwMode="auto">
            <a:xfrm>
              <a:off x="2887" y="1132"/>
              <a:ext cx="907" cy="612"/>
            </a:xfrm>
            <a:prstGeom prst="ellipse">
              <a:avLst/>
            </a:prstGeom>
            <a:noFill/>
            <a:ln w="19050" algn="ctr">
              <a:solidFill>
                <a:schemeClr val="hlink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9696" name="Oval 2064"/>
            <p:cNvSpPr>
              <a:spLocks noChangeArrowheads="1"/>
            </p:cNvSpPr>
            <p:nvPr/>
          </p:nvSpPr>
          <p:spPr bwMode="auto">
            <a:xfrm>
              <a:off x="2796" y="1790"/>
              <a:ext cx="907" cy="612"/>
            </a:xfrm>
            <a:prstGeom prst="ellipse">
              <a:avLst/>
            </a:prstGeom>
            <a:noFill/>
            <a:ln w="19050" algn="ctr">
              <a:solidFill>
                <a:schemeClr val="hlink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39697" name="Text Box 2065" descr="White marble"/>
            <p:cNvSpPr txBox="1">
              <a:spLocks noChangeArrowheads="1"/>
            </p:cNvSpPr>
            <p:nvPr/>
          </p:nvSpPr>
          <p:spPr bwMode="auto">
            <a:xfrm>
              <a:off x="3148" y="2597"/>
              <a:ext cx="108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1700" b="1" dirty="0">
                  <a:ea typeface="宋体" pitchFamily="2" charset="-122"/>
                </a:rPr>
                <a:t>CRAMM-</a:t>
              </a:r>
              <a:r>
                <a:rPr lang="en-US" altLang="zh-CN" sz="1700" b="1" dirty="0" err="1">
                  <a:ea typeface="宋体" pitchFamily="2" charset="-122"/>
                </a:rPr>
                <a:t>GenMS</a:t>
              </a:r>
              <a:endParaRPr lang="en-US" sz="1700" b="1" dirty="0"/>
            </a:p>
          </p:txBody>
        </p:sp>
        <p:sp>
          <p:nvSpPr>
            <p:cNvPr id="839698" name="Text Box 2066" descr="White marble"/>
            <p:cNvSpPr txBox="1">
              <a:spLocks noChangeArrowheads="1"/>
            </p:cNvSpPr>
            <p:nvPr/>
          </p:nvSpPr>
          <p:spPr bwMode="auto">
            <a:xfrm>
              <a:off x="3148" y="2723"/>
              <a:ext cx="108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altLang="zh-CN" sz="1700" b="1" dirty="0">
                  <a:ea typeface="宋体" pitchFamily="2" charset="-122"/>
                </a:rPr>
                <a:t>CRAMM-MS</a:t>
              </a:r>
              <a:endParaRPr lang="en-US" sz="1700" b="1" dirty="0"/>
            </a:p>
          </p:txBody>
        </p:sp>
        <p:sp>
          <p:nvSpPr>
            <p:cNvPr id="839699" name="Text Box 2067" descr="White marble"/>
            <p:cNvSpPr txBox="1">
              <a:spLocks noChangeArrowheads="1"/>
            </p:cNvSpPr>
            <p:nvPr/>
          </p:nvSpPr>
          <p:spPr bwMode="auto">
            <a:xfrm>
              <a:off x="3148" y="2844"/>
              <a:ext cx="108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altLang="zh-CN" sz="1700" b="1" dirty="0">
                  <a:ea typeface="宋体" pitchFamily="2" charset="-122"/>
                </a:rPr>
                <a:t>CRAMM-SS</a:t>
              </a:r>
              <a:endParaRPr lang="en-US" sz="1700" b="1" dirty="0"/>
            </a:p>
          </p:txBody>
        </p:sp>
        <p:sp>
          <p:nvSpPr>
            <p:cNvPr id="839700" name="Text Box 2068" descr="White marble"/>
            <p:cNvSpPr txBox="1">
              <a:spLocks noChangeArrowheads="1"/>
            </p:cNvSpPr>
            <p:nvPr/>
          </p:nvSpPr>
          <p:spPr bwMode="auto">
            <a:xfrm>
              <a:off x="3148" y="2965"/>
              <a:ext cx="108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altLang="zh-CN" sz="1700" b="1" dirty="0" err="1">
                  <a:ea typeface="宋体" pitchFamily="2" charset="-122"/>
                </a:rPr>
                <a:t>HotSpot</a:t>
              </a:r>
              <a:endParaRPr lang="en-US" sz="1700" b="1" dirty="0"/>
            </a:p>
          </p:txBody>
        </p:sp>
        <p:sp>
          <p:nvSpPr>
            <p:cNvPr id="839701" name="Text Box 2069" descr="White marble"/>
            <p:cNvSpPr txBox="1">
              <a:spLocks noChangeArrowheads="1"/>
            </p:cNvSpPr>
            <p:nvPr/>
          </p:nvSpPr>
          <p:spPr bwMode="auto">
            <a:xfrm>
              <a:off x="3148" y="3086"/>
              <a:ext cx="1089" cy="21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altLang="zh-CN" sz="1700" b="1" dirty="0" err="1">
                  <a:ea typeface="宋体" pitchFamily="2" charset="-122"/>
                </a:rPr>
                <a:t>JRockit</a:t>
              </a:r>
              <a:endParaRPr lang="en-US" sz="1700" b="1" dirty="0"/>
            </a:p>
          </p:txBody>
        </p:sp>
        <p:sp>
          <p:nvSpPr>
            <p:cNvPr id="839702" name="Text Box 2070" descr="White marble"/>
            <p:cNvSpPr txBox="1">
              <a:spLocks noChangeArrowheads="1"/>
            </p:cNvSpPr>
            <p:nvPr/>
          </p:nvSpPr>
          <p:spPr bwMode="auto">
            <a:xfrm rot="16200000">
              <a:off x="-811" y="1806"/>
              <a:ext cx="2734" cy="25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2200" dirty="0">
                  <a:ea typeface="宋体" pitchFamily="2" charset="-122"/>
                </a:rPr>
                <a:t># transactions finished (thousands)</a:t>
              </a:r>
              <a:endParaRPr lang="en-US" sz="2200" dirty="0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BB721-7DF4-4E9A-A7CB-0976F5EDC1D0}" type="slidenum">
              <a:rPr lang="en-US"/>
              <a:pPr/>
              <a:t>31</a:t>
            </a:fld>
            <a:endParaRPr lang="en-US"/>
          </a:p>
        </p:txBody>
      </p:sp>
      <p:sp>
        <p:nvSpPr>
          <p:cNvPr id="831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0" y="54428"/>
            <a:ext cx="7620000" cy="816429"/>
          </a:xfrm>
        </p:spPr>
        <p:txBody>
          <a:bodyPr/>
          <a:lstStyle/>
          <a:p>
            <a:r>
              <a:rPr lang="en-US" altLang="zh-CN" sz="3900" dirty="0">
                <a:ea typeface="宋体" pitchFamily="2" charset="-122"/>
              </a:rPr>
              <a:t>CRAMM VM: Efficiency</a:t>
            </a:r>
            <a:r>
              <a:rPr lang="en-US" altLang="zh-CN" sz="4400" dirty="0">
                <a:ea typeface="宋体" pitchFamily="2" charset="-122"/>
              </a:rPr>
              <a:t> </a:t>
            </a:r>
            <a:endParaRPr lang="en-US" sz="4400" dirty="0"/>
          </a:p>
        </p:txBody>
      </p:sp>
      <p:sp>
        <p:nvSpPr>
          <p:cNvPr id="831493" name="Text Box 5" descr="White marble"/>
          <p:cNvSpPr txBox="1">
            <a:spLocks noChangeArrowheads="1"/>
          </p:cNvSpPr>
          <p:nvPr/>
        </p:nvSpPr>
        <p:spPr bwMode="auto">
          <a:xfrm>
            <a:off x="1412876" y="6021161"/>
            <a:ext cx="7254874" cy="47031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100008" tIns="50004" rIns="100008" bIns="50004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>
                <a:ea typeface="宋体" pitchFamily="2" charset="-122"/>
              </a:rPr>
              <a:t>Overhead: on average, 1% - 2.5%</a:t>
            </a:r>
            <a:endParaRPr lang="en-US"/>
          </a:p>
        </p:txBody>
      </p:sp>
      <p:grpSp>
        <p:nvGrpSpPr>
          <p:cNvPr id="2" name="Group 337"/>
          <p:cNvGrpSpPr>
            <a:grpSpLocks/>
          </p:cNvGrpSpPr>
          <p:nvPr/>
        </p:nvGrpSpPr>
        <p:grpSpPr bwMode="auto">
          <a:xfrm>
            <a:off x="439327" y="1093675"/>
            <a:ext cx="8140229" cy="4890248"/>
            <a:chOff x="350" y="758"/>
            <a:chExt cx="4514" cy="2730"/>
          </a:xfrm>
        </p:grpSpPr>
        <p:sp>
          <p:nvSpPr>
            <p:cNvPr id="831717" name="Rectangle 229"/>
            <p:cNvSpPr>
              <a:spLocks noChangeArrowheads="1"/>
            </p:cNvSpPr>
            <p:nvPr/>
          </p:nvSpPr>
          <p:spPr bwMode="auto">
            <a:xfrm>
              <a:off x="835" y="1039"/>
              <a:ext cx="4028" cy="21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18" name="Line 230"/>
            <p:cNvSpPr>
              <a:spLocks noChangeShapeType="1"/>
            </p:cNvSpPr>
            <p:nvPr/>
          </p:nvSpPr>
          <p:spPr bwMode="auto">
            <a:xfrm>
              <a:off x="835" y="2922"/>
              <a:ext cx="4028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19" name="Line 231"/>
            <p:cNvSpPr>
              <a:spLocks noChangeShapeType="1"/>
            </p:cNvSpPr>
            <p:nvPr/>
          </p:nvSpPr>
          <p:spPr bwMode="auto">
            <a:xfrm>
              <a:off x="835" y="2653"/>
              <a:ext cx="4028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20" name="Line 232"/>
            <p:cNvSpPr>
              <a:spLocks noChangeShapeType="1"/>
            </p:cNvSpPr>
            <p:nvPr/>
          </p:nvSpPr>
          <p:spPr bwMode="auto">
            <a:xfrm>
              <a:off x="835" y="2384"/>
              <a:ext cx="4028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21" name="Line 233"/>
            <p:cNvSpPr>
              <a:spLocks noChangeShapeType="1"/>
            </p:cNvSpPr>
            <p:nvPr/>
          </p:nvSpPr>
          <p:spPr bwMode="auto">
            <a:xfrm>
              <a:off x="835" y="2115"/>
              <a:ext cx="4028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22" name="Line 234"/>
            <p:cNvSpPr>
              <a:spLocks noChangeShapeType="1"/>
            </p:cNvSpPr>
            <p:nvPr/>
          </p:nvSpPr>
          <p:spPr bwMode="auto">
            <a:xfrm>
              <a:off x="835" y="1846"/>
              <a:ext cx="4028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23" name="Line 235"/>
            <p:cNvSpPr>
              <a:spLocks noChangeShapeType="1"/>
            </p:cNvSpPr>
            <p:nvPr/>
          </p:nvSpPr>
          <p:spPr bwMode="auto">
            <a:xfrm>
              <a:off x="835" y="1577"/>
              <a:ext cx="4028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24" name="Line 236"/>
            <p:cNvSpPr>
              <a:spLocks noChangeShapeType="1"/>
            </p:cNvSpPr>
            <p:nvPr/>
          </p:nvSpPr>
          <p:spPr bwMode="auto">
            <a:xfrm>
              <a:off x="835" y="1308"/>
              <a:ext cx="4028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25" name="Line 237"/>
            <p:cNvSpPr>
              <a:spLocks noChangeShapeType="1"/>
            </p:cNvSpPr>
            <p:nvPr/>
          </p:nvSpPr>
          <p:spPr bwMode="auto">
            <a:xfrm>
              <a:off x="835" y="1039"/>
              <a:ext cx="4028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26" name="Rectangle 238"/>
            <p:cNvSpPr>
              <a:spLocks noChangeArrowheads="1"/>
            </p:cNvSpPr>
            <p:nvPr/>
          </p:nvSpPr>
          <p:spPr bwMode="auto">
            <a:xfrm>
              <a:off x="835" y="1039"/>
              <a:ext cx="4028" cy="2152"/>
            </a:xfrm>
            <a:prstGeom prst="rect">
              <a:avLst/>
            </a:prstGeom>
            <a:noFill/>
            <a:ln w="11113">
              <a:solidFill>
                <a:srgbClr val="80808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27" name="Rectangle 239" descr="宽上对角线"/>
            <p:cNvSpPr>
              <a:spLocks noChangeArrowheads="1"/>
            </p:cNvSpPr>
            <p:nvPr/>
          </p:nvSpPr>
          <p:spPr bwMode="auto">
            <a:xfrm>
              <a:off x="1006" y="2871"/>
              <a:ext cx="227" cy="317"/>
            </a:xfrm>
            <a:prstGeom prst="rect">
              <a:avLst/>
            </a:prstGeom>
            <a:pattFill prst="wdUpDiag">
              <a:fgClr>
                <a:srgbClr val="00FFFF"/>
              </a:fgClr>
              <a:bgClr>
                <a:srgbClr val="FFFFFF"/>
              </a:bgClr>
            </a:patt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28" name="Rectangle 240"/>
            <p:cNvSpPr>
              <a:spLocks noChangeArrowheads="1"/>
            </p:cNvSpPr>
            <p:nvPr/>
          </p:nvSpPr>
          <p:spPr bwMode="auto">
            <a:xfrm>
              <a:off x="1009" y="2874"/>
              <a:ext cx="228" cy="317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29" name="Rectangle 241" descr="宽上对角线"/>
            <p:cNvSpPr>
              <a:spLocks noChangeArrowheads="1"/>
            </p:cNvSpPr>
            <p:nvPr/>
          </p:nvSpPr>
          <p:spPr bwMode="auto">
            <a:xfrm>
              <a:off x="1581" y="2643"/>
              <a:ext cx="228" cy="545"/>
            </a:xfrm>
            <a:prstGeom prst="rect">
              <a:avLst/>
            </a:prstGeom>
            <a:pattFill prst="wdUpDiag">
              <a:fgClr>
                <a:srgbClr val="00FFFF"/>
              </a:fgClr>
              <a:bgClr>
                <a:srgbClr val="FFFFFF"/>
              </a:bgClr>
            </a:patt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30" name="Rectangle 242"/>
            <p:cNvSpPr>
              <a:spLocks noChangeArrowheads="1"/>
            </p:cNvSpPr>
            <p:nvPr/>
          </p:nvSpPr>
          <p:spPr bwMode="auto">
            <a:xfrm>
              <a:off x="1584" y="2646"/>
              <a:ext cx="228" cy="545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31" name="Rectangle 243" descr="宽上对角线"/>
            <p:cNvSpPr>
              <a:spLocks noChangeArrowheads="1"/>
            </p:cNvSpPr>
            <p:nvPr/>
          </p:nvSpPr>
          <p:spPr bwMode="auto">
            <a:xfrm>
              <a:off x="2156" y="2781"/>
              <a:ext cx="228" cy="407"/>
            </a:xfrm>
            <a:prstGeom prst="rect">
              <a:avLst/>
            </a:prstGeom>
            <a:pattFill prst="wdUpDiag">
              <a:fgClr>
                <a:srgbClr val="339966"/>
              </a:fgClr>
              <a:bgClr>
                <a:srgbClr val="FFFFFF"/>
              </a:bgClr>
            </a:patt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32" name="Rectangle 244"/>
            <p:cNvSpPr>
              <a:spLocks noChangeArrowheads="1"/>
            </p:cNvSpPr>
            <p:nvPr/>
          </p:nvSpPr>
          <p:spPr bwMode="auto">
            <a:xfrm>
              <a:off x="2160" y="2784"/>
              <a:ext cx="227" cy="407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33" name="Rectangle 245" descr="宽上对角线"/>
            <p:cNvSpPr>
              <a:spLocks noChangeArrowheads="1"/>
            </p:cNvSpPr>
            <p:nvPr/>
          </p:nvSpPr>
          <p:spPr bwMode="auto">
            <a:xfrm>
              <a:off x="2732" y="2581"/>
              <a:ext cx="227" cy="607"/>
            </a:xfrm>
            <a:prstGeom prst="rect">
              <a:avLst/>
            </a:prstGeom>
            <a:pattFill prst="wdUpDiag">
              <a:fgClr>
                <a:srgbClr val="339966"/>
              </a:fgClr>
              <a:bgClr>
                <a:srgbClr val="FFFFFF"/>
              </a:bgClr>
            </a:patt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34" name="Rectangle 246"/>
            <p:cNvSpPr>
              <a:spLocks noChangeArrowheads="1"/>
            </p:cNvSpPr>
            <p:nvPr/>
          </p:nvSpPr>
          <p:spPr bwMode="auto">
            <a:xfrm>
              <a:off x="2735" y="2584"/>
              <a:ext cx="228" cy="607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35" name="Rectangle 247" descr="宽上对角线"/>
            <p:cNvSpPr>
              <a:spLocks noChangeArrowheads="1"/>
            </p:cNvSpPr>
            <p:nvPr/>
          </p:nvSpPr>
          <p:spPr bwMode="auto">
            <a:xfrm>
              <a:off x="3307" y="2560"/>
              <a:ext cx="228" cy="628"/>
            </a:xfrm>
            <a:prstGeom prst="rect">
              <a:avLst/>
            </a:prstGeom>
            <a:pattFill prst="wdUpDiag">
              <a:fgClr>
                <a:srgbClr val="339966"/>
              </a:fgClr>
              <a:bgClr>
                <a:srgbClr val="FFFFFF"/>
              </a:bgClr>
            </a:patt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36" name="Rectangle 248"/>
            <p:cNvSpPr>
              <a:spLocks noChangeArrowheads="1"/>
            </p:cNvSpPr>
            <p:nvPr/>
          </p:nvSpPr>
          <p:spPr bwMode="auto">
            <a:xfrm>
              <a:off x="3310" y="2564"/>
              <a:ext cx="228" cy="627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37" name="Rectangle 249" descr="宽上对角线"/>
            <p:cNvSpPr>
              <a:spLocks noChangeArrowheads="1"/>
            </p:cNvSpPr>
            <p:nvPr/>
          </p:nvSpPr>
          <p:spPr bwMode="auto">
            <a:xfrm>
              <a:off x="3882" y="2567"/>
              <a:ext cx="228" cy="621"/>
            </a:xfrm>
            <a:prstGeom prst="rect">
              <a:avLst/>
            </a:prstGeom>
            <a:pattFill prst="wdUpDiag">
              <a:fgClr>
                <a:srgbClr val="339966"/>
              </a:fgClr>
              <a:bgClr>
                <a:srgbClr val="FFFFFF"/>
              </a:bgClr>
            </a:patt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38" name="Rectangle 250"/>
            <p:cNvSpPr>
              <a:spLocks noChangeArrowheads="1"/>
            </p:cNvSpPr>
            <p:nvPr/>
          </p:nvSpPr>
          <p:spPr bwMode="auto">
            <a:xfrm>
              <a:off x="3886" y="2571"/>
              <a:ext cx="227" cy="620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39" name="Rectangle 251" descr="宽上对角线"/>
            <p:cNvSpPr>
              <a:spLocks noChangeArrowheads="1"/>
            </p:cNvSpPr>
            <p:nvPr/>
          </p:nvSpPr>
          <p:spPr bwMode="auto">
            <a:xfrm>
              <a:off x="4458" y="2602"/>
              <a:ext cx="227" cy="586"/>
            </a:xfrm>
            <a:prstGeom prst="rect">
              <a:avLst/>
            </a:prstGeom>
            <a:pattFill prst="wdUpDiag">
              <a:fgClr>
                <a:srgbClr val="339966"/>
              </a:fgClr>
              <a:bgClr>
                <a:srgbClr val="FFFFFF"/>
              </a:bgClr>
            </a:patt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40" name="Rectangle 252"/>
            <p:cNvSpPr>
              <a:spLocks noChangeArrowheads="1"/>
            </p:cNvSpPr>
            <p:nvPr/>
          </p:nvSpPr>
          <p:spPr bwMode="auto">
            <a:xfrm>
              <a:off x="4461" y="2605"/>
              <a:ext cx="228" cy="586"/>
            </a:xfrm>
            <a:prstGeom prst="rect">
              <a:avLst/>
            </a:prstGeom>
            <a:noFill/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41" name="Rectangle 253"/>
            <p:cNvSpPr>
              <a:spLocks noChangeArrowheads="1"/>
            </p:cNvSpPr>
            <p:nvPr/>
          </p:nvSpPr>
          <p:spPr bwMode="auto">
            <a:xfrm>
              <a:off x="1009" y="2557"/>
              <a:ext cx="228" cy="317"/>
            </a:xfrm>
            <a:prstGeom prst="rect">
              <a:avLst/>
            </a:prstGeom>
            <a:solidFill>
              <a:srgbClr val="00CCFF"/>
            </a:solidFill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42" name="Rectangle 254"/>
            <p:cNvSpPr>
              <a:spLocks noChangeArrowheads="1"/>
            </p:cNvSpPr>
            <p:nvPr/>
          </p:nvSpPr>
          <p:spPr bwMode="auto">
            <a:xfrm>
              <a:off x="1584" y="2502"/>
              <a:ext cx="228" cy="144"/>
            </a:xfrm>
            <a:prstGeom prst="rect">
              <a:avLst/>
            </a:prstGeom>
            <a:solidFill>
              <a:srgbClr val="00CCFF"/>
            </a:solidFill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43" name="Rectangle 255"/>
            <p:cNvSpPr>
              <a:spLocks noChangeArrowheads="1"/>
            </p:cNvSpPr>
            <p:nvPr/>
          </p:nvSpPr>
          <p:spPr bwMode="auto">
            <a:xfrm>
              <a:off x="2160" y="2371"/>
              <a:ext cx="227" cy="413"/>
            </a:xfrm>
            <a:prstGeom prst="rect">
              <a:avLst/>
            </a:prstGeom>
            <a:solidFill>
              <a:srgbClr val="00FF00"/>
            </a:solidFill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44" name="Rectangle 256"/>
            <p:cNvSpPr>
              <a:spLocks noChangeArrowheads="1"/>
            </p:cNvSpPr>
            <p:nvPr/>
          </p:nvSpPr>
          <p:spPr bwMode="auto">
            <a:xfrm>
              <a:off x="2735" y="2129"/>
              <a:ext cx="228" cy="455"/>
            </a:xfrm>
            <a:prstGeom prst="rect">
              <a:avLst/>
            </a:prstGeom>
            <a:solidFill>
              <a:srgbClr val="00FF00"/>
            </a:solidFill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45" name="Rectangle 257"/>
            <p:cNvSpPr>
              <a:spLocks noChangeArrowheads="1"/>
            </p:cNvSpPr>
            <p:nvPr/>
          </p:nvSpPr>
          <p:spPr bwMode="auto">
            <a:xfrm>
              <a:off x="3310" y="1977"/>
              <a:ext cx="228" cy="587"/>
            </a:xfrm>
            <a:prstGeom prst="rect">
              <a:avLst/>
            </a:prstGeom>
            <a:solidFill>
              <a:srgbClr val="00FF00"/>
            </a:solidFill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46" name="Rectangle 258"/>
            <p:cNvSpPr>
              <a:spLocks noChangeArrowheads="1"/>
            </p:cNvSpPr>
            <p:nvPr/>
          </p:nvSpPr>
          <p:spPr bwMode="auto">
            <a:xfrm>
              <a:off x="3886" y="1881"/>
              <a:ext cx="227" cy="690"/>
            </a:xfrm>
            <a:prstGeom prst="rect">
              <a:avLst/>
            </a:prstGeom>
            <a:solidFill>
              <a:srgbClr val="00FF00"/>
            </a:solidFill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47" name="Rectangle 259"/>
            <p:cNvSpPr>
              <a:spLocks noChangeArrowheads="1"/>
            </p:cNvSpPr>
            <p:nvPr/>
          </p:nvSpPr>
          <p:spPr bwMode="auto">
            <a:xfrm>
              <a:off x="4461" y="1888"/>
              <a:ext cx="228" cy="717"/>
            </a:xfrm>
            <a:prstGeom prst="rect">
              <a:avLst/>
            </a:prstGeom>
            <a:solidFill>
              <a:srgbClr val="00FF00"/>
            </a:solidFill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48" name="Line 260"/>
            <p:cNvSpPr>
              <a:spLocks noChangeShapeType="1"/>
            </p:cNvSpPr>
            <p:nvPr/>
          </p:nvSpPr>
          <p:spPr bwMode="auto">
            <a:xfrm flipV="1">
              <a:off x="1123" y="2212"/>
              <a:ext cx="1" cy="345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49" name="Line 261"/>
            <p:cNvSpPr>
              <a:spLocks noChangeShapeType="1"/>
            </p:cNvSpPr>
            <p:nvPr/>
          </p:nvSpPr>
          <p:spPr bwMode="auto">
            <a:xfrm>
              <a:off x="1103" y="2212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50" name="Line 262"/>
            <p:cNvSpPr>
              <a:spLocks noChangeShapeType="1"/>
            </p:cNvSpPr>
            <p:nvPr/>
          </p:nvSpPr>
          <p:spPr bwMode="auto">
            <a:xfrm flipV="1">
              <a:off x="1698" y="1943"/>
              <a:ext cx="1" cy="559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51" name="Line 263"/>
            <p:cNvSpPr>
              <a:spLocks noChangeShapeType="1"/>
            </p:cNvSpPr>
            <p:nvPr/>
          </p:nvSpPr>
          <p:spPr bwMode="auto">
            <a:xfrm>
              <a:off x="1678" y="1943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52" name="Line 264"/>
            <p:cNvSpPr>
              <a:spLocks noChangeShapeType="1"/>
            </p:cNvSpPr>
            <p:nvPr/>
          </p:nvSpPr>
          <p:spPr bwMode="auto">
            <a:xfrm flipV="1">
              <a:off x="2273" y="2019"/>
              <a:ext cx="1" cy="352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53" name="Line 265"/>
            <p:cNvSpPr>
              <a:spLocks noChangeShapeType="1"/>
            </p:cNvSpPr>
            <p:nvPr/>
          </p:nvSpPr>
          <p:spPr bwMode="auto">
            <a:xfrm>
              <a:off x="2253" y="2019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54" name="Line 266"/>
            <p:cNvSpPr>
              <a:spLocks noChangeShapeType="1"/>
            </p:cNvSpPr>
            <p:nvPr/>
          </p:nvSpPr>
          <p:spPr bwMode="auto">
            <a:xfrm flipV="1">
              <a:off x="2849" y="1708"/>
              <a:ext cx="1" cy="42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55" name="Line 267"/>
            <p:cNvSpPr>
              <a:spLocks noChangeShapeType="1"/>
            </p:cNvSpPr>
            <p:nvPr/>
          </p:nvSpPr>
          <p:spPr bwMode="auto">
            <a:xfrm>
              <a:off x="2829" y="1708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56" name="Line 268"/>
            <p:cNvSpPr>
              <a:spLocks noChangeShapeType="1"/>
            </p:cNvSpPr>
            <p:nvPr/>
          </p:nvSpPr>
          <p:spPr bwMode="auto">
            <a:xfrm flipV="1">
              <a:off x="3424" y="1508"/>
              <a:ext cx="1" cy="469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57" name="Line 269"/>
            <p:cNvSpPr>
              <a:spLocks noChangeShapeType="1"/>
            </p:cNvSpPr>
            <p:nvPr/>
          </p:nvSpPr>
          <p:spPr bwMode="auto">
            <a:xfrm>
              <a:off x="3404" y="1508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58" name="Line 270"/>
            <p:cNvSpPr>
              <a:spLocks noChangeShapeType="1"/>
            </p:cNvSpPr>
            <p:nvPr/>
          </p:nvSpPr>
          <p:spPr bwMode="auto">
            <a:xfrm flipV="1">
              <a:off x="4000" y="1232"/>
              <a:ext cx="1" cy="649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59" name="Line 271"/>
            <p:cNvSpPr>
              <a:spLocks noChangeShapeType="1"/>
            </p:cNvSpPr>
            <p:nvPr/>
          </p:nvSpPr>
          <p:spPr bwMode="auto">
            <a:xfrm>
              <a:off x="3979" y="1232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60" name="Line 272"/>
            <p:cNvSpPr>
              <a:spLocks noChangeShapeType="1"/>
            </p:cNvSpPr>
            <p:nvPr/>
          </p:nvSpPr>
          <p:spPr bwMode="auto">
            <a:xfrm flipV="1">
              <a:off x="4575" y="1426"/>
              <a:ext cx="1" cy="462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61" name="Line 273"/>
            <p:cNvSpPr>
              <a:spLocks noChangeShapeType="1"/>
            </p:cNvSpPr>
            <p:nvPr/>
          </p:nvSpPr>
          <p:spPr bwMode="auto">
            <a:xfrm>
              <a:off x="4555" y="1426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62" name="Line 274"/>
            <p:cNvSpPr>
              <a:spLocks noChangeShapeType="1"/>
            </p:cNvSpPr>
            <p:nvPr/>
          </p:nvSpPr>
          <p:spPr bwMode="auto">
            <a:xfrm>
              <a:off x="1123" y="2557"/>
              <a:ext cx="1" cy="345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63" name="Line 275"/>
            <p:cNvSpPr>
              <a:spLocks noChangeShapeType="1"/>
            </p:cNvSpPr>
            <p:nvPr/>
          </p:nvSpPr>
          <p:spPr bwMode="auto">
            <a:xfrm>
              <a:off x="1103" y="2902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64" name="Line 276"/>
            <p:cNvSpPr>
              <a:spLocks noChangeShapeType="1"/>
            </p:cNvSpPr>
            <p:nvPr/>
          </p:nvSpPr>
          <p:spPr bwMode="auto">
            <a:xfrm>
              <a:off x="1698" y="2502"/>
              <a:ext cx="1" cy="55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65" name="Line 277"/>
            <p:cNvSpPr>
              <a:spLocks noChangeShapeType="1"/>
            </p:cNvSpPr>
            <p:nvPr/>
          </p:nvSpPr>
          <p:spPr bwMode="auto">
            <a:xfrm>
              <a:off x="1678" y="3060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66" name="Line 278"/>
            <p:cNvSpPr>
              <a:spLocks noChangeShapeType="1"/>
            </p:cNvSpPr>
            <p:nvPr/>
          </p:nvSpPr>
          <p:spPr bwMode="auto">
            <a:xfrm>
              <a:off x="2273" y="2371"/>
              <a:ext cx="1" cy="35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67" name="Line 279"/>
            <p:cNvSpPr>
              <a:spLocks noChangeShapeType="1"/>
            </p:cNvSpPr>
            <p:nvPr/>
          </p:nvSpPr>
          <p:spPr bwMode="auto">
            <a:xfrm>
              <a:off x="2253" y="2722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68" name="Line 280"/>
            <p:cNvSpPr>
              <a:spLocks noChangeShapeType="1"/>
            </p:cNvSpPr>
            <p:nvPr/>
          </p:nvSpPr>
          <p:spPr bwMode="auto">
            <a:xfrm>
              <a:off x="2849" y="2129"/>
              <a:ext cx="1" cy="42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69" name="Line 281"/>
            <p:cNvSpPr>
              <a:spLocks noChangeShapeType="1"/>
            </p:cNvSpPr>
            <p:nvPr/>
          </p:nvSpPr>
          <p:spPr bwMode="auto">
            <a:xfrm>
              <a:off x="2829" y="2557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70" name="Line 282"/>
            <p:cNvSpPr>
              <a:spLocks noChangeShapeType="1"/>
            </p:cNvSpPr>
            <p:nvPr/>
          </p:nvSpPr>
          <p:spPr bwMode="auto">
            <a:xfrm>
              <a:off x="3424" y="1977"/>
              <a:ext cx="1" cy="463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71" name="Line 283"/>
            <p:cNvSpPr>
              <a:spLocks noChangeShapeType="1"/>
            </p:cNvSpPr>
            <p:nvPr/>
          </p:nvSpPr>
          <p:spPr bwMode="auto">
            <a:xfrm>
              <a:off x="3404" y="2440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72" name="Line 284"/>
            <p:cNvSpPr>
              <a:spLocks noChangeShapeType="1"/>
            </p:cNvSpPr>
            <p:nvPr/>
          </p:nvSpPr>
          <p:spPr bwMode="auto">
            <a:xfrm>
              <a:off x="4000" y="1881"/>
              <a:ext cx="1" cy="648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73" name="Line 285"/>
            <p:cNvSpPr>
              <a:spLocks noChangeShapeType="1"/>
            </p:cNvSpPr>
            <p:nvPr/>
          </p:nvSpPr>
          <p:spPr bwMode="auto">
            <a:xfrm>
              <a:off x="3979" y="2529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74" name="Line 286"/>
            <p:cNvSpPr>
              <a:spLocks noChangeShapeType="1"/>
            </p:cNvSpPr>
            <p:nvPr/>
          </p:nvSpPr>
          <p:spPr bwMode="auto">
            <a:xfrm>
              <a:off x="4575" y="1888"/>
              <a:ext cx="1" cy="462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75" name="Line 287"/>
            <p:cNvSpPr>
              <a:spLocks noChangeShapeType="1"/>
            </p:cNvSpPr>
            <p:nvPr/>
          </p:nvSpPr>
          <p:spPr bwMode="auto">
            <a:xfrm>
              <a:off x="4555" y="2350"/>
              <a:ext cx="47" cy="1"/>
            </a:xfrm>
            <a:prstGeom prst="line">
              <a:avLst/>
            </a:prstGeom>
            <a:noFill/>
            <a:ln w="11113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76" name="Line 288"/>
            <p:cNvSpPr>
              <a:spLocks noChangeShapeType="1"/>
            </p:cNvSpPr>
            <p:nvPr/>
          </p:nvSpPr>
          <p:spPr bwMode="auto">
            <a:xfrm>
              <a:off x="835" y="1039"/>
              <a:ext cx="1" cy="2152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77" name="Line 289"/>
            <p:cNvSpPr>
              <a:spLocks noChangeShapeType="1"/>
            </p:cNvSpPr>
            <p:nvPr/>
          </p:nvSpPr>
          <p:spPr bwMode="auto">
            <a:xfrm>
              <a:off x="795" y="3191"/>
              <a:ext cx="40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78" name="Line 290"/>
            <p:cNvSpPr>
              <a:spLocks noChangeShapeType="1"/>
            </p:cNvSpPr>
            <p:nvPr/>
          </p:nvSpPr>
          <p:spPr bwMode="auto">
            <a:xfrm>
              <a:off x="795" y="2922"/>
              <a:ext cx="40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79" name="Line 291"/>
            <p:cNvSpPr>
              <a:spLocks noChangeShapeType="1"/>
            </p:cNvSpPr>
            <p:nvPr/>
          </p:nvSpPr>
          <p:spPr bwMode="auto">
            <a:xfrm>
              <a:off x="795" y="2653"/>
              <a:ext cx="40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80" name="Line 292"/>
            <p:cNvSpPr>
              <a:spLocks noChangeShapeType="1"/>
            </p:cNvSpPr>
            <p:nvPr/>
          </p:nvSpPr>
          <p:spPr bwMode="auto">
            <a:xfrm>
              <a:off x="795" y="2384"/>
              <a:ext cx="40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81" name="Line 293"/>
            <p:cNvSpPr>
              <a:spLocks noChangeShapeType="1"/>
            </p:cNvSpPr>
            <p:nvPr/>
          </p:nvSpPr>
          <p:spPr bwMode="auto">
            <a:xfrm>
              <a:off x="795" y="2115"/>
              <a:ext cx="40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82" name="Line 294"/>
            <p:cNvSpPr>
              <a:spLocks noChangeShapeType="1"/>
            </p:cNvSpPr>
            <p:nvPr/>
          </p:nvSpPr>
          <p:spPr bwMode="auto">
            <a:xfrm>
              <a:off x="795" y="1846"/>
              <a:ext cx="40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83" name="Line 295"/>
            <p:cNvSpPr>
              <a:spLocks noChangeShapeType="1"/>
            </p:cNvSpPr>
            <p:nvPr/>
          </p:nvSpPr>
          <p:spPr bwMode="auto">
            <a:xfrm>
              <a:off x="795" y="1577"/>
              <a:ext cx="40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84" name="Line 296"/>
            <p:cNvSpPr>
              <a:spLocks noChangeShapeType="1"/>
            </p:cNvSpPr>
            <p:nvPr/>
          </p:nvSpPr>
          <p:spPr bwMode="auto">
            <a:xfrm>
              <a:off x="795" y="1308"/>
              <a:ext cx="40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85" name="Line 297"/>
            <p:cNvSpPr>
              <a:spLocks noChangeShapeType="1"/>
            </p:cNvSpPr>
            <p:nvPr/>
          </p:nvSpPr>
          <p:spPr bwMode="auto">
            <a:xfrm>
              <a:off x="795" y="1039"/>
              <a:ext cx="40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86" name="Line 298"/>
            <p:cNvSpPr>
              <a:spLocks noChangeShapeType="1"/>
            </p:cNvSpPr>
            <p:nvPr/>
          </p:nvSpPr>
          <p:spPr bwMode="auto">
            <a:xfrm>
              <a:off x="835" y="3191"/>
              <a:ext cx="4028" cy="1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87" name="Line 299"/>
            <p:cNvSpPr>
              <a:spLocks noChangeShapeType="1"/>
            </p:cNvSpPr>
            <p:nvPr/>
          </p:nvSpPr>
          <p:spPr bwMode="auto">
            <a:xfrm flipV="1">
              <a:off x="835" y="3191"/>
              <a:ext cx="1" cy="2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88" name="Line 300"/>
            <p:cNvSpPr>
              <a:spLocks noChangeShapeType="1"/>
            </p:cNvSpPr>
            <p:nvPr/>
          </p:nvSpPr>
          <p:spPr bwMode="auto">
            <a:xfrm flipV="1">
              <a:off x="1410" y="3191"/>
              <a:ext cx="1" cy="2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89" name="Line 301"/>
            <p:cNvSpPr>
              <a:spLocks noChangeShapeType="1"/>
            </p:cNvSpPr>
            <p:nvPr/>
          </p:nvSpPr>
          <p:spPr bwMode="auto">
            <a:xfrm flipV="1">
              <a:off x="1986" y="3191"/>
              <a:ext cx="1" cy="2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90" name="Line 302"/>
            <p:cNvSpPr>
              <a:spLocks noChangeShapeType="1"/>
            </p:cNvSpPr>
            <p:nvPr/>
          </p:nvSpPr>
          <p:spPr bwMode="auto">
            <a:xfrm flipV="1">
              <a:off x="2561" y="3191"/>
              <a:ext cx="1" cy="2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91" name="Line 303"/>
            <p:cNvSpPr>
              <a:spLocks noChangeShapeType="1"/>
            </p:cNvSpPr>
            <p:nvPr/>
          </p:nvSpPr>
          <p:spPr bwMode="auto">
            <a:xfrm flipV="1">
              <a:off x="3137" y="3191"/>
              <a:ext cx="1" cy="2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92" name="Line 304"/>
            <p:cNvSpPr>
              <a:spLocks noChangeShapeType="1"/>
            </p:cNvSpPr>
            <p:nvPr/>
          </p:nvSpPr>
          <p:spPr bwMode="auto">
            <a:xfrm flipV="1">
              <a:off x="3712" y="3191"/>
              <a:ext cx="1" cy="2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93" name="Line 305"/>
            <p:cNvSpPr>
              <a:spLocks noChangeShapeType="1"/>
            </p:cNvSpPr>
            <p:nvPr/>
          </p:nvSpPr>
          <p:spPr bwMode="auto">
            <a:xfrm flipV="1">
              <a:off x="4287" y="3191"/>
              <a:ext cx="1" cy="2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94" name="Line 306"/>
            <p:cNvSpPr>
              <a:spLocks noChangeShapeType="1"/>
            </p:cNvSpPr>
            <p:nvPr/>
          </p:nvSpPr>
          <p:spPr bwMode="auto">
            <a:xfrm flipV="1">
              <a:off x="4863" y="3191"/>
              <a:ext cx="1" cy="28"/>
            </a:xfrm>
            <a:prstGeom prst="line">
              <a:avLst/>
            </a:prstGeom>
            <a:noFill/>
            <a:ln w="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795" name="Rectangle 307"/>
            <p:cNvSpPr>
              <a:spLocks noChangeArrowheads="1"/>
            </p:cNvSpPr>
            <p:nvPr/>
          </p:nvSpPr>
          <p:spPr bwMode="auto">
            <a:xfrm>
              <a:off x="1994" y="758"/>
              <a:ext cx="1644" cy="1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2200" b="1" dirty="0">
                  <a:solidFill>
                    <a:srgbClr val="000000"/>
                  </a:solidFill>
                  <a:latin typeface="Arial" charset="0"/>
                </a:rPr>
                <a:t>CRAMM VM Overhead</a:t>
              </a:r>
              <a:endParaRPr lang="en-US" dirty="0"/>
            </a:p>
          </p:txBody>
        </p:sp>
        <p:sp>
          <p:nvSpPr>
            <p:cNvPr id="831796" name="Rectangle 308"/>
            <p:cNvSpPr>
              <a:spLocks noChangeArrowheads="1"/>
            </p:cNvSpPr>
            <p:nvPr/>
          </p:nvSpPr>
          <p:spPr bwMode="auto">
            <a:xfrm>
              <a:off x="692" y="3116"/>
              <a:ext cx="68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  <a:latin typeface="Arial" charset="0"/>
                </a:rPr>
                <a:t>0</a:t>
              </a:r>
              <a:endParaRPr lang="en-US" dirty="0"/>
            </a:p>
          </p:txBody>
        </p:sp>
        <p:sp>
          <p:nvSpPr>
            <p:cNvPr id="831797" name="Rectangle 309"/>
            <p:cNvSpPr>
              <a:spLocks noChangeArrowheads="1"/>
            </p:cNvSpPr>
            <p:nvPr/>
          </p:nvSpPr>
          <p:spPr bwMode="auto">
            <a:xfrm>
              <a:off x="591" y="2846"/>
              <a:ext cx="174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  <a:latin typeface="Arial" charset="0"/>
                </a:rPr>
                <a:t>0.5</a:t>
              </a:r>
              <a:endParaRPr lang="en-US" dirty="0"/>
            </a:p>
          </p:txBody>
        </p:sp>
        <p:sp>
          <p:nvSpPr>
            <p:cNvPr id="831798" name="Rectangle 310"/>
            <p:cNvSpPr>
              <a:spLocks noChangeArrowheads="1"/>
            </p:cNvSpPr>
            <p:nvPr/>
          </p:nvSpPr>
          <p:spPr bwMode="auto">
            <a:xfrm>
              <a:off x="692" y="2577"/>
              <a:ext cx="68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  <a:latin typeface="Arial" charset="0"/>
                </a:rPr>
                <a:t>1</a:t>
              </a:r>
              <a:endParaRPr lang="en-US" dirty="0"/>
            </a:p>
          </p:txBody>
        </p:sp>
        <p:sp>
          <p:nvSpPr>
            <p:cNvPr id="831799" name="Rectangle 311"/>
            <p:cNvSpPr>
              <a:spLocks noChangeArrowheads="1"/>
            </p:cNvSpPr>
            <p:nvPr/>
          </p:nvSpPr>
          <p:spPr bwMode="auto">
            <a:xfrm>
              <a:off x="591" y="2308"/>
              <a:ext cx="174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  <a:latin typeface="Arial" charset="0"/>
                </a:rPr>
                <a:t>1.5</a:t>
              </a:r>
              <a:endParaRPr lang="en-US" dirty="0"/>
            </a:p>
          </p:txBody>
        </p:sp>
        <p:sp>
          <p:nvSpPr>
            <p:cNvPr id="831800" name="Rectangle 312"/>
            <p:cNvSpPr>
              <a:spLocks noChangeArrowheads="1"/>
            </p:cNvSpPr>
            <p:nvPr/>
          </p:nvSpPr>
          <p:spPr bwMode="auto">
            <a:xfrm>
              <a:off x="692" y="2039"/>
              <a:ext cx="68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  <a:latin typeface="Arial" charset="0"/>
                </a:rPr>
                <a:t>2</a:t>
              </a:r>
              <a:endParaRPr lang="en-US" dirty="0"/>
            </a:p>
          </p:txBody>
        </p:sp>
        <p:sp>
          <p:nvSpPr>
            <p:cNvPr id="831801" name="Rectangle 313"/>
            <p:cNvSpPr>
              <a:spLocks noChangeArrowheads="1"/>
            </p:cNvSpPr>
            <p:nvPr/>
          </p:nvSpPr>
          <p:spPr bwMode="auto">
            <a:xfrm>
              <a:off x="591" y="1770"/>
              <a:ext cx="174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  <a:latin typeface="Arial" charset="0"/>
                </a:rPr>
                <a:t>2.5</a:t>
              </a:r>
              <a:endParaRPr lang="en-US" dirty="0"/>
            </a:p>
          </p:txBody>
        </p:sp>
        <p:sp>
          <p:nvSpPr>
            <p:cNvPr id="831802" name="Rectangle 314"/>
            <p:cNvSpPr>
              <a:spLocks noChangeArrowheads="1"/>
            </p:cNvSpPr>
            <p:nvPr/>
          </p:nvSpPr>
          <p:spPr bwMode="auto">
            <a:xfrm>
              <a:off x="692" y="1501"/>
              <a:ext cx="68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  <a:latin typeface="Arial" charset="0"/>
                </a:rPr>
                <a:t>3</a:t>
              </a:r>
              <a:endParaRPr lang="en-US" dirty="0"/>
            </a:p>
          </p:txBody>
        </p:sp>
        <p:sp>
          <p:nvSpPr>
            <p:cNvPr id="831803" name="Rectangle 315"/>
            <p:cNvSpPr>
              <a:spLocks noChangeArrowheads="1"/>
            </p:cNvSpPr>
            <p:nvPr/>
          </p:nvSpPr>
          <p:spPr bwMode="auto">
            <a:xfrm>
              <a:off x="591" y="1232"/>
              <a:ext cx="174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  <a:latin typeface="Arial" charset="0"/>
                </a:rPr>
                <a:t>3.5</a:t>
              </a:r>
              <a:endParaRPr lang="en-US" dirty="0"/>
            </a:p>
          </p:txBody>
        </p:sp>
        <p:sp>
          <p:nvSpPr>
            <p:cNvPr id="831804" name="Rectangle 316"/>
            <p:cNvSpPr>
              <a:spLocks noChangeArrowheads="1"/>
            </p:cNvSpPr>
            <p:nvPr/>
          </p:nvSpPr>
          <p:spPr bwMode="auto">
            <a:xfrm>
              <a:off x="692" y="963"/>
              <a:ext cx="68" cy="14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  <a:latin typeface="Arial" charset="0"/>
                </a:rPr>
                <a:t>4</a:t>
              </a:r>
              <a:endParaRPr lang="en-US" dirty="0"/>
            </a:p>
          </p:txBody>
        </p:sp>
        <p:sp>
          <p:nvSpPr>
            <p:cNvPr id="831805" name="Rectangle 317"/>
            <p:cNvSpPr>
              <a:spLocks noChangeArrowheads="1"/>
            </p:cNvSpPr>
            <p:nvPr/>
          </p:nvSpPr>
          <p:spPr bwMode="auto">
            <a:xfrm>
              <a:off x="944" y="3267"/>
              <a:ext cx="445" cy="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SPEC2Kint</a:t>
              </a:r>
              <a:endParaRPr lang="en-US" dirty="0"/>
            </a:p>
          </p:txBody>
        </p:sp>
        <p:sp>
          <p:nvSpPr>
            <p:cNvPr id="831806" name="Rectangle 318"/>
            <p:cNvSpPr>
              <a:spLocks noChangeArrowheads="1"/>
            </p:cNvSpPr>
            <p:nvPr/>
          </p:nvSpPr>
          <p:spPr bwMode="auto">
            <a:xfrm>
              <a:off x="1534" y="3267"/>
              <a:ext cx="421" cy="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SPEC2Kfp</a:t>
              </a:r>
              <a:endParaRPr lang="en-US" dirty="0"/>
            </a:p>
          </p:txBody>
        </p:sp>
        <p:sp>
          <p:nvSpPr>
            <p:cNvPr id="831807" name="Rectangle 319"/>
            <p:cNvSpPr>
              <a:spLocks noChangeArrowheads="1"/>
            </p:cNvSpPr>
            <p:nvPr/>
          </p:nvSpPr>
          <p:spPr bwMode="auto">
            <a:xfrm>
              <a:off x="2193" y="3267"/>
              <a:ext cx="217" cy="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Java-</a:t>
              </a:r>
              <a:endParaRPr lang="en-US" dirty="0"/>
            </a:p>
          </p:txBody>
        </p:sp>
        <p:sp>
          <p:nvSpPr>
            <p:cNvPr id="831808" name="Rectangle 320"/>
            <p:cNvSpPr>
              <a:spLocks noChangeArrowheads="1"/>
            </p:cNvSpPr>
            <p:nvPr/>
          </p:nvSpPr>
          <p:spPr bwMode="auto">
            <a:xfrm>
              <a:off x="2118" y="3385"/>
              <a:ext cx="380" cy="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dirty="0" err="1">
                  <a:solidFill>
                    <a:srgbClr val="000000"/>
                  </a:solidFill>
                  <a:latin typeface="Arial" charset="0"/>
                </a:rPr>
                <a:t>GenCopy</a:t>
              </a:r>
              <a:endParaRPr lang="en-US" dirty="0"/>
            </a:p>
          </p:txBody>
        </p:sp>
        <p:sp>
          <p:nvSpPr>
            <p:cNvPr id="831809" name="Rectangle 321"/>
            <p:cNvSpPr>
              <a:spLocks noChangeArrowheads="1"/>
            </p:cNvSpPr>
            <p:nvPr/>
          </p:nvSpPr>
          <p:spPr bwMode="auto">
            <a:xfrm>
              <a:off x="2775" y="3267"/>
              <a:ext cx="217" cy="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Java-</a:t>
              </a:r>
              <a:endParaRPr lang="en-US" dirty="0"/>
            </a:p>
          </p:txBody>
        </p:sp>
        <p:sp>
          <p:nvSpPr>
            <p:cNvPr id="831810" name="Rectangle 322"/>
            <p:cNvSpPr>
              <a:spLocks noChangeArrowheads="1"/>
            </p:cNvSpPr>
            <p:nvPr/>
          </p:nvSpPr>
          <p:spPr bwMode="auto">
            <a:xfrm>
              <a:off x="2651" y="3385"/>
              <a:ext cx="454" cy="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dirty="0" err="1">
                  <a:solidFill>
                    <a:srgbClr val="000000"/>
                  </a:solidFill>
                  <a:latin typeface="Arial" charset="0"/>
                </a:rPr>
                <a:t>SemiSpace</a:t>
              </a:r>
              <a:endParaRPr lang="en-US" dirty="0"/>
            </a:p>
          </p:txBody>
        </p:sp>
        <p:sp>
          <p:nvSpPr>
            <p:cNvPr id="831811" name="Rectangle 323"/>
            <p:cNvSpPr>
              <a:spLocks noChangeArrowheads="1"/>
            </p:cNvSpPr>
            <p:nvPr/>
          </p:nvSpPr>
          <p:spPr bwMode="auto">
            <a:xfrm>
              <a:off x="3350" y="3267"/>
              <a:ext cx="217" cy="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Java-</a:t>
              </a:r>
              <a:endParaRPr lang="en-US" dirty="0"/>
            </a:p>
          </p:txBody>
        </p:sp>
        <p:sp>
          <p:nvSpPr>
            <p:cNvPr id="831812" name="Rectangle 324"/>
            <p:cNvSpPr>
              <a:spLocks noChangeArrowheads="1"/>
            </p:cNvSpPr>
            <p:nvPr/>
          </p:nvSpPr>
          <p:spPr bwMode="auto">
            <a:xfrm>
              <a:off x="3221" y="3385"/>
              <a:ext cx="468" cy="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dirty="0" err="1">
                  <a:solidFill>
                    <a:srgbClr val="000000"/>
                  </a:solidFill>
                  <a:latin typeface="Arial" charset="0"/>
                </a:rPr>
                <a:t>MarkSweep</a:t>
              </a:r>
              <a:endParaRPr lang="en-US" dirty="0"/>
            </a:p>
          </p:txBody>
        </p:sp>
        <p:sp>
          <p:nvSpPr>
            <p:cNvPr id="831813" name="Rectangle 325"/>
            <p:cNvSpPr>
              <a:spLocks noChangeArrowheads="1"/>
            </p:cNvSpPr>
            <p:nvPr/>
          </p:nvSpPr>
          <p:spPr bwMode="auto">
            <a:xfrm>
              <a:off x="3777" y="3267"/>
              <a:ext cx="511" cy="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Java-</a:t>
              </a:r>
              <a:r>
                <a:rPr lang="en-US" sz="1200" b="1" dirty="0" err="1">
                  <a:solidFill>
                    <a:srgbClr val="000000"/>
                  </a:solidFill>
                  <a:latin typeface="Arial" charset="0"/>
                </a:rPr>
                <a:t>GenMS</a:t>
              </a:r>
              <a:endParaRPr lang="en-US" dirty="0"/>
            </a:p>
          </p:txBody>
        </p:sp>
        <p:sp>
          <p:nvSpPr>
            <p:cNvPr id="831814" name="Rectangle 326"/>
            <p:cNvSpPr>
              <a:spLocks noChangeArrowheads="1"/>
            </p:cNvSpPr>
            <p:nvPr/>
          </p:nvSpPr>
          <p:spPr bwMode="auto">
            <a:xfrm>
              <a:off x="4494" y="3267"/>
              <a:ext cx="217" cy="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  <a:latin typeface="Arial" charset="0"/>
                </a:rPr>
                <a:t>Java-</a:t>
              </a:r>
              <a:endParaRPr lang="en-US" dirty="0"/>
            </a:p>
          </p:txBody>
        </p:sp>
        <p:sp>
          <p:nvSpPr>
            <p:cNvPr id="831815" name="Rectangle 327"/>
            <p:cNvSpPr>
              <a:spLocks noChangeArrowheads="1"/>
            </p:cNvSpPr>
            <p:nvPr/>
          </p:nvSpPr>
          <p:spPr bwMode="auto">
            <a:xfrm>
              <a:off x="4439" y="3385"/>
              <a:ext cx="341" cy="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dirty="0" err="1">
                  <a:solidFill>
                    <a:srgbClr val="000000"/>
                  </a:solidFill>
                  <a:latin typeface="Arial" charset="0"/>
                </a:rPr>
                <a:t>CopyMS</a:t>
              </a:r>
              <a:endParaRPr lang="en-US" dirty="0"/>
            </a:p>
          </p:txBody>
        </p:sp>
        <p:sp>
          <p:nvSpPr>
            <p:cNvPr id="831816" name="Rectangle 328"/>
            <p:cNvSpPr>
              <a:spLocks noChangeArrowheads="1"/>
            </p:cNvSpPr>
            <p:nvPr/>
          </p:nvSpPr>
          <p:spPr bwMode="auto">
            <a:xfrm rot="16200000">
              <a:off x="70" y="2018"/>
              <a:ext cx="705" cy="14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b="1" dirty="0">
                  <a:solidFill>
                    <a:srgbClr val="000000"/>
                  </a:solidFill>
                  <a:latin typeface="Arial" charset="0"/>
                </a:rPr>
                <a:t>% Overhead</a:t>
              </a:r>
              <a:endParaRPr lang="en-US" dirty="0"/>
            </a:p>
          </p:txBody>
        </p:sp>
        <p:sp>
          <p:nvSpPr>
            <p:cNvPr id="831817" name="Rectangle 329"/>
            <p:cNvSpPr>
              <a:spLocks noChangeArrowheads="1"/>
            </p:cNvSpPr>
            <p:nvPr/>
          </p:nvSpPr>
          <p:spPr bwMode="auto">
            <a:xfrm>
              <a:off x="902" y="1081"/>
              <a:ext cx="1400" cy="372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818" name="Rectangle 330"/>
            <p:cNvSpPr>
              <a:spLocks noChangeArrowheads="1"/>
            </p:cNvSpPr>
            <p:nvPr/>
          </p:nvSpPr>
          <p:spPr bwMode="auto">
            <a:xfrm>
              <a:off x="942" y="1150"/>
              <a:ext cx="74" cy="75"/>
            </a:xfrm>
            <a:prstGeom prst="rect">
              <a:avLst/>
            </a:prstGeom>
            <a:solidFill>
              <a:srgbClr val="00FF00"/>
            </a:solidFill>
            <a:ln w="11113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819" name="Rectangle 331"/>
            <p:cNvSpPr>
              <a:spLocks noChangeArrowheads="1"/>
            </p:cNvSpPr>
            <p:nvPr/>
          </p:nvSpPr>
          <p:spPr bwMode="auto">
            <a:xfrm>
              <a:off x="1125" y="1108"/>
              <a:ext cx="1132" cy="1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  <a:latin typeface="Arial" charset="0"/>
                </a:rPr>
                <a:t>Additional Overhead</a:t>
              </a:r>
              <a:endParaRPr lang="en-US" dirty="0"/>
            </a:p>
          </p:txBody>
        </p:sp>
        <p:sp>
          <p:nvSpPr>
            <p:cNvPr id="831821" name="Rectangle 333" descr="宽上对角线"/>
            <p:cNvSpPr>
              <a:spLocks noChangeArrowheads="1"/>
            </p:cNvSpPr>
            <p:nvPr/>
          </p:nvSpPr>
          <p:spPr bwMode="auto">
            <a:xfrm>
              <a:off x="942" y="1336"/>
              <a:ext cx="74" cy="76"/>
            </a:xfrm>
            <a:prstGeom prst="rect">
              <a:avLst/>
            </a:prstGeom>
            <a:pattFill prst="wdUpDiag">
              <a:fgClr>
                <a:srgbClr val="339966"/>
              </a:fgClr>
              <a:bgClr>
                <a:srgbClr val="FFFFFF"/>
              </a:bgClr>
            </a:pattFill>
            <a:ln w="11176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31822" name="Rectangle 334"/>
            <p:cNvSpPr>
              <a:spLocks noChangeArrowheads="1"/>
            </p:cNvSpPr>
            <p:nvPr/>
          </p:nvSpPr>
          <p:spPr bwMode="auto">
            <a:xfrm>
              <a:off x="1125" y="1294"/>
              <a:ext cx="1153" cy="1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700" dirty="0">
                  <a:solidFill>
                    <a:srgbClr val="000000"/>
                  </a:solidFill>
                  <a:latin typeface="Arial" charset="0"/>
                </a:rPr>
                <a:t>Histogram Collection</a:t>
              </a:r>
              <a:endParaRPr lang="en-US" dirty="0"/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E8EC54-3535-4856-984A-96E90A866457}" type="slidenum">
              <a:rPr lang="en-US"/>
              <a:pPr/>
              <a:t>32</a:t>
            </a:fld>
            <a:endParaRPr lang="en-US"/>
          </a:p>
        </p:txBody>
      </p:sp>
      <p:sp>
        <p:nvSpPr>
          <p:cNvPr id="924674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0" y="81643"/>
            <a:ext cx="7620000" cy="816429"/>
          </a:xfrm>
        </p:spPr>
        <p:txBody>
          <a:bodyPr/>
          <a:lstStyle/>
          <a:p>
            <a:r>
              <a:rPr lang="en-US" altLang="zh-CN" sz="3900" dirty="0" smtClean="0">
                <a:ea typeface="宋体" pitchFamily="2" charset="-122"/>
              </a:rPr>
              <a:t>CRAMM Conclusion</a:t>
            </a:r>
            <a:endParaRPr lang="en-US" sz="3900" dirty="0"/>
          </a:p>
        </p:txBody>
      </p:sp>
      <p:sp>
        <p:nvSpPr>
          <p:cNvPr id="924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sz="2600" dirty="0">
                <a:ea typeface="宋体" pitchFamily="2" charset="-122"/>
              </a:rPr>
              <a:t>Cooperative Robust Automatic Memory Management (</a:t>
            </a:r>
            <a:r>
              <a:rPr lang="en-US" altLang="zh-CN" sz="2600" b="1" dirty="0">
                <a:ea typeface="宋体" pitchFamily="2" charset="-122"/>
              </a:rPr>
              <a:t>CRAMM</a:t>
            </a:r>
            <a:r>
              <a:rPr lang="en-US" altLang="zh-CN" sz="2600" dirty="0">
                <a:ea typeface="宋体" pitchFamily="2" charset="-122"/>
              </a:rPr>
              <a:t>)</a:t>
            </a:r>
          </a:p>
          <a:p>
            <a:pPr lvl="1">
              <a:lnSpc>
                <a:spcPct val="90000"/>
              </a:lnSpc>
            </a:pPr>
            <a:r>
              <a:rPr lang="en-US" altLang="zh-CN" sz="2200" dirty="0">
                <a:ea typeface="宋体" pitchFamily="2" charset="-122"/>
              </a:rPr>
              <a:t>GC: </a:t>
            </a:r>
            <a:r>
              <a:rPr lang="en-US" altLang="zh-CN" sz="2200" dirty="0" smtClean="0">
                <a:ea typeface="宋体" pitchFamily="2" charset="-122"/>
              </a:rPr>
              <a:t>Collector-neutral WSS </a:t>
            </a:r>
            <a:r>
              <a:rPr lang="en-US" altLang="zh-CN" sz="2200" dirty="0">
                <a:ea typeface="宋体" pitchFamily="2" charset="-122"/>
              </a:rPr>
              <a:t>model</a:t>
            </a:r>
          </a:p>
          <a:p>
            <a:pPr lvl="1">
              <a:lnSpc>
                <a:spcPct val="90000"/>
              </a:lnSpc>
            </a:pPr>
            <a:r>
              <a:rPr lang="en-US" altLang="zh-CN" sz="2200" dirty="0">
                <a:ea typeface="宋体" pitchFamily="2" charset="-122"/>
              </a:rPr>
              <a:t>VM: Statistics-gathering virtual memory manager</a:t>
            </a:r>
          </a:p>
          <a:p>
            <a:pPr lvl="2">
              <a:lnSpc>
                <a:spcPct val="90000"/>
              </a:lnSpc>
            </a:pPr>
            <a:endParaRPr lang="en-US" altLang="zh-CN" sz="900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r>
              <a:rPr lang="en-US" altLang="zh-CN" sz="2600" dirty="0">
                <a:ea typeface="宋体" pitchFamily="2" charset="-122"/>
              </a:rPr>
              <a:t>Dynamically chooses nearly-optimal heap size for garbage-collected applications</a:t>
            </a:r>
          </a:p>
          <a:p>
            <a:pPr lvl="1">
              <a:lnSpc>
                <a:spcPct val="90000"/>
              </a:lnSpc>
            </a:pPr>
            <a:r>
              <a:rPr lang="en-US" altLang="zh-CN" sz="2200" dirty="0">
                <a:ea typeface="宋体" pitchFamily="2" charset="-122"/>
              </a:rPr>
              <a:t>Maximizes use of memory without paging</a:t>
            </a:r>
          </a:p>
          <a:p>
            <a:pPr lvl="1">
              <a:lnSpc>
                <a:spcPct val="90000"/>
              </a:lnSpc>
            </a:pPr>
            <a:r>
              <a:rPr lang="en-US" altLang="zh-CN" sz="2300" dirty="0">
                <a:ea typeface="宋体" pitchFamily="2" charset="-122"/>
              </a:rPr>
              <a:t>Minimal overhead (1% - 2.5%)</a:t>
            </a:r>
          </a:p>
          <a:p>
            <a:pPr lvl="1">
              <a:lnSpc>
                <a:spcPct val="90000"/>
              </a:lnSpc>
            </a:pPr>
            <a:r>
              <a:rPr lang="en-US" altLang="zh-CN" sz="2200" dirty="0">
                <a:ea typeface="宋体" pitchFamily="2" charset="-122"/>
              </a:rPr>
              <a:t>Quickly adapts to memory pressure </a:t>
            </a:r>
            <a:r>
              <a:rPr lang="en-US" altLang="zh-CN" sz="2200" dirty="0" smtClean="0">
                <a:ea typeface="宋体" pitchFamily="2" charset="-122"/>
              </a:rPr>
              <a:t>changes</a:t>
            </a:r>
          </a:p>
          <a:p>
            <a:pPr>
              <a:lnSpc>
                <a:spcPct val="90000"/>
              </a:lnSpc>
            </a:pPr>
            <a:r>
              <a:rPr lang="en-US" altLang="zh-CN" sz="2600" dirty="0" smtClean="0">
                <a:ea typeface="宋体" pitchFamily="2" charset="-122"/>
              </a:rPr>
              <a:t>But – what if heap </a:t>
            </a:r>
            <a:r>
              <a:rPr lang="en-US" altLang="zh-CN" sz="2600" b="1" dirty="0" smtClean="0">
                <a:ea typeface="宋体" pitchFamily="2" charset="-122"/>
              </a:rPr>
              <a:t>cannot fit </a:t>
            </a:r>
            <a:r>
              <a:rPr lang="en-US" altLang="zh-CN" sz="2600" dirty="0" smtClean="0">
                <a:ea typeface="宋体" pitchFamily="2" charset="-122"/>
              </a:rPr>
              <a:t>in memory?</a:t>
            </a:r>
            <a:endParaRPr lang="en-US" altLang="zh-CN" sz="2600" dirty="0">
              <a:ea typeface="宋体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Bookmarking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743199"/>
            <a:ext cx="9144000" cy="3167063"/>
          </a:xfrm>
        </p:spPr>
        <p:txBody>
          <a:bodyPr/>
          <a:lstStyle/>
          <a:p>
            <a:pPr algn="ctr">
              <a:buNone/>
            </a:pPr>
            <a:r>
              <a:rPr lang="en-US" sz="4400" b="1" dirty="0" smtClean="0"/>
              <a:t>Bookmarking Collection</a:t>
            </a:r>
            <a:endParaRPr lang="en-US" sz="4400" b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Rectangle 2"/>
          <p:cNvSpPr>
            <a:spLocks noGrp="1" noChangeArrowheads="1"/>
          </p:cNvSpPr>
          <p:nvPr>
            <p:ph type="title"/>
          </p:nvPr>
        </p:nvSpPr>
        <p:spPr>
          <a:xfrm>
            <a:off x="253520" y="112285"/>
            <a:ext cx="8121278" cy="816223"/>
          </a:xfrm>
        </p:spPr>
        <p:txBody>
          <a:bodyPr/>
          <a:lstStyle/>
          <a:p>
            <a:r>
              <a:rPr lang="en-US" dirty="0" smtClean="0"/>
              <a:t>Bookmarking Garbage </a:t>
            </a:r>
            <a:r>
              <a:rPr lang="en-US" dirty="0"/>
              <a:t>Collection</a:t>
            </a:r>
          </a:p>
        </p:txBody>
      </p:sp>
      <p:sp>
        <p:nvSpPr>
          <p:cNvPr id="167941" name="AutoShape 5"/>
          <p:cNvSpPr>
            <a:spLocks noChangeArrowheads="1"/>
          </p:cNvSpPr>
          <p:nvPr/>
        </p:nvSpPr>
        <p:spPr bwMode="auto">
          <a:xfrm>
            <a:off x="1751592" y="1770643"/>
            <a:ext cx="1992148" cy="1482733"/>
          </a:xfrm>
          <a:prstGeom prst="roundRect">
            <a:avLst>
              <a:gd name="adj" fmla="val 93"/>
            </a:avLst>
          </a:prstGeom>
          <a:solidFill>
            <a:srgbClr val="00E4A8"/>
          </a:solidFill>
          <a:ln w="3816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>
              <a:latin typeface="Calibri" pitchFamily="34" charset="0"/>
            </a:endParaRPr>
          </a:p>
        </p:txBody>
      </p:sp>
      <p:sp>
        <p:nvSpPr>
          <p:cNvPr id="167942" name="AutoShape 6"/>
          <p:cNvSpPr>
            <a:spLocks noChangeArrowheads="1"/>
          </p:cNvSpPr>
          <p:nvPr/>
        </p:nvSpPr>
        <p:spPr bwMode="auto">
          <a:xfrm>
            <a:off x="5673948" y="1773522"/>
            <a:ext cx="1990707" cy="1484173"/>
          </a:xfrm>
          <a:prstGeom prst="roundRect">
            <a:avLst>
              <a:gd name="adj" fmla="val 97"/>
            </a:avLst>
          </a:prstGeom>
          <a:solidFill>
            <a:srgbClr val="00E4A8"/>
          </a:solidFill>
          <a:ln w="38227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>
              <a:latin typeface="Calibri" pitchFamily="34" charset="0"/>
            </a:endParaRPr>
          </a:p>
        </p:txBody>
      </p:sp>
      <p:sp>
        <p:nvSpPr>
          <p:cNvPr id="167943" name="AutoShape 7"/>
          <p:cNvSpPr>
            <a:spLocks noChangeArrowheads="1"/>
          </p:cNvSpPr>
          <p:nvPr/>
        </p:nvSpPr>
        <p:spPr bwMode="auto">
          <a:xfrm>
            <a:off x="1723215" y="914400"/>
            <a:ext cx="2540960" cy="815164"/>
          </a:xfrm>
          <a:prstGeom prst="roundRect">
            <a:avLst>
              <a:gd name="adj" fmla="val 444"/>
            </a:avLst>
          </a:prstGeom>
          <a:noFill/>
          <a:ln w="9525">
            <a:noFill/>
            <a:round/>
            <a:headEnd/>
            <a:tailEnd/>
          </a:ln>
          <a:effectLst/>
        </p:spPr>
        <p:txBody>
          <a:bodyPr lIns="75761" tIns="37880" rIns="75761" bIns="37880">
            <a:spAutoFit/>
          </a:bodyPr>
          <a:lstStyle/>
          <a:p>
            <a:pPr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</a:tabLst>
            </a:pPr>
            <a:r>
              <a:rPr lang="en-GB" u="none" dirty="0">
                <a:solidFill>
                  <a:srgbClr val="000000"/>
                </a:solidFill>
                <a:latin typeface="Comic Sans MS" pitchFamily="66" charset="0"/>
                <a:cs typeface="Arial" charset="0"/>
              </a:rPr>
              <a:t>Bookmarking</a:t>
            </a:r>
            <a:br>
              <a:rPr lang="en-GB" u="none" dirty="0">
                <a:solidFill>
                  <a:srgbClr val="000000"/>
                </a:solidFill>
                <a:latin typeface="Comic Sans MS" pitchFamily="66" charset="0"/>
                <a:cs typeface="Arial" charset="0"/>
              </a:rPr>
            </a:br>
            <a:r>
              <a:rPr lang="en-GB" u="none" dirty="0">
                <a:solidFill>
                  <a:srgbClr val="000000"/>
                </a:solidFill>
                <a:latin typeface="Comic Sans MS" pitchFamily="66" charset="0"/>
                <a:cs typeface="Arial" charset="0"/>
              </a:rPr>
              <a:t>collector</a:t>
            </a:r>
          </a:p>
        </p:txBody>
      </p:sp>
      <p:sp>
        <p:nvSpPr>
          <p:cNvPr id="167944" name="AutoShape 8"/>
          <p:cNvSpPr>
            <a:spLocks noChangeArrowheads="1"/>
          </p:cNvSpPr>
          <p:nvPr/>
        </p:nvSpPr>
        <p:spPr bwMode="auto">
          <a:xfrm>
            <a:off x="5595154" y="914400"/>
            <a:ext cx="2558246" cy="815164"/>
          </a:xfrm>
          <a:prstGeom prst="roundRect">
            <a:avLst>
              <a:gd name="adj" fmla="val 444"/>
            </a:avLst>
          </a:prstGeom>
          <a:noFill/>
          <a:ln w="9525">
            <a:noFill/>
            <a:round/>
            <a:headEnd/>
            <a:tailEnd/>
          </a:ln>
          <a:effectLst/>
        </p:spPr>
        <p:txBody>
          <a:bodyPr lIns="75761" tIns="37880" rIns="75761" bIns="37880">
            <a:spAutoFit/>
          </a:bodyPr>
          <a:lstStyle/>
          <a:p>
            <a:pPr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</a:tabLst>
            </a:pPr>
            <a:r>
              <a:rPr lang="en-GB" u="none" dirty="0">
                <a:solidFill>
                  <a:srgbClr val="000000"/>
                </a:solidFill>
                <a:latin typeface="Comic Sans MS" pitchFamily="66" charset="0"/>
                <a:cs typeface="Arial" charset="0"/>
              </a:rPr>
              <a:t>Extended virtual memory manager</a:t>
            </a:r>
          </a:p>
        </p:txBody>
      </p:sp>
      <p:sp>
        <p:nvSpPr>
          <p:cNvPr id="167946" name="AutoShape 10"/>
          <p:cNvSpPr>
            <a:spLocks noChangeArrowheads="1"/>
          </p:cNvSpPr>
          <p:nvPr/>
        </p:nvSpPr>
        <p:spPr bwMode="auto">
          <a:xfrm>
            <a:off x="1813532" y="1908839"/>
            <a:ext cx="1866828" cy="1216417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398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 anchor="ctr"/>
          <a:lstStyle/>
          <a:p>
            <a:pPr defTabSz="828013"/>
            <a:r>
              <a:rPr lang="en-US" sz="1600" dirty="0">
                <a:latin typeface="Comic Sans MS" pitchFamily="66" charset="0"/>
              </a:rPr>
              <a:t>Select victim(s</a:t>
            </a:r>
            <a:r>
              <a:rPr lang="en-US" sz="1600" dirty="0" smtClean="0">
                <a:latin typeface="Comic Sans MS" pitchFamily="66" charset="0"/>
              </a:rPr>
              <a:t>)</a:t>
            </a:r>
            <a:br>
              <a:rPr lang="en-US" sz="1600" dirty="0" smtClean="0">
                <a:latin typeface="Comic Sans MS" pitchFamily="66" charset="0"/>
              </a:rPr>
            </a:br>
            <a:endParaRPr lang="en-US" sz="1600" dirty="0">
              <a:latin typeface="Comic Sans MS" pitchFamily="66" charset="0"/>
            </a:endParaRPr>
          </a:p>
          <a:p>
            <a:pPr defTabSz="828013"/>
            <a:r>
              <a:rPr lang="en-US" sz="1600" dirty="0">
                <a:latin typeface="Comic Sans MS" pitchFamily="66" charset="0"/>
              </a:rPr>
              <a:t>Update residency</a:t>
            </a:r>
          </a:p>
        </p:txBody>
      </p:sp>
      <p:grpSp>
        <p:nvGrpSpPr>
          <p:cNvPr id="2" name="Group 22"/>
          <p:cNvGrpSpPr>
            <a:grpSpLocks/>
          </p:cNvGrpSpPr>
          <p:nvPr/>
        </p:nvGrpSpPr>
        <p:grpSpPr bwMode="auto">
          <a:xfrm>
            <a:off x="3742299" y="1839742"/>
            <a:ext cx="1923006" cy="577259"/>
            <a:chOff x="2598" y="1278"/>
            <a:chExt cx="1335" cy="401"/>
          </a:xfrm>
        </p:grpSpPr>
        <p:sp>
          <p:nvSpPr>
            <p:cNvPr id="167951" name="Text Box 15"/>
            <p:cNvSpPr txBox="1">
              <a:spLocks noChangeArrowheads="1"/>
            </p:cNvSpPr>
            <p:nvPr/>
          </p:nvSpPr>
          <p:spPr bwMode="auto">
            <a:xfrm>
              <a:off x="2763" y="1278"/>
              <a:ext cx="1037" cy="401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lIns="83520" tIns="41760" rIns="83520" bIns="41760">
              <a:spAutoFit/>
            </a:bodyPr>
            <a:lstStyle/>
            <a:p>
              <a:pPr>
                <a:buClr>
                  <a:srgbClr val="000000"/>
                </a:buClr>
                <a:buSzPct val="45000"/>
                <a:tabLst>
                  <a:tab pos="656650" algn="l"/>
                  <a:tab pos="1313299" algn="l"/>
                </a:tabLst>
              </a:pPr>
              <a:r>
                <a:rPr lang="en-GB" sz="1600" dirty="0">
                  <a:solidFill>
                    <a:srgbClr val="000000"/>
                  </a:solidFill>
                  <a:latin typeface="Comic Sans MS" pitchFamily="66" charset="0"/>
                  <a:cs typeface="Arial" charset="0"/>
                </a:rPr>
                <a:t>page eviction notification</a:t>
              </a:r>
            </a:p>
          </p:txBody>
        </p:sp>
        <p:sp>
          <p:nvSpPr>
            <p:cNvPr id="167952" name="Line 16"/>
            <p:cNvSpPr>
              <a:spLocks noChangeShapeType="1"/>
            </p:cNvSpPr>
            <p:nvPr/>
          </p:nvSpPr>
          <p:spPr bwMode="auto">
            <a:xfrm flipH="1">
              <a:off x="2598" y="1633"/>
              <a:ext cx="1335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  <p:txBody>
            <a:bodyPr/>
            <a:lstStyle/>
            <a:p>
              <a:endParaRPr lang="en-US">
                <a:latin typeface="Comic Sans MS" pitchFamily="66" charset="0"/>
              </a:endParaRPr>
            </a:p>
          </p:txBody>
        </p:sp>
      </p:grpSp>
      <p:grpSp>
        <p:nvGrpSpPr>
          <p:cNvPr id="3" name="Group 23"/>
          <p:cNvGrpSpPr>
            <a:grpSpLocks/>
          </p:cNvGrpSpPr>
          <p:nvPr/>
        </p:nvGrpSpPr>
        <p:grpSpPr bwMode="auto">
          <a:xfrm>
            <a:off x="3745179" y="2582549"/>
            <a:ext cx="1907161" cy="331096"/>
            <a:chOff x="2600" y="1794"/>
            <a:chExt cx="1324" cy="230"/>
          </a:xfrm>
        </p:grpSpPr>
        <p:sp>
          <p:nvSpPr>
            <p:cNvPr id="167953" name="Line 17"/>
            <p:cNvSpPr>
              <a:spLocks noChangeShapeType="1"/>
            </p:cNvSpPr>
            <p:nvPr/>
          </p:nvSpPr>
          <p:spPr bwMode="auto">
            <a:xfrm flipH="1">
              <a:off x="2600" y="1985"/>
              <a:ext cx="1324" cy="1"/>
            </a:xfrm>
            <a:prstGeom prst="line">
              <a:avLst/>
            </a:prstGeom>
            <a:noFill/>
            <a:ln w="28440">
              <a:solidFill>
                <a:srgbClr val="000000"/>
              </a:solidFill>
              <a:round/>
              <a:headEnd type="triangle" w="med" len="med"/>
              <a:tailEnd/>
            </a:ln>
            <a:effectLst/>
          </p:spPr>
          <p:txBody>
            <a:bodyPr/>
            <a:lstStyle/>
            <a:p>
              <a:endParaRPr lang="en-US">
                <a:latin typeface="Comic Sans MS" pitchFamily="66" charset="0"/>
              </a:endParaRPr>
            </a:p>
          </p:txBody>
        </p:sp>
        <p:sp>
          <p:nvSpPr>
            <p:cNvPr id="167954" name="Text Box 18"/>
            <p:cNvSpPr txBox="1">
              <a:spLocks noChangeArrowheads="1"/>
            </p:cNvSpPr>
            <p:nvPr/>
          </p:nvSpPr>
          <p:spPr bwMode="auto">
            <a:xfrm>
              <a:off x="2763" y="1794"/>
              <a:ext cx="1037" cy="230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lIns="83520" tIns="41760" rIns="83520" bIns="41760">
              <a:spAutoFit/>
            </a:bodyPr>
            <a:lstStyle/>
            <a:p>
              <a:pPr>
                <a:buClr>
                  <a:srgbClr val="000000"/>
                </a:buClr>
                <a:buSzPct val="45000"/>
                <a:tabLst>
                  <a:tab pos="656650" algn="l"/>
                  <a:tab pos="1313299" algn="l"/>
                </a:tabLst>
              </a:pPr>
              <a:r>
                <a:rPr lang="en-GB" sz="1600" dirty="0">
                  <a:solidFill>
                    <a:srgbClr val="000000"/>
                  </a:solidFill>
                  <a:latin typeface="Comic Sans MS" pitchFamily="66" charset="0"/>
                  <a:cs typeface="Arial" charset="0"/>
                </a:rPr>
                <a:t>victim page(s)</a:t>
              </a:r>
            </a:p>
          </p:txBody>
        </p:sp>
      </p:grpSp>
      <p:sp>
        <p:nvSpPr>
          <p:cNvPr id="167956" name="AutoShape 20"/>
          <p:cNvSpPr>
            <a:spLocks noChangeArrowheads="1"/>
          </p:cNvSpPr>
          <p:nvPr/>
        </p:nvSpPr>
        <p:spPr bwMode="auto">
          <a:xfrm>
            <a:off x="5756054" y="1905960"/>
            <a:ext cx="1825055" cy="1217856"/>
          </a:xfrm>
          <a:prstGeom prst="roundRect">
            <a:avLst>
              <a:gd name="adj" fmla="val 16718"/>
            </a:avLst>
          </a:prstGeom>
          <a:solidFill>
            <a:srgbClr val="FFFFFF"/>
          </a:solidFill>
          <a:ln w="9398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 anchor="ctr"/>
          <a:lstStyle/>
          <a:p>
            <a:pPr defTabSz="828013"/>
            <a:r>
              <a:rPr lang="en-US" sz="1600" dirty="0">
                <a:latin typeface="Comic Sans MS" pitchFamily="66" charset="0"/>
              </a:rPr>
              <a:t>Page replacement</a:t>
            </a:r>
          </a:p>
        </p:txBody>
      </p:sp>
      <p:sp>
        <p:nvSpPr>
          <p:cNvPr id="167957" name="Text Box 21"/>
          <p:cNvSpPr txBox="1">
            <a:spLocks noGrp="1" noChangeArrowheads="1"/>
          </p:cNvSpPr>
          <p:nvPr>
            <p:ph type="body" idx="1"/>
          </p:nvPr>
        </p:nvSpPr>
        <p:spPr>
          <a:xfrm>
            <a:off x="1100507" y="3705393"/>
            <a:ext cx="7856234" cy="2205385"/>
          </a:xfrm>
          <a:noFill/>
          <a:ln/>
        </p:spPr>
        <p:txBody>
          <a:bodyPr/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n-US" dirty="0"/>
              <a:t>In response to</a:t>
            </a:r>
            <a:r>
              <a:rPr lang="en-GB" dirty="0"/>
              <a:t> notification</a:t>
            </a:r>
            <a:r>
              <a:rPr lang="en-US" dirty="0"/>
              <a:t>s</a:t>
            </a:r>
            <a:r>
              <a:rPr lang="en-GB" dirty="0"/>
              <a:t>, BC:</a:t>
            </a:r>
          </a:p>
          <a:p>
            <a:pPr marL="496808" lvl="1" indent="-165603"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n-GB" dirty="0" smtClean="0"/>
              <a:t> Adjusts </a:t>
            </a:r>
            <a:r>
              <a:rPr lang="en-US" dirty="0"/>
              <a:t>heap size</a:t>
            </a:r>
            <a:r>
              <a:rPr lang="en-GB" dirty="0"/>
              <a:t> to fit in </a:t>
            </a:r>
            <a:r>
              <a:rPr lang="en-US" dirty="0"/>
              <a:t>main </a:t>
            </a:r>
            <a:r>
              <a:rPr lang="en-GB" dirty="0"/>
              <a:t>memory</a:t>
            </a:r>
          </a:p>
          <a:p>
            <a:pPr marL="496808" lvl="1" indent="-165603"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n-GB" dirty="0" smtClean="0"/>
              <a:t> Prevents </a:t>
            </a:r>
            <a:r>
              <a:rPr lang="en-GB" dirty="0"/>
              <a:t>eviction of important pages</a:t>
            </a:r>
          </a:p>
          <a:p>
            <a:pPr marL="496808" lvl="1" indent="-165603"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n-GB" dirty="0" smtClean="0"/>
              <a:t> </a:t>
            </a:r>
            <a:r>
              <a:rPr lang="en-GB" b="1" dirty="0" smtClean="0"/>
              <a:t>Avoids </a:t>
            </a:r>
            <a:r>
              <a:rPr lang="en-GB" b="1" dirty="0"/>
              <a:t>touching </a:t>
            </a:r>
            <a:r>
              <a:rPr lang="en-GB" dirty="0"/>
              <a:t>non-resident pages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9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957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AutoShape 1"/>
          <p:cNvSpPr>
            <a:spLocks noChangeArrowheads="1"/>
          </p:cNvSpPr>
          <p:nvPr/>
        </p:nvSpPr>
        <p:spPr bwMode="auto">
          <a:xfrm>
            <a:off x="2617305" y="1494250"/>
            <a:ext cx="109042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38" name="AutoShape 2"/>
          <p:cNvSpPr>
            <a:spLocks noChangeArrowheads="1"/>
          </p:cNvSpPr>
          <p:nvPr/>
        </p:nvSpPr>
        <p:spPr bwMode="auto">
          <a:xfrm>
            <a:off x="1048650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88" name="Rectangle 5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Avoiding Page Evictions</a:t>
            </a:r>
          </a:p>
        </p:txBody>
      </p:sp>
      <p:sp>
        <p:nvSpPr>
          <p:cNvPr id="14340" name="Text Box 4"/>
          <p:cNvSpPr txBox="1">
            <a:spLocks noChangeArrowheads="1"/>
          </p:cNvSpPr>
          <p:nvPr/>
        </p:nvSpPr>
        <p:spPr bwMode="auto">
          <a:xfrm>
            <a:off x="1598903" y="5795615"/>
            <a:ext cx="5668218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</a:tabLst>
            </a:pPr>
            <a:r>
              <a:rPr lang="en-GB" dirty="0">
                <a:solidFill>
                  <a:srgbClr val="000000"/>
                </a:solidFill>
              </a:rPr>
              <a:t>When notified, avoid a pending eviction…</a:t>
            </a:r>
          </a:p>
        </p:txBody>
      </p:sp>
      <p:cxnSp>
        <p:nvCxnSpPr>
          <p:cNvPr id="14345" name="AutoShape 9"/>
          <p:cNvCxnSpPr>
            <a:cxnSpLocks noChangeShapeType="1"/>
            <a:stCxn id="14350" idx="3"/>
            <a:endCxn id="14356" idx="1"/>
          </p:cNvCxnSpPr>
          <p:nvPr/>
        </p:nvCxnSpPr>
        <p:spPr bwMode="auto">
          <a:xfrm flipV="1">
            <a:off x="1993588" y="1895884"/>
            <a:ext cx="773524" cy="555665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4347" name="AutoShape 11"/>
          <p:cNvSpPr>
            <a:spLocks noChangeArrowheads="1"/>
          </p:cNvSpPr>
          <p:nvPr/>
        </p:nvSpPr>
        <p:spPr bwMode="auto">
          <a:xfrm>
            <a:off x="1215743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48" name="AutoShape 12"/>
          <p:cNvSpPr>
            <a:spLocks noChangeArrowheads="1"/>
          </p:cNvSpPr>
          <p:nvPr/>
        </p:nvSpPr>
        <p:spPr bwMode="auto">
          <a:xfrm>
            <a:off x="1672367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49" name="AutoShape 13"/>
          <p:cNvSpPr>
            <a:spLocks noChangeArrowheads="1"/>
          </p:cNvSpPr>
          <p:nvPr/>
        </p:nvSpPr>
        <p:spPr bwMode="auto">
          <a:xfrm>
            <a:off x="1215743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50" name="AutoShape 14"/>
          <p:cNvSpPr>
            <a:spLocks noChangeArrowheads="1"/>
          </p:cNvSpPr>
          <p:nvPr/>
        </p:nvSpPr>
        <p:spPr bwMode="auto">
          <a:xfrm>
            <a:off x="167236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51" name="AutoShape 15"/>
          <p:cNvSpPr>
            <a:spLocks noChangeArrowheads="1"/>
          </p:cNvSpPr>
          <p:nvPr/>
        </p:nvSpPr>
        <p:spPr bwMode="auto">
          <a:xfrm>
            <a:off x="1215743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52" name="AutoShape 16"/>
          <p:cNvSpPr>
            <a:spLocks noChangeArrowheads="1"/>
          </p:cNvSpPr>
          <p:nvPr/>
        </p:nvSpPr>
        <p:spPr bwMode="auto">
          <a:xfrm>
            <a:off x="167236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4353" name="AutoShape 17"/>
          <p:cNvCxnSpPr>
            <a:cxnSpLocks noChangeShapeType="1"/>
            <a:stCxn id="14350" idx="2"/>
            <a:endCxn id="14352" idx="0"/>
          </p:cNvCxnSpPr>
          <p:nvPr/>
        </p:nvCxnSpPr>
        <p:spPr bwMode="auto">
          <a:xfrm>
            <a:off x="1825055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4354" name="AutoShape 18"/>
          <p:cNvCxnSpPr>
            <a:cxnSpLocks noChangeShapeType="1"/>
            <a:stCxn id="14347" idx="2"/>
            <a:endCxn id="14349" idx="0"/>
          </p:cNvCxnSpPr>
          <p:nvPr/>
        </p:nvCxnSpPr>
        <p:spPr bwMode="auto">
          <a:xfrm>
            <a:off x="1368431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4355" name="AutoShape 19"/>
          <p:cNvCxnSpPr>
            <a:cxnSpLocks noChangeShapeType="1"/>
            <a:stCxn id="14347" idx="3"/>
            <a:endCxn id="14350" idx="0"/>
          </p:cNvCxnSpPr>
          <p:nvPr/>
        </p:nvCxnSpPr>
        <p:spPr bwMode="auto">
          <a:xfrm>
            <a:off x="1536964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4356" name="AutoShape 20"/>
          <p:cNvSpPr>
            <a:spLocks noChangeArrowheads="1"/>
          </p:cNvSpPr>
          <p:nvPr/>
        </p:nvSpPr>
        <p:spPr bwMode="auto">
          <a:xfrm>
            <a:off x="2782957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57" name="AutoShape 21"/>
          <p:cNvSpPr>
            <a:spLocks noChangeArrowheads="1"/>
          </p:cNvSpPr>
          <p:nvPr/>
        </p:nvSpPr>
        <p:spPr bwMode="auto">
          <a:xfrm>
            <a:off x="3241021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58" name="AutoShape 22"/>
          <p:cNvSpPr>
            <a:spLocks noChangeArrowheads="1"/>
          </p:cNvSpPr>
          <p:nvPr/>
        </p:nvSpPr>
        <p:spPr bwMode="auto">
          <a:xfrm>
            <a:off x="278295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59" name="AutoShape 23"/>
          <p:cNvSpPr>
            <a:spLocks noChangeArrowheads="1"/>
          </p:cNvSpPr>
          <p:nvPr/>
        </p:nvSpPr>
        <p:spPr bwMode="auto">
          <a:xfrm>
            <a:off x="3241021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60" name="AutoShape 24"/>
          <p:cNvSpPr>
            <a:spLocks noChangeArrowheads="1"/>
          </p:cNvSpPr>
          <p:nvPr/>
        </p:nvSpPr>
        <p:spPr bwMode="auto">
          <a:xfrm>
            <a:off x="278295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61" name="AutoShape 25"/>
          <p:cNvSpPr>
            <a:spLocks noChangeArrowheads="1"/>
          </p:cNvSpPr>
          <p:nvPr/>
        </p:nvSpPr>
        <p:spPr bwMode="auto">
          <a:xfrm>
            <a:off x="3241021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4362" name="AutoShape 26"/>
          <p:cNvCxnSpPr>
            <a:cxnSpLocks noChangeShapeType="1"/>
            <a:stCxn id="14356" idx="3"/>
            <a:endCxn id="14359" idx="0"/>
          </p:cNvCxnSpPr>
          <p:nvPr/>
        </p:nvCxnSpPr>
        <p:spPr bwMode="auto">
          <a:xfrm>
            <a:off x="3104178" y="1895883"/>
            <a:ext cx="28953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4363" name="AutoShape 27"/>
          <p:cNvCxnSpPr>
            <a:cxnSpLocks noChangeShapeType="1"/>
            <a:stCxn id="14356" idx="2"/>
            <a:endCxn id="14358" idx="0"/>
          </p:cNvCxnSpPr>
          <p:nvPr/>
        </p:nvCxnSpPr>
        <p:spPr bwMode="auto">
          <a:xfrm>
            <a:off x="2935645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4364" name="AutoShape 28"/>
          <p:cNvCxnSpPr>
            <a:cxnSpLocks noChangeShapeType="1"/>
            <a:stCxn id="14359" idx="2"/>
            <a:endCxn id="14361" idx="0"/>
          </p:cNvCxnSpPr>
          <p:nvPr/>
        </p:nvCxnSpPr>
        <p:spPr bwMode="auto">
          <a:xfrm>
            <a:off x="3393709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4365" name="AutoShape 29"/>
          <p:cNvSpPr>
            <a:spLocks noChangeArrowheads="1"/>
          </p:cNvSpPr>
          <p:nvPr/>
        </p:nvSpPr>
        <p:spPr bwMode="auto">
          <a:xfrm>
            <a:off x="4151388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66" name="AutoShape 30"/>
          <p:cNvSpPr>
            <a:spLocks noChangeArrowheads="1"/>
          </p:cNvSpPr>
          <p:nvPr/>
        </p:nvSpPr>
        <p:spPr bwMode="auto">
          <a:xfrm>
            <a:off x="4318480" y="1751929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67" name="AutoShape 31"/>
          <p:cNvSpPr>
            <a:spLocks noChangeArrowheads="1"/>
          </p:cNvSpPr>
          <p:nvPr/>
        </p:nvSpPr>
        <p:spPr bwMode="auto">
          <a:xfrm>
            <a:off x="4776545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68" name="AutoShape 32"/>
          <p:cNvSpPr>
            <a:spLocks noChangeArrowheads="1"/>
          </p:cNvSpPr>
          <p:nvPr/>
        </p:nvSpPr>
        <p:spPr bwMode="auto">
          <a:xfrm>
            <a:off x="4318480" y="2307594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69" name="AutoShape 33"/>
          <p:cNvSpPr>
            <a:spLocks noChangeArrowheads="1"/>
          </p:cNvSpPr>
          <p:nvPr/>
        </p:nvSpPr>
        <p:spPr bwMode="auto">
          <a:xfrm>
            <a:off x="4776545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70" name="AutoShape 34"/>
          <p:cNvSpPr>
            <a:spLocks noChangeArrowheads="1"/>
          </p:cNvSpPr>
          <p:nvPr/>
        </p:nvSpPr>
        <p:spPr bwMode="auto">
          <a:xfrm>
            <a:off x="4318480" y="2894929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71" name="AutoShape 35"/>
          <p:cNvSpPr>
            <a:spLocks noChangeArrowheads="1"/>
          </p:cNvSpPr>
          <p:nvPr/>
        </p:nvSpPr>
        <p:spPr bwMode="auto">
          <a:xfrm>
            <a:off x="4776545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4372" name="AutoShape 36"/>
          <p:cNvCxnSpPr>
            <a:cxnSpLocks noChangeShapeType="1"/>
            <a:stCxn id="14368" idx="2"/>
            <a:endCxn id="14371" idx="0"/>
          </p:cNvCxnSpPr>
          <p:nvPr/>
        </p:nvCxnSpPr>
        <p:spPr bwMode="auto">
          <a:xfrm rot="16200000" flipH="1">
            <a:off x="4567043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4373" name="AutoShape 37"/>
          <p:cNvCxnSpPr>
            <a:cxnSpLocks noChangeShapeType="1"/>
            <a:stCxn id="14359" idx="3"/>
            <a:endCxn id="14368" idx="1"/>
          </p:cNvCxnSpPr>
          <p:nvPr/>
        </p:nvCxnSpPr>
        <p:spPr bwMode="auto">
          <a:xfrm>
            <a:off x="3562243" y="2451548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4374" name="AutoShape 38"/>
          <p:cNvCxnSpPr>
            <a:cxnSpLocks noChangeShapeType="1"/>
            <a:stCxn id="14361" idx="3"/>
            <a:endCxn id="14370" idx="1"/>
          </p:cNvCxnSpPr>
          <p:nvPr/>
        </p:nvCxnSpPr>
        <p:spPr bwMode="auto">
          <a:xfrm>
            <a:off x="3562243" y="3038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4375" name="AutoShape 39"/>
          <p:cNvCxnSpPr>
            <a:cxnSpLocks noChangeShapeType="1"/>
            <a:stCxn id="14368" idx="0"/>
            <a:endCxn id="14366" idx="2"/>
          </p:cNvCxnSpPr>
          <p:nvPr/>
        </p:nvCxnSpPr>
        <p:spPr bwMode="auto">
          <a:xfrm flipV="1">
            <a:off x="4472609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4376" name="AutoShape 40"/>
          <p:cNvCxnSpPr>
            <a:cxnSpLocks noChangeShapeType="1"/>
            <a:stCxn id="14366" idx="1"/>
            <a:endCxn id="14357" idx="3"/>
          </p:cNvCxnSpPr>
          <p:nvPr/>
        </p:nvCxnSpPr>
        <p:spPr bwMode="auto">
          <a:xfrm flipH="1">
            <a:off x="3562243" y="1895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4377" name="AutoShape 41"/>
          <p:cNvSpPr>
            <a:spLocks noChangeArrowheads="1"/>
          </p:cNvSpPr>
          <p:nvPr/>
        </p:nvSpPr>
        <p:spPr bwMode="auto">
          <a:xfrm>
            <a:off x="5587521" y="1494250"/>
            <a:ext cx="109042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78" name="AutoShape 42"/>
          <p:cNvSpPr>
            <a:spLocks noChangeArrowheads="1"/>
          </p:cNvSpPr>
          <p:nvPr/>
        </p:nvSpPr>
        <p:spPr bwMode="auto">
          <a:xfrm>
            <a:off x="5756053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79" name="AutoShape 43"/>
          <p:cNvSpPr>
            <a:spLocks noChangeArrowheads="1"/>
          </p:cNvSpPr>
          <p:nvPr/>
        </p:nvSpPr>
        <p:spPr bwMode="auto">
          <a:xfrm>
            <a:off x="6212677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80" name="AutoShape 44"/>
          <p:cNvSpPr>
            <a:spLocks noChangeArrowheads="1"/>
          </p:cNvSpPr>
          <p:nvPr/>
        </p:nvSpPr>
        <p:spPr bwMode="auto">
          <a:xfrm>
            <a:off x="5756053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81" name="AutoShape 45"/>
          <p:cNvSpPr>
            <a:spLocks noChangeArrowheads="1"/>
          </p:cNvSpPr>
          <p:nvPr/>
        </p:nvSpPr>
        <p:spPr bwMode="auto">
          <a:xfrm>
            <a:off x="621267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82" name="AutoShape 46"/>
          <p:cNvSpPr>
            <a:spLocks noChangeArrowheads="1"/>
          </p:cNvSpPr>
          <p:nvPr/>
        </p:nvSpPr>
        <p:spPr bwMode="auto">
          <a:xfrm>
            <a:off x="5756053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83" name="AutoShape 47"/>
          <p:cNvSpPr>
            <a:spLocks noChangeArrowheads="1"/>
          </p:cNvSpPr>
          <p:nvPr/>
        </p:nvSpPr>
        <p:spPr bwMode="auto">
          <a:xfrm>
            <a:off x="621267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4384" name="AutoShape 48"/>
          <p:cNvCxnSpPr>
            <a:cxnSpLocks noChangeShapeType="1"/>
            <a:stCxn id="14380" idx="2"/>
            <a:endCxn id="14383" idx="0"/>
          </p:cNvCxnSpPr>
          <p:nvPr/>
        </p:nvCxnSpPr>
        <p:spPr bwMode="auto">
          <a:xfrm rot="16200000" flipH="1">
            <a:off x="6003175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4385" name="AutoShape 49"/>
          <p:cNvCxnSpPr>
            <a:cxnSpLocks noChangeShapeType="1"/>
            <a:stCxn id="14380" idx="0"/>
            <a:endCxn id="14378" idx="2"/>
          </p:cNvCxnSpPr>
          <p:nvPr/>
        </p:nvCxnSpPr>
        <p:spPr bwMode="auto">
          <a:xfrm flipV="1">
            <a:off x="5908741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4386" name="AutoShape 50"/>
          <p:cNvCxnSpPr>
            <a:cxnSpLocks noChangeShapeType="1"/>
            <a:stCxn id="14371" idx="3"/>
            <a:endCxn id="14380" idx="1"/>
          </p:cNvCxnSpPr>
          <p:nvPr/>
        </p:nvCxnSpPr>
        <p:spPr bwMode="auto">
          <a:xfrm flipV="1">
            <a:off x="5097767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4389" name="Rectangle 53"/>
          <p:cNvSpPr>
            <a:spLocks noChangeArrowheads="1"/>
          </p:cNvSpPr>
          <p:nvPr/>
        </p:nvSpPr>
        <p:spPr bwMode="auto">
          <a:xfrm>
            <a:off x="4149948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4390" name="Rectangle 54"/>
          <p:cNvSpPr>
            <a:spLocks noChangeArrowheads="1"/>
          </p:cNvSpPr>
          <p:nvPr/>
        </p:nvSpPr>
        <p:spPr bwMode="auto">
          <a:xfrm>
            <a:off x="5590401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4391" name="Rectangle 55"/>
          <p:cNvSpPr>
            <a:spLocks noChangeArrowheads="1"/>
          </p:cNvSpPr>
          <p:nvPr/>
        </p:nvSpPr>
        <p:spPr bwMode="auto">
          <a:xfrm>
            <a:off x="2628829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4392" name="Rectangle 56"/>
          <p:cNvSpPr>
            <a:spLocks noChangeArrowheads="1"/>
          </p:cNvSpPr>
          <p:nvPr/>
        </p:nvSpPr>
        <p:spPr bwMode="auto">
          <a:xfrm>
            <a:off x="104577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4393" name="AutoShape 57"/>
          <p:cNvSpPr>
            <a:spLocks noChangeArrowheads="1"/>
          </p:cNvSpPr>
          <p:nvPr/>
        </p:nvSpPr>
        <p:spPr bwMode="auto">
          <a:xfrm>
            <a:off x="769202" y="1356053"/>
            <a:ext cx="8158730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94" name="Text Box 58"/>
          <p:cNvSpPr txBox="1">
            <a:spLocks noChangeArrowheads="1"/>
          </p:cNvSpPr>
          <p:nvPr/>
        </p:nvSpPr>
        <p:spPr bwMode="auto">
          <a:xfrm>
            <a:off x="8177457" y="3083509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4395" name="AutoShape 59"/>
          <p:cNvSpPr>
            <a:spLocks noChangeArrowheads="1"/>
          </p:cNvSpPr>
          <p:nvPr/>
        </p:nvSpPr>
        <p:spPr bwMode="auto">
          <a:xfrm>
            <a:off x="769202" y="3662207"/>
            <a:ext cx="8158730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396" name="Text Box 60"/>
          <p:cNvSpPr txBox="1">
            <a:spLocks noChangeArrowheads="1"/>
          </p:cNvSpPr>
          <p:nvPr/>
        </p:nvSpPr>
        <p:spPr bwMode="auto">
          <a:xfrm>
            <a:off x="7509086" y="5287456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14401" name="AutoShape 65"/>
          <p:cNvSpPr>
            <a:spLocks noChangeArrowheads="1"/>
          </p:cNvSpPr>
          <p:nvPr/>
        </p:nvSpPr>
        <p:spPr bwMode="auto">
          <a:xfrm>
            <a:off x="6862321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402" name="AutoShape 66"/>
          <p:cNvSpPr>
            <a:spLocks noChangeArrowheads="1"/>
          </p:cNvSpPr>
          <p:nvPr/>
        </p:nvSpPr>
        <p:spPr bwMode="auto">
          <a:xfrm>
            <a:off x="7030855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403" name="AutoShape 67"/>
          <p:cNvSpPr>
            <a:spLocks noChangeArrowheads="1"/>
          </p:cNvSpPr>
          <p:nvPr/>
        </p:nvSpPr>
        <p:spPr bwMode="auto">
          <a:xfrm>
            <a:off x="7487478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404" name="AutoShape 68"/>
          <p:cNvSpPr>
            <a:spLocks noChangeArrowheads="1"/>
          </p:cNvSpPr>
          <p:nvPr/>
        </p:nvSpPr>
        <p:spPr bwMode="auto">
          <a:xfrm>
            <a:off x="7030855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405" name="AutoShape 69"/>
          <p:cNvSpPr>
            <a:spLocks noChangeArrowheads="1"/>
          </p:cNvSpPr>
          <p:nvPr/>
        </p:nvSpPr>
        <p:spPr bwMode="auto">
          <a:xfrm>
            <a:off x="748747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406" name="AutoShape 70"/>
          <p:cNvSpPr>
            <a:spLocks noChangeArrowheads="1"/>
          </p:cNvSpPr>
          <p:nvPr/>
        </p:nvSpPr>
        <p:spPr bwMode="auto">
          <a:xfrm>
            <a:off x="7030855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407" name="AutoShape 71"/>
          <p:cNvSpPr>
            <a:spLocks noChangeArrowheads="1"/>
          </p:cNvSpPr>
          <p:nvPr/>
        </p:nvSpPr>
        <p:spPr bwMode="auto">
          <a:xfrm>
            <a:off x="748747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4408" name="Rectangle 72"/>
          <p:cNvSpPr>
            <a:spLocks noChangeArrowheads="1"/>
          </p:cNvSpPr>
          <p:nvPr/>
        </p:nvSpPr>
        <p:spPr bwMode="auto">
          <a:xfrm>
            <a:off x="6865202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4409" name="Rectangle 73"/>
          <p:cNvSpPr>
            <a:spLocks noChangeArrowheads="1"/>
          </p:cNvSpPr>
          <p:nvPr/>
        </p:nvSpPr>
        <p:spPr bwMode="auto">
          <a:xfrm>
            <a:off x="2497747" y="1425151"/>
            <a:ext cx="1313694" cy="1970740"/>
          </a:xfrm>
          <a:prstGeom prst="rect">
            <a:avLst/>
          </a:prstGeom>
          <a:noFill/>
          <a:ln w="63500" algn="ctr">
            <a:solidFill>
              <a:schemeClr val="hlink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AutoShape 2"/>
          <p:cNvSpPr>
            <a:spLocks noChangeArrowheads="1"/>
          </p:cNvSpPr>
          <p:nvPr/>
        </p:nvSpPr>
        <p:spPr bwMode="auto">
          <a:xfrm>
            <a:off x="2617305" y="1494250"/>
            <a:ext cx="109042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47" name="AutoShape 3"/>
          <p:cNvSpPr>
            <a:spLocks noChangeArrowheads="1"/>
          </p:cNvSpPr>
          <p:nvPr/>
        </p:nvSpPr>
        <p:spPr bwMode="auto">
          <a:xfrm>
            <a:off x="1048650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Avoiding Page Evictions</a:t>
            </a:r>
          </a:p>
        </p:txBody>
      </p:sp>
      <p:sp>
        <p:nvSpPr>
          <p:cNvPr id="159749" name="Text Box 5"/>
          <p:cNvSpPr txBox="1">
            <a:spLocks noChangeArrowheads="1"/>
          </p:cNvSpPr>
          <p:nvPr/>
        </p:nvSpPr>
        <p:spPr bwMode="auto">
          <a:xfrm>
            <a:off x="2013755" y="5795615"/>
            <a:ext cx="5405326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</a:tabLst>
            </a:pPr>
            <a:r>
              <a:rPr lang="en-GB" dirty="0">
                <a:solidFill>
                  <a:srgbClr val="000000"/>
                </a:solidFill>
              </a:rPr>
              <a:t>…find a page </a:t>
            </a:r>
            <a:r>
              <a:rPr lang="en-GB" b="1" dirty="0">
                <a:solidFill>
                  <a:srgbClr val="000000"/>
                </a:solidFill>
              </a:rPr>
              <a:t>BC knows </a:t>
            </a:r>
            <a:r>
              <a:rPr lang="en-GB" dirty="0">
                <a:solidFill>
                  <a:srgbClr val="000000"/>
                </a:solidFill>
              </a:rPr>
              <a:t>to be empty…</a:t>
            </a:r>
          </a:p>
        </p:txBody>
      </p:sp>
      <p:cxnSp>
        <p:nvCxnSpPr>
          <p:cNvPr id="159750" name="AutoShape 6"/>
          <p:cNvCxnSpPr>
            <a:cxnSpLocks noChangeShapeType="1"/>
            <a:stCxn id="159755" idx="3"/>
            <a:endCxn id="159761" idx="1"/>
          </p:cNvCxnSpPr>
          <p:nvPr/>
        </p:nvCxnSpPr>
        <p:spPr bwMode="auto">
          <a:xfrm flipV="1">
            <a:off x="1993588" y="1895884"/>
            <a:ext cx="773524" cy="555665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59752" name="AutoShape 8"/>
          <p:cNvSpPr>
            <a:spLocks noChangeArrowheads="1"/>
          </p:cNvSpPr>
          <p:nvPr/>
        </p:nvSpPr>
        <p:spPr bwMode="auto">
          <a:xfrm>
            <a:off x="1215743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53" name="AutoShape 9"/>
          <p:cNvSpPr>
            <a:spLocks noChangeArrowheads="1"/>
          </p:cNvSpPr>
          <p:nvPr/>
        </p:nvSpPr>
        <p:spPr bwMode="auto">
          <a:xfrm>
            <a:off x="1672367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54" name="AutoShape 10"/>
          <p:cNvSpPr>
            <a:spLocks noChangeArrowheads="1"/>
          </p:cNvSpPr>
          <p:nvPr/>
        </p:nvSpPr>
        <p:spPr bwMode="auto">
          <a:xfrm>
            <a:off x="1215743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55" name="AutoShape 11"/>
          <p:cNvSpPr>
            <a:spLocks noChangeArrowheads="1"/>
          </p:cNvSpPr>
          <p:nvPr/>
        </p:nvSpPr>
        <p:spPr bwMode="auto">
          <a:xfrm>
            <a:off x="167236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56" name="AutoShape 12"/>
          <p:cNvSpPr>
            <a:spLocks noChangeArrowheads="1"/>
          </p:cNvSpPr>
          <p:nvPr/>
        </p:nvSpPr>
        <p:spPr bwMode="auto">
          <a:xfrm>
            <a:off x="1215743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57" name="AutoShape 13"/>
          <p:cNvSpPr>
            <a:spLocks noChangeArrowheads="1"/>
          </p:cNvSpPr>
          <p:nvPr/>
        </p:nvSpPr>
        <p:spPr bwMode="auto">
          <a:xfrm>
            <a:off x="167236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59758" name="AutoShape 14"/>
          <p:cNvCxnSpPr>
            <a:cxnSpLocks noChangeShapeType="1"/>
            <a:stCxn id="159755" idx="2"/>
            <a:endCxn id="159757" idx="0"/>
          </p:cNvCxnSpPr>
          <p:nvPr/>
        </p:nvCxnSpPr>
        <p:spPr bwMode="auto">
          <a:xfrm>
            <a:off x="1825055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59759" name="AutoShape 15"/>
          <p:cNvCxnSpPr>
            <a:cxnSpLocks noChangeShapeType="1"/>
            <a:stCxn id="159752" idx="2"/>
            <a:endCxn id="159754" idx="0"/>
          </p:cNvCxnSpPr>
          <p:nvPr/>
        </p:nvCxnSpPr>
        <p:spPr bwMode="auto">
          <a:xfrm>
            <a:off x="1368431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59760" name="AutoShape 16"/>
          <p:cNvCxnSpPr>
            <a:cxnSpLocks noChangeShapeType="1"/>
            <a:stCxn id="159752" idx="3"/>
            <a:endCxn id="159755" idx="0"/>
          </p:cNvCxnSpPr>
          <p:nvPr/>
        </p:nvCxnSpPr>
        <p:spPr bwMode="auto">
          <a:xfrm>
            <a:off x="1536964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59761" name="AutoShape 17"/>
          <p:cNvSpPr>
            <a:spLocks noChangeArrowheads="1"/>
          </p:cNvSpPr>
          <p:nvPr/>
        </p:nvSpPr>
        <p:spPr bwMode="auto">
          <a:xfrm>
            <a:off x="2782957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62" name="AutoShape 18"/>
          <p:cNvSpPr>
            <a:spLocks noChangeArrowheads="1"/>
          </p:cNvSpPr>
          <p:nvPr/>
        </p:nvSpPr>
        <p:spPr bwMode="auto">
          <a:xfrm>
            <a:off x="3241021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63" name="AutoShape 19"/>
          <p:cNvSpPr>
            <a:spLocks noChangeArrowheads="1"/>
          </p:cNvSpPr>
          <p:nvPr/>
        </p:nvSpPr>
        <p:spPr bwMode="auto">
          <a:xfrm>
            <a:off x="278295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64" name="AutoShape 20"/>
          <p:cNvSpPr>
            <a:spLocks noChangeArrowheads="1"/>
          </p:cNvSpPr>
          <p:nvPr/>
        </p:nvSpPr>
        <p:spPr bwMode="auto">
          <a:xfrm>
            <a:off x="3241021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65" name="AutoShape 21"/>
          <p:cNvSpPr>
            <a:spLocks noChangeArrowheads="1"/>
          </p:cNvSpPr>
          <p:nvPr/>
        </p:nvSpPr>
        <p:spPr bwMode="auto">
          <a:xfrm>
            <a:off x="278295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66" name="AutoShape 22"/>
          <p:cNvSpPr>
            <a:spLocks noChangeArrowheads="1"/>
          </p:cNvSpPr>
          <p:nvPr/>
        </p:nvSpPr>
        <p:spPr bwMode="auto">
          <a:xfrm>
            <a:off x="3241021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59767" name="AutoShape 23"/>
          <p:cNvCxnSpPr>
            <a:cxnSpLocks noChangeShapeType="1"/>
            <a:stCxn id="159761" idx="3"/>
            <a:endCxn id="159764" idx="0"/>
          </p:cNvCxnSpPr>
          <p:nvPr/>
        </p:nvCxnSpPr>
        <p:spPr bwMode="auto">
          <a:xfrm>
            <a:off x="3104178" y="1895883"/>
            <a:ext cx="28953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59768" name="AutoShape 24"/>
          <p:cNvCxnSpPr>
            <a:cxnSpLocks noChangeShapeType="1"/>
            <a:stCxn id="159761" idx="2"/>
            <a:endCxn id="159763" idx="0"/>
          </p:cNvCxnSpPr>
          <p:nvPr/>
        </p:nvCxnSpPr>
        <p:spPr bwMode="auto">
          <a:xfrm>
            <a:off x="2935645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59769" name="AutoShape 25"/>
          <p:cNvCxnSpPr>
            <a:cxnSpLocks noChangeShapeType="1"/>
            <a:stCxn id="159764" idx="2"/>
            <a:endCxn id="159766" idx="0"/>
          </p:cNvCxnSpPr>
          <p:nvPr/>
        </p:nvCxnSpPr>
        <p:spPr bwMode="auto">
          <a:xfrm>
            <a:off x="3393709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59770" name="AutoShape 26"/>
          <p:cNvSpPr>
            <a:spLocks noChangeArrowheads="1"/>
          </p:cNvSpPr>
          <p:nvPr/>
        </p:nvSpPr>
        <p:spPr bwMode="auto">
          <a:xfrm>
            <a:off x="4151388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71" name="AutoShape 27"/>
          <p:cNvSpPr>
            <a:spLocks noChangeArrowheads="1"/>
          </p:cNvSpPr>
          <p:nvPr/>
        </p:nvSpPr>
        <p:spPr bwMode="auto">
          <a:xfrm>
            <a:off x="4318480" y="1751929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72" name="AutoShape 28"/>
          <p:cNvSpPr>
            <a:spLocks noChangeArrowheads="1"/>
          </p:cNvSpPr>
          <p:nvPr/>
        </p:nvSpPr>
        <p:spPr bwMode="auto">
          <a:xfrm>
            <a:off x="4776545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73" name="AutoShape 29"/>
          <p:cNvSpPr>
            <a:spLocks noChangeArrowheads="1"/>
          </p:cNvSpPr>
          <p:nvPr/>
        </p:nvSpPr>
        <p:spPr bwMode="auto">
          <a:xfrm>
            <a:off x="4318480" y="2307594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74" name="AutoShape 30"/>
          <p:cNvSpPr>
            <a:spLocks noChangeArrowheads="1"/>
          </p:cNvSpPr>
          <p:nvPr/>
        </p:nvSpPr>
        <p:spPr bwMode="auto">
          <a:xfrm>
            <a:off x="4776545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75" name="AutoShape 31"/>
          <p:cNvSpPr>
            <a:spLocks noChangeArrowheads="1"/>
          </p:cNvSpPr>
          <p:nvPr/>
        </p:nvSpPr>
        <p:spPr bwMode="auto">
          <a:xfrm>
            <a:off x="4318480" y="2894929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76" name="AutoShape 32"/>
          <p:cNvSpPr>
            <a:spLocks noChangeArrowheads="1"/>
          </p:cNvSpPr>
          <p:nvPr/>
        </p:nvSpPr>
        <p:spPr bwMode="auto">
          <a:xfrm>
            <a:off x="4776545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59777" name="AutoShape 33"/>
          <p:cNvCxnSpPr>
            <a:cxnSpLocks noChangeShapeType="1"/>
            <a:stCxn id="159773" idx="2"/>
            <a:endCxn id="159776" idx="0"/>
          </p:cNvCxnSpPr>
          <p:nvPr/>
        </p:nvCxnSpPr>
        <p:spPr bwMode="auto">
          <a:xfrm rot="16200000" flipH="1">
            <a:off x="4567043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59778" name="AutoShape 34"/>
          <p:cNvCxnSpPr>
            <a:cxnSpLocks noChangeShapeType="1"/>
            <a:stCxn id="159764" idx="3"/>
            <a:endCxn id="159773" idx="1"/>
          </p:cNvCxnSpPr>
          <p:nvPr/>
        </p:nvCxnSpPr>
        <p:spPr bwMode="auto">
          <a:xfrm>
            <a:off x="3562243" y="2451548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59779" name="AutoShape 35"/>
          <p:cNvCxnSpPr>
            <a:cxnSpLocks noChangeShapeType="1"/>
            <a:stCxn id="159766" idx="3"/>
            <a:endCxn id="159775" idx="1"/>
          </p:cNvCxnSpPr>
          <p:nvPr/>
        </p:nvCxnSpPr>
        <p:spPr bwMode="auto">
          <a:xfrm>
            <a:off x="3562243" y="3038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59780" name="AutoShape 36"/>
          <p:cNvCxnSpPr>
            <a:cxnSpLocks noChangeShapeType="1"/>
            <a:stCxn id="159773" idx="0"/>
            <a:endCxn id="159771" idx="2"/>
          </p:cNvCxnSpPr>
          <p:nvPr/>
        </p:nvCxnSpPr>
        <p:spPr bwMode="auto">
          <a:xfrm flipV="1">
            <a:off x="4472609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59781" name="AutoShape 37"/>
          <p:cNvCxnSpPr>
            <a:cxnSpLocks noChangeShapeType="1"/>
            <a:stCxn id="159771" idx="1"/>
            <a:endCxn id="159762" idx="3"/>
          </p:cNvCxnSpPr>
          <p:nvPr/>
        </p:nvCxnSpPr>
        <p:spPr bwMode="auto">
          <a:xfrm flipH="1">
            <a:off x="3562243" y="1895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59782" name="AutoShape 38"/>
          <p:cNvSpPr>
            <a:spLocks noChangeArrowheads="1"/>
          </p:cNvSpPr>
          <p:nvPr/>
        </p:nvSpPr>
        <p:spPr bwMode="auto">
          <a:xfrm>
            <a:off x="5587521" y="1494250"/>
            <a:ext cx="109042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83" name="AutoShape 39"/>
          <p:cNvSpPr>
            <a:spLocks noChangeArrowheads="1"/>
          </p:cNvSpPr>
          <p:nvPr/>
        </p:nvSpPr>
        <p:spPr bwMode="auto">
          <a:xfrm>
            <a:off x="5756053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84" name="AutoShape 40"/>
          <p:cNvSpPr>
            <a:spLocks noChangeArrowheads="1"/>
          </p:cNvSpPr>
          <p:nvPr/>
        </p:nvSpPr>
        <p:spPr bwMode="auto">
          <a:xfrm>
            <a:off x="6212677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85" name="AutoShape 41"/>
          <p:cNvSpPr>
            <a:spLocks noChangeArrowheads="1"/>
          </p:cNvSpPr>
          <p:nvPr/>
        </p:nvSpPr>
        <p:spPr bwMode="auto">
          <a:xfrm>
            <a:off x="5756053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86" name="AutoShape 42"/>
          <p:cNvSpPr>
            <a:spLocks noChangeArrowheads="1"/>
          </p:cNvSpPr>
          <p:nvPr/>
        </p:nvSpPr>
        <p:spPr bwMode="auto">
          <a:xfrm>
            <a:off x="621267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87" name="AutoShape 43"/>
          <p:cNvSpPr>
            <a:spLocks noChangeArrowheads="1"/>
          </p:cNvSpPr>
          <p:nvPr/>
        </p:nvSpPr>
        <p:spPr bwMode="auto">
          <a:xfrm>
            <a:off x="5756053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88" name="AutoShape 44"/>
          <p:cNvSpPr>
            <a:spLocks noChangeArrowheads="1"/>
          </p:cNvSpPr>
          <p:nvPr/>
        </p:nvSpPr>
        <p:spPr bwMode="auto">
          <a:xfrm>
            <a:off x="621267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59789" name="AutoShape 45"/>
          <p:cNvCxnSpPr>
            <a:cxnSpLocks noChangeShapeType="1"/>
            <a:stCxn id="159785" idx="2"/>
            <a:endCxn id="159788" idx="0"/>
          </p:cNvCxnSpPr>
          <p:nvPr/>
        </p:nvCxnSpPr>
        <p:spPr bwMode="auto">
          <a:xfrm rot="16200000" flipH="1">
            <a:off x="6003175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59790" name="AutoShape 46"/>
          <p:cNvCxnSpPr>
            <a:cxnSpLocks noChangeShapeType="1"/>
            <a:stCxn id="159785" idx="0"/>
            <a:endCxn id="159783" idx="2"/>
          </p:cNvCxnSpPr>
          <p:nvPr/>
        </p:nvCxnSpPr>
        <p:spPr bwMode="auto">
          <a:xfrm flipV="1">
            <a:off x="5908741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59791" name="AutoShape 47"/>
          <p:cNvCxnSpPr>
            <a:cxnSpLocks noChangeShapeType="1"/>
            <a:stCxn id="159776" idx="3"/>
            <a:endCxn id="159785" idx="1"/>
          </p:cNvCxnSpPr>
          <p:nvPr/>
        </p:nvCxnSpPr>
        <p:spPr bwMode="auto">
          <a:xfrm flipV="1">
            <a:off x="5097767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59792" name="Rectangle 48"/>
          <p:cNvSpPr>
            <a:spLocks noChangeArrowheads="1"/>
          </p:cNvSpPr>
          <p:nvPr/>
        </p:nvSpPr>
        <p:spPr bwMode="auto">
          <a:xfrm>
            <a:off x="4149948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59793" name="Rectangle 49"/>
          <p:cNvSpPr>
            <a:spLocks noChangeArrowheads="1"/>
          </p:cNvSpPr>
          <p:nvPr/>
        </p:nvSpPr>
        <p:spPr bwMode="auto">
          <a:xfrm>
            <a:off x="5590401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59794" name="Rectangle 50"/>
          <p:cNvSpPr>
            <a:spLocks noChangeArrowheads="1"/>
          </p:cNvSpPr>
          <p:nvPr/>
        </p:nvSpPr>
        <p:spPr bwMode="auto">
          <a:xfrm>
            <a:off x="2628829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59795" name="Rectangle 51"/>
          <p:cNvSpPr>
            <a:spLocks noChangeArrowheads="1"/>
          </p:cNvSpPr>
          <p:nvPr/>
        </p:nvSpPr>
        <p:spPr bwMode="auto">
          <a:xfrm>
            <a:off x="104577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59796" name="AutoShape 52"/>
          <p:cNvSpPr>
            <a:spLocks noChangeArrowheads="1"/>
          </p:cNvSpPr>
          <p:nvPr/>
        </p:nvSpPr>
        <p:spPr bwMode="auto">
          <a:xfrm>
            <a:off x="769202" y="1356053"/>
            <a:ext cx="8158730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97" name="Text Box 53"/>
          <p:cNvSpPr txBox="1">
            <a:spLocks noChangeArrowheads="1"/>
          </p:cNvSpPr>
          <p:nvPr/>
        </p:nvSpPr>
        <p:spPr bwMode="auto">
          <a:xfrm>
            <a:off x="8177457" y="3083509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59798" name="AutoShape 54"/>
          <p:cNvSpPr>
            <a:spLocks noChangeArrowheads="1"/>
          </p:cNvSpPr>
          <p:nvPr/>
        </p:nvSpPr>
        <p:spPr bwMode="auto">
          <a:xfrm>
            <a:off x="769202" y="3662207"/>
            <a:ext cx="8158730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799" name="Text Box 55"/>
          <p:cNvSpPr txBox="1">
            <a:spLocks noChangeArrowheads="1"/>
          </p:cNvSpPr>
          <p:nvPr/>
        </p:nvSpPr>
        <p:spPr bwMode="auto">
          <a:xfrm>
            <a:off x="7509086" y="5287456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159800" name="AutoShape 56"/>
          <p:cNvSpPr>
            <a:spLocks noChangeArrowheads="1"/>
          </p:cNvSpPr>
          <p:nvPr/>
        </p:nvSpPr>
        <p:spPr bwMode="auto">
          <a:xfrm>
            <a:off x="6862321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801" name="AutoShape 57"/>
          <p:cNvSpPr>
            <a:spLocks noChangeArrowheads="1"/>
          </p:cNvSpPr>
          <p:nvPr/>
        </p:nvSpPr>
        <p:spPr bwMode="auto">
          <a:xfrm>
            <a:off x="7030855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802" name="AutoShape 58"/>
          <p:cNvSpPr>
            <a:spLocks noChangeArrowheads="1"/>
          </p:cNvSpPr>
          <p:nvPr/>
        </p:nvSpPr>
        <p:spPr bwMode="auto">
          <a:xfrm>
            <a:off x="7487478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803" name="AutoShape 59"/>
          <p:cNvSpPr>
            <a:spLocks noChangeArrowheads="1"/>
          </p:cNvSpPr>
          <p:nvPr/>
        </p:nvSpPr>
        <p:spPr bwMode="auto">
          <a:xfrm>
            <a:off x="7030855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804" name="AutoShape 60"/>
          <p:cNvSpPr>
            <a:spLocks noChangeArrowheads="1"/>
          </p:cNvSpPr>
          <p:nvPr/>
        </p:nvSpPr>
        <p:spPr bwMode="auto">
          <a:xfrm>
            <a:off x="748747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805" name="AutoShape 61"/>
          <p:cNvSpPr>
            <a:spLocks noChangeArrowheads="1"/>
          </p:cNvSpPr>
          <p:nvPr/>
        </p:nvSpPr>
        <p:spPr bwMode="auto">
          <a:xfrm>
            <a:off x="7030855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806" name="AutoShape 62"/>
          <p:cNvSpPr>
            <a:spLocks noChangeArrowheads="1"/>
          </p:cNvSpPr>
          <p:nvPr/>
        </p:nvSpPr>
        <p:spPr bwMode="auto">
          <a:xfrm>
            <a:off x="748747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59807" name="Rectangle 63"/>
          <p:cNvSpPr>
            <a:spLocks noChangeArrowheads="1"/>
          </p:cNvSpPr>
          <p:nvPr/>
        </p:nvSpPr>
        <p:spPr bwMode="auto">
          <a:xfrm>
            <a:off x="6865202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59812" name="Rectangle 68"/>
          <p:cNvSpPr>
            <a:spLocks noChangeArrowheads="1"/>
          </p:cNvSpPr>
          <p:nvPr/>
        </p:nvSpPr>
        <p:spPr bwMode="auto">
          <a:xfrm>
            <a:off x="2497747" y="1425151"/>
            <a:ext cx="1313694" cy="1970740"/>
          </a:xfrm>
          <a:prstGeom prst="rect">
            <a:avLst/>
          </a:prstGeom>
          <a:noFill/>
          <a:ln w="63500" algn="ctr">
            <a:solidFill>
              <a:schemeClr val="hlink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598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40000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598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5980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AutoShape 2"/>
          <p:cNvSpPr>
            <a:spLocks noChangeArrowheads="1"/>
          </p:cNvSpPr>
          <p:nvPr/>
        </p:nvSpPr>
        <p:spPr bwMode="auto">
          <a:xfrm>
            <a:off x="2617305" y="1494250"/>
            <a:ext cx="109042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795" name="AutoShape 3"/>
          <p:cNvSpPr>
            <a:spLocks noChangeArrowheads="1"/>
          </p:cNvSpPr>
          <p:nvPr/>
        </p:nvSpPr>
        <p:spPr bwMode="auto">
          <a:xfrm>
            <a:off x="1048650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79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Avoiding Page Evictions</a:t>
            </a:r>
          </a:p>
        </p:txBody>
      </p:sp>
      <p:sp>
        <p:nvSpPr>
          <p:cNvPr id="161797" name="Text Box 5"/>
          <p:cNvSpPr txBox="1">
            <a:spLocks noChangeArrowheads="1"/>
          </p:cNvSpPr>
          <p:nvPr/>
        </p:nvSpPr>
        <p:spPr bwMode="auto">
          <a:xfrm>
            <a:off x="2705172" y="5795615"/>
            <a:ext cx="2532745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</a:tabLst>
            </a:pPr>
            <a:r>
              <a:rPr lang="en-GB" dirty="0">
                <a:solidFill>
                  <a:srgbClr val="000000"/>
                </a:solidFill>
              </a:rPr>
              <a:t>… and discard it…</a:t>
            </a:r>
          </a:p>
        </p:txBody>
      </p:sp>
      <p:cxnSp>
        <p:nvCxnSpPr>
          <p:cNvPr id="161798" name="AutoShape 6"/>
          <p:cNvCxnSpPr>
            <a:cxnSpLocks noChangeShapeType="1"/>
            <a:stCxn id="161803" idx="3"/>
            <a:endCxn id="161809" idx="1"/>
          </p:cNvCxnSpPr>
          <p:nvPr/>
        </p:nvCxnSpPr>
        <p:spPr bwMode="auto">
          <a:xfrm flipV="1">
            <a:off x="1993588" y="1895884"/>
            <a:ext cx="773524" cy="555665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1800" name="AutoShape 8"/>
          <p:cNvSpPr>
            <a:spLocks noChangeArrowheads="1"/>
          </p:cNvSpPr>
          <p:nvPr/>
        </p:nvSpPr>
        <p:spPr bwMode="auto">
          <a:xfrm>
            <a:off x="1215743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01" name="AutoShape 9"/>
          <p:cNvSpPr>
            <a:spLocks noChangeArrowheads="1"/>
          </p:cNvSpPr>
          <p:nvPr/>
        </p:nvSpPr>
        <p:spPr bwMode="auto">
          <a:xfrm>
            <a:off x="1672367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02" name="AutoShape 10"/>
          <p:cNvSpPr>
            <a:spLocks noChangeArrowheads="1"/>
          </p:cNvSpPr>
          <p:nvPr/>
        </p:nvSpPr>
        <p:spPr bwMode="auto">
          <a:xfrm>
            <a:off x="1215743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03" name="AutoShape 11"/>
          <p:cNvSpPr>
            <a:spLocks noChangeArrowheads="1"/>
          </p:cNvSpPr>
          <p:nvPr/>
        </p:nvSpPr>
        <p:spPr bwMode="auto">
          <a:xfrm>
            <a:off x="167236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04" name="AutoShape 12"/>
          <p:cNvSpPr>
            <a:spLocks noChangeArrowheads="1"/>
          </p:cNvSpPr>
          <p:nvPr/>
        </p:nvSpPr>
        <p:spPr bwMode="auto">
          <a:xfrm>
            <a:off x="1215743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05" name="AutoShape 13"/>
          <p:cNvSpPr>
            <a:spLocks noChangeArrowheads="1"/>
          </p:cNvSpPr>
          <p:nvPr/>
        </p:nvSpPr>
        <p:spPr bwMode="auto">
          <a:xfrm>
            <a:off x="167236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1806" name="AutoShape 14"/>
          <p:cNvCxnSpPr>
            <a:cxnSpLocks noChangeShapeType="1"/>
            <a:stCxn id="161803" idx="2"/>
            <a:endCxn id="161805" idx="0"/>
          </p:cNvCxnSpPr>
          <p:nvPr/>
        </p:nvCxnSpPr>
        <p:spPr bwMode="auto">
          <a:xfrm>
            <a:off x="1825055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1807" name="AutoShape 15"/>
          <p:cNvCxnSpPr>
            <a:cxnSpLocks noChangeShapeType="1"/>
            <a:stCxn id="161800" idx="2"/>
            <a:endCxn id="161802" idx="0"/>
          </p:cNvCxnSpPr>
          <p:nvPr/>
        </p:nvCxnSpPr>
        <p:spPr bwMode="auto">
          <a:xfrm>
            <a:off x="1368431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1808" name="AutoShape 16"/>
          <p:cNvCxnSpPr>
            <a:cxnSpLocks noChangeShapeType="1"/>
            <a:stCxn id="161800" idx="3"/>
            <a:endCxn id="161803" idx="0"/>
          </p:cNvCxnSpPr>
          <p:nvPr/>
        </p:nvCxnSpPr>
        <p:spPr bwMode="auto">
          <a:xfrm>
            <a:off x="1536964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1809" name="AutoShape 17"/>
          <p:cNvSpPr>
            <a:spLocks noChangeArrowheads="1"/>
          </p:cNvSpPr>
          <p:nvPr/>
        </p:nvSpPr>
        <p:spPr bwMode="auto">
          <a:xfrm>
            <a:off x="2782957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10" name="AutoShape 18"/>
          <p:cNvSpPr>
            <a:spLocks noChangeArrowheads="1"/>
          </p:cNvSpPr>
          <p:nvPr/>
        </p:nvSpPr>
        <p:spPr bwMode="auto">
          <a:xfrm>
            <a:off x="3241021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11" name="AutoShape 19"/>
          <p:cNvSpPr>
            <a:spLocks noChangeArrowheads="1"/>
          </p:cNvSpPr>
          <p:nvPr/>
        </p:nvSpPr>
        <p:spPr bwMode="auto">
          <a:xfrm>
            <a:off x="278295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12" name="AutoShape 20"/>
          <p:cNvSpPr>
            <a:spLocks noChangeArrowheads="1"/>
          </p:cNvSpPr>
          <p:nvPr/>
        </p:nvSpPr>
        <p:spPr bwMode="auto">
          <a:xfrm>
            <a:off x="3241021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13" name="AutoShape 21"/>
          <p:cNvSpPr>
            <a:spLocks noChangeArrowheads="1"/>
          </p:cNvSpPr>
          <p:nvPr/>
        </p:nvSpPr>
        <p:spPr bwMode="auto">
          <a:xfrm>
            <a:off x="278295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14" name="AutoShape 22"/>
          <p:cNvSpPr>
            <a:spLocks noChangeArrowheads="1"/>
          </p:cNvSpPr>
          <p:nvPr/>
        </p:nvSpPr>
        <p:spPr bwMode="auto">
          <a:xfrm>
            <a:off x="3241021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1815" name="AutoShape 23"/>
          <p:cNvCxnSpPr>
            <a:cxnSpLocks noChangeShapeType="1"/>
            <a:stCxn id="161809" idx="3"/>
            <a:endCxn id="161812" idx="0"/>
          </p:cNvCxnSpPr>
          <p:nvPr/>
        </p:nvCxnSpPr>
        <p:spPr bwMode="auto">
          <a:xfrm>
            <a:off x="3104178" y="1895883"/>
            <a:ext cx="28953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1816" name="AutoShape 24"/>
          <p:cNvCxnSpPr>
            <a:cxnSpLocks noChangeShapeType="1"/>
            <a:stCxn id="161809" idx="2"/>
            <a:endCxn id="161811" idx="0"/>
          </p:cNvCxnSpPr>
          <p:nvPr/>
        </p:nvCxnSpPr>
        <p:spPr bwMode="auto">
          <a:xfrm>
            <a:off x="2935645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1817" name="AutoShape 25"/>
          <p:cNvCxnSpPr>
            <a:cxnSpLocks noChangeShapeType="1"/>
            <a:stCxn id="161812" idx="2"/>
            <a:endCxn id="161814" idx="0"/>
          </p:cNvCxnSpPr>
          <p:nvPr/>
        </p:nvCxnSpPr>
        <p:spPr bwMode="auto">
          <a:xfrm>
            <a:off x="3393709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1818" name="AutoShape 26"/>
          <p:cNvSpPr>
            <a:spLocks noChangeArrowheads="1"/>
          </p:cNvSpPr>
          <p:nvPr/>
        </p:nvSpPr>
        <p:spPr bwMode="auto">
          <a:xfrm>
            <a:off x="4151388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19" name="AutoShape 27"/>
          <p:cNvSpPr>
            <a:spLocks noChangeArrowheads="1"/>
          </p:cNvSpPr>
          <p:nvPr/>
        </p:nvSpPr>
        <p:spPr bwMode="auto">
          <a:xfrm>
            <a:off x="4318480" y="1751929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20" name="AutoShape 28"/>
          <p:cNvSpPr>
            <a:spLocks noChangeArrowheads="1"/>
          </p:cNvSpPr>
          <p:nvPr/>
        </p:nvSpPr>
        <p:spPr bwMode="auto">
          <a:xfrm>
            <a:off x="4776545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21" name="AutoShape 29"/>
          <p:cNvSpPr>
            <a:spLocks noChangeArrowheads="1"/>
          </p:cNvSpPr>
          <p:nvPr/>
        </p:nvSpPr>
        <p:spPr bwMode="auto">
          <a:xfrm>
            <a:off x="4318480" y="2307594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22" name="AutoShape 30"/>
          <p:cNvSpPr>
            <a:spLocks noChangeArrowheads="1"/>
          </p:cNvSpPr>
          <p:nvPr/>
        </p:nvSpPr>
        <p:spPr bwMode="auto">
          <a:xfrm>
            <a:off x="4776545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23" name="AutoShape 31"/>
          <p:cNvSpPr>
            <a:spLocks noChangeArrowheads="1"/>
          </p:cNvSpPr>
          <p:nvPr/>
        </p:nvSpPr>
        <p:spPr bwMode="auto">
          <a:xfrm>
            <a:off x="4318480" y="2894929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24" name="AutoShape 32"/>
          <p:cNvSpPr>
            <a:spLocks noChangeArrowheads="1"/>
          </p:cNvSpPr>
          <p:nvPr/>
        </p:nvSpPr>
        <p:spPr bwMode="auto">
          <a:xfrm>
            <a:off x="4776545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1825" name="AutoShape 33"/>
          <p:cNvCxnSpPr>
            <a:cxnSpLocks noChangeShapeType="1"/>
            <a:stCxn id="161821" idx="2"/>
            <a:endCxn id="161824" idx="0"/>
          </p:cNvCxnSpPr>
          <p:nvPr/>
        </p:nvCxnSpPr>
        <p:spPr bwMode="auto">
          <a:xfrm rot="16200000" flipH="1">
            <a:off x="4567043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1826" name="AutoShape 34"/>
          <p:cNvCxnSpPr>
            <a:cxnSpLocks noChangeShapeType="1"/>
            <a:stCxn id="161812" idx="3"/>
            <a:endCxn id="161821" idx="1"/>
          </p:cNvCxnSpPr>
          <p:nvPr/>
        </p:nvCxnSpPr>
        <p:spPr bwMode="auto">
          <a:xfrm>
            <a:off x="3562243" y="2451548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1827" name="AutoShape 35"/>
          <p:cNvCxnSpPr>
            <a:cxnSpLocks noChangeShapeType="1"/>
            <a:stCxn id="161814" idx="3"/>
            <a:endCxn id="161823" idx="1"/>
          </p:cNvCxnSpPr>
          <p:nvPr/>
        </p:nvCxnSpPr>
        <p:spPr bwMode="auto">
          <a:xfrm>
            <a:off x="3562243" y="3038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1828" name="AutoShape 36"/>
          <p:cNvCxnSpPr>
            <a:cxnSpLocks noChangeShapeType="1"/>
            <a:stCxn id="161821" idx="0"/>
            <a:endCxn id="161819" idx="2"/>
          </p:cNvCxnSpPr>
          <p:nvPr/>
        </p:nvCxnSpPr>
        <p:spPr bwMode="auto">
          <a:xfrm flipV="1">
            <a:off x="4472609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1829" name="AutoShape 37"/>
          <p:cNvCxnSpPr>
            <a:cxnSpLocks noChangeShapeType="1"/>
            <a:stCxn id="161819" idx="1"/>
            <a:endCxn id="161810" idx="3"/>
          </p:cNvCxnSpPr>
          <p:nvPr/>
        </p:nvCxnSpPr>
        <p:spPr bwMode="auto">
          <a:xfrm flipH="1">
            <a:off x="3562243" y="1895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1830" name="AutoShape 38"/>
          <p:cNvSpPr>
            <a:spLocks noChangeArrowheads="1"/>
          </p:cNvSpPr>
          <p:nvPr/>
        </p:nvSpPr>
        <p:spPr bwMode="auto">
          <a:xfrm>
            <a:off x="5587521" y="1494250"/>
            <a:ext cx="109042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31" name="AutoShape 39"/>
          <p:cNvSpPr>
            <a:spLocks noChangeArrowheads="1"/>
          </p:cNvSpPr>
          <p:nvPr/>
        </p:nvSpPr>
        <p:spPr bwMode="auto">
          <a:xfrm>
            <a:off x="5756053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32" name="AutoShape 40"/>
          <p:cNvSpPr>
            <a:spLocks noChangeArrowheads="1"/>
          </p:cNvSpPr>
          <p:nvPr/>
        </p:nvSpPr>
        <p:spPr bwMode="auto">
          <a:xfrm>
            <a:off x="6212677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33" name="AutoShape 41"/>
          <p:cNvSpPr>
            <a:spLocks noChangeArrowheads="1"/>
          </p:cNvSpPr>
          <p:nvPr/>
        </p:nvSpPr>
        <p:spPr bwMode="auto">
          <a:xfrm>
            <a:off x="5756053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34" name="AutoShape 42"/>
          <p:cNvSpPr>
            <a:spLocks noChangeArrowheads="1"/>
          </p:cNvSpPr>
          <p:nvPr/>
        </p:nvSpPr>
        <p:spPr bwMode="auto">
          <a:xfrm>
            <a:off x="621267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35" name="AutoShape 43"/>
          <p:cNvSpPr>
            <a:spLocks noChangeArrowheads="1"/>
          </p:cNvSpPr>
          <p:nvPr/>
        </p:nvSpPr>
        <p:spPr bwMode="auto">
          <a:xfrm>
            <a:off x="5756053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36" name="AutoShape 44"/>
          <p:cNvSpPr>
            <a:spLocks noChangeArrowheads="1"/>
          </p:cNvSpPr>
          <p:nvPr/>
        </p:nvSpPr>
        <p:spPr bwMode="auto">
          <a:xfrm>
            <a:off x="621267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1837" name="AutoShape 45"/>
          <p:cNvCxnSpPr>
            <a:cxnSpLocks noChangeShapeType="1"/>
            <a:stCxn id="161833" idx="2"/>
            <a:endCxn id="161836" idx="0"/>
          </p:cNvCxnSpPr>
          <p:nvPr/>
        </p:nvCxnSpPr>
        <p:spPr bwMode="auto">
          <a:xfrm rot="16200000" flipH="1">
            <a:off x="6003175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1838" name="AutoShape 46"/>
          <p:cNvCxnSpPr>
            <a:cxnSpLocks noChangeShapeType="1"/>
            <a:stCxn id="161833" idx="0"/>
            <a:endCxn id="161831" idx="2"/>
          </p:cNvCxnSpPr>
          <p:nvPr/>
        </p:nvCxnSpPr>
        <p:spPr bwMode="auto">
          <a:xfrm flipV="1">
            <a:off x="5908741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1839" name="AutoShape 47"/>
          <p:cNvCxnSpPr>
            <a:cxnSpLocks noChangeShapeType="1"/>
            <a:stCxn id="161824" idx="3"/>
            <a:endCxn id="161833" idx="1"/>
          </p:cNvCxnSpPr>
          <p:nvPr/>
        </p:nvCxnSpPr>
        <p:spPr bwMode="auto">
          <a:xfrm flipV="1">
            <a:off x="5097767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1840" name="Rectangle 48"/>
          <p:cNvSpPr>
            <a:spLocks noChangeArrowheads="1"/>
          </p:cNvSpPr>
          <p:nvPr/>
        </p:nvSpPr>
        <p:spPr bwMode="auto">
          <a:xfrm>
            <a:off x="4149948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1841" name="Rectangle 49"/>
          <p:cNvSpPr>
            <a:spLocks noChangeArrowheads="1"/>
          </p:cNvSpPr>
          <p:nvPr/>
        </p:nvSpPr>
        <p:spPr bwMode="auto">
          <a:xfrm>
            <a:off x="5590401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1842" name="Rectangle 50"/>
          <p:cNvSpPr>
            <a:spLocks noChangeArrowheads="1"/>
          </p:cNvSpPr>
          <p:nvPr/>
        </p:nvSpPr>
        <p:spPr bwMode="auto">
          <a:xfrm>
            <a:off x="2628829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1843" name="Rectangle 51"/>
          <p:cNvSpPr>
            <a:spLocks noChangeArrowheads="1"/>
          </p:cNvSpPr>
          <p:nvPr/>
        </p:nvSpPr>
        <p:spPr bwMode="auto">
          <a:xfrm>
            <a:off x="104577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1844" name="AutoShape 52"/>
          <p:cNvSpPr>
            <a:spLocks noChangeArrowheads="1"/>
          </p:cNvSpPr>
          <p:nvPr/>
        </p:nvSpPr>
        <p:spPr bwMode="auto">
          <a:xfrm>
            <a:off x="769202" y="1356053"/>
            <a:ext cx="8158730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45" name="Text Box 53"/>
          <p:cNvSpPr txBox="1">
            <a:spLocks noChangeArrowheads="1"/>
          </p:cNvSpPr>
          <p:nvPr/>
        </p:nvSpPr>
        <p:spPr bwMode="auto">
          <a:xfrm>
            <a:off x="8177457" y="3083509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61846" name="AutoShape 54"/>
          <p:cNvSpPr>
            <a:spLocks noChangeArrowheads="1"/>
          </p:cNvSpPr>
          <p:nvPr/>
        </p:nvSpPr>
        <p:spPr bwMode="auto">
          <a:xfrm>
            <a:off x="769202" y="3662207"/>
            <a:ext cx="8158730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47" name="Text Box 55"/>
          <p:cNvSpPr txBox="1">
            <a:spLocks noChangeArrowheads="1"/>
          </p:cNvSpPr>
          <p:nvPr/>
        </p:nvSpPr>
        <p:spPr bwMode="auto">
          <a:xfrm>
            <a:off x="7509086" y="5287456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161848" name="AutoShape 56"/>
          <p:cNvSpPr>
            <a:spLocks noChangeArrowheads="1"/>
          </p:cNvSpPr>
          <p:nvPr/>
        </p:nvSpPr>
        <p:spPr bwMode="auto">
          <a:xfrm>
            <a:off x="6862321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E4000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49" name="AutoShape 57"/>
          <p:cNvSpPr>
            <a:spLocks noChangeArrowheads="1"/>
          </p:cNvSpPr>
          <p:nvPr/>
        </p:nvSpPr>
        <p:spPr bwMode="auto">
          <a:xfrm>
            <a:off x="7030855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50" name="AutoShape 58"/>
          <p:cNvSpPr>
            <a:spLocks noChangeArrowheads="1"/>
          </p:cNvSpPr>
          <p:nvPr/>
        </p:nvSpPr>
        <p:spPr bwMode="auto">
          <a:xfrm>
            <a:off x="7487478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51" name="AutoShape 59"/>
          <p:cNvSpPr>
            <a:spLocks noChangeArrowheads="1"/>
          </p:cNvSpPr>
          <p:nvPr/>
        </p:nvSpPr>
        <p:spPr bwMode="auto">
          <a:xfrm>
            <a:off x="7030855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52" name="AutoShape 60"/>
          <p:cNvSpPr>
            <a:spLocks noChangeArrowheads="1"/>
          </p:cNvSpPr>
          <p:nvPr/>
        </p:nvSpPr>
        <p:spPr bwMode="auto">
          <a:xfrm>
            <a:off x="748747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53" name="AutoShape 61"/>
          <p:cNvSpPr>
            <a:spLocks noChangeArrowheads="1"/>
          </p:cNvSpPr>
          <p:nvPr/>
        </p:nvSpPr>
        <p:spPr bwMode="auto">
          <a:xfrm>
            <a:off x="7030855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54" name="AutoShape 62"/>
          <p:cNvSpPr>
            <a:spLocks noChangeArrowheads="1"/>
          </p:cNvSpPr>
          <p:nvPr/>
        </p:nvSpPr>
        <p:spPr bwMode="auto">
          <a:xfrm>
            <a:off x="748747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1855" name="Rectangle 63"/>
          <p:cNvSpPr>
            <a:spLocks noChangeArrowheads="1"/>
          </p:cNvSpPr>
          <p:nvPr/>
        </p:nvSpPr>
        <p:spPr bwMode="auto">
          <a:xfrm>
            <a:off x="6865202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1862" name="Rectangle 70"/>
          <p:cNvSpPr>
            <a:spLocks noChangeArrowheads="1"/>
          </p:cNvSpPr>
          <p:nvPr/>
        </p:nvSpPr>
        <p:spPr bwMode="auto">
          <a:xfrm>
            <a:off x="2497747" y="1425151"/>
            <a:ext cx="1313694" cy="1970740"/>
          </a:xfrm>
          <a:prstGeom prst="rect">
            <a:avLst/>
          </a:prstGeom>
          <a:noFill/>
          <a:ln w="63500" algn="ctr">
            <a:solidFill>
              <a:schemeClr val="hlink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2000"/>
                                        <p:tgtEl>
                                          <p:spTgt spid="1618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1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2000"/>
                                        <p:tgtEl>
                                          <p:spTgt spid="1618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1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2000"/>
                                        <p:tgtEl>
                                          <p:spTgt spid="1618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1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2000"/>
                                        <p:tgtEl>
                                          <p:spTgt spid="1618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1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2000"/>
                                        <p:tgtEl>
                                          <p:spTgt spid="1618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1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2000"/>
                                        <p:tgtEl>
                                          <p:spTgt spid="1618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1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2000"/>
                                        <p:tgtEl>
                                          <p:spTgt spid="1618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1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2000"/>
                                        <p:tgtEl>
                                          <p:spTgt spid="1618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1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848" grpId="0" animBg="1"/>
      <p:bldP spid="161849" grpId="0" animBg="1"/>
      <p:bldP spid="161850" grpId="0" animBg="1"/>
      <p:bldP spid="161851" grpId="0" animBg="1"/>
      <p:bldP spid="161852" grpId="0" animBg="1"/>
      <p:bldP spid="161853" grpId="0" animBg="1"/>
      <p:bldP spid="161854" grpId="0" animBg="1"/>
      <p:bldP spid="16185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AutoShape 2"/>
          <p:cNvSpPr>
            <a:spLocks noChangeArrowheads="1"/>
          </p:cNvSpPr>
          <p:nvPr/>
        </p:nvSpPr>
        <p:spPr bwMode="auto">
          <a:xfrm>
            <a:off x="2617305" y="1494250"/>
            <a:ext cx="109042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63" name="AutoShape 3"/>
          <p:cNvSpPr>
            <a:spLocks noChangeArrowheads="1"/>
          </p:cNvSpPr>
          <p:nvPr/>
        </p:nvSpPr>
        <p:spPr bwMode="auto">
          <a:xfrm>
            <a:off x="1048650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6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Avoiding Page Evictions</a:t>
            </a:r>
          </a:p>
        </p:txBody>
      </p:sp>
      <p:sp>
        <p:nvSpPr>
          <p:cNvPr id="168965" name="Text Box 5"/>
          <p:cNvSpPr txBox="1">
            <a:spLocks noChangeArrowheads="1"/>
          </p:cNvSpPr>
          <p:nvPr/>
        </p:nvSpPr>
        <p:spPr bwMode="auto">
          <a:xfrm>
            <a:off x="1875471" y="5778340"/>
            <a:ext cx="5635055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</a:tabLst>
            </a:pPr>
            <a:r>
              <a:rPr lang="en-GB" dirty="0">
                <a:solidFill>
                  <a:srgbClr val="000000"/>
                </a:solidFill>
              </a:rPr>
              <a:t>… </a:t>
            </a:r>
            <a:r>
              <a:rPr lang="en-US" dirty="0">
                <a:solidFill>
                  <a:srgbClr val="000000"/>
                </a:solidFill>
              </a:rPr>
              <a:t>eliminating the need to evict a page.</a:t>
            </a:r>
          </a:p>
        </p:txBody>
      </p:sp>
      <p:cxnSp>
        <p:nvCxnSpPr>
          <p:cNvPr id="168966" name="AutoShape 6"/>
          <p:cNvCxnSpPr>
            <a:cxnSpLocks noChangeShapeType="1"/>
            <a:stCxn id="168971" idx="3"/>
            <a:endCxn id="168977" idx="1"/>
          </p:cNvCxnSpPr>
          <p:nvPr/>
        </p:nvCxnSpPr>
        <p:spPr bwMode="auto">
          <a:xfrm flipV="1">
            <a:off x="1993588" y="1895884"/>
            <a:ext cx="773524" cy="555665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8968" name="AutoShape 8"/>
          <p:cNvSpPr>
            <a:spLocks noChangeArrowheads="1"/>
          </p:cNvSpPr>
          <p:nvPr/>
        </p:nvSpPr>
        <p:spPr bwMode="auto">
          <a:xfrm>
            <a:off x="1215743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69" name="AutoShape 9"/>
          <p:cNvSpPr>
            <a:spLocks noChangeArrowheads="1"/>
          </p:cNvSpPr>
          <p:nvPr/>
        </p:nvSpPr>
        <p:spPr bwMode="auto">
          <a:xfrm>
            <a:off x="1672367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70" name="AutoShape 10"/>
          <p:cNvSpPr>
            <a:spLocks noChangeArrowheads="1"/>
          </p:cNvSpPr>
          <p:nvPr/>
        </p:nvSpPr>
        <p:spPr bwMode="auto">
          <a:xfrm>
            <a:off x="1215743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71" name="AutoShape 11"/>
          <p:cNvSpPr>
            <a:spLocks noChangeArrowheads="1"/>
          </p:cNvSpPr>
          <p:nvPr/>
        </p:nvSpPr>
        <p:spPr bwMode="auto">
          <a:xfrm>
            <a:off x="167236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72" name="AutoShape 12"/>
          <p:cNvSpPr>
            <a:spLocks noChangeArrowheads="1"/>
          </p:cNvSpPr>
          <p:nvPr/>
        </p:nvSpPr>
        <p:spPr bwMode="auto">
          <a:xfrm>
            <a:off x="1215743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73" name="AutoShape 13"/>
          <p:cNvSpPr>
            <a:spLocks noChangeArrowheads="1"/>
          </p:cNvSpPr>
          <p:nvPr/>
        </p:nvSpPr>
        <p:spPr bwMode="auto">
          <a:xfrm>
            <a:off x="167236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8974" name="AutoShape 14"/>
          <p:cNvCxnSpPr>
            <a:cxnSpLocks noChangeShapeType="1"/>
            <a:stCxn id="168971" idx="2"/>
            <a:endCxn id="168973" idx="0"/>
          </p:cNvCxnSpPr>
          <p:nvPr/>
        </p:nvCxnSpPr>
        <p:spPr bwMode="auto">
          <a:xfrm>
            <a:off x="1825055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8975" name="AutoShape 15"/>
          <p:cNvCxnSpPr>
            <a:cxnSpLocks noChangeShapeType="1"/>
            <a:stCxn id="168968" idx="2"/>
            <a:endCxn id="168970" idx="0"/>
          </p:cNvCxnSpPr>
          <p:nvPr/>
        </p:nvCxnSpPr>
        <p:spPr bwMode="auto">
          <a:xfrm>
            <a:off x="1368431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8976" name="AutoShape 16"/>
          <p:cNvCxnSpPr>
            <a:cxnSpLocks noChangeShapeType="1"/>
            <a:stCxn id="168968" idx="3"/>
            <a:endCxn id="168971" idx="0"/>
          </p:cNvCxnSpPr>
          <p:nvPr/>
        </p:nvCxnSpPr>
        <p:spPr bwMode="auto">
          <a:xfrm>
            <a:off x="1536964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8977" name="AutoShape 17"/>
          <p:cNvSpPr>
            <a:spLocks noChangeArrowheads="1"/>
          </p:cNvSpPr>
          <p:nvPr/>
        </p:nvSpPr>
        <p:spPr bwMode="auto">
          <a:xfrm>
            <a:off x="2782957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78" name="AutoShape 18"/>
          <p:cNvSpPr>
            <a:spLocks noChangeArrowheads="1"/>
          </p:cNvSpPr>
          <p:nvPr/>
        </p:nvSpPr>
        <p:spPr bwMode="auto">
          <a:xfrm>
            <a:off x="3241021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79" name="AutoShape 19"/>
          <p:cNvSpPr>
            <a:spLocks noChangeArrowheads="1"/>
          </p:cNvSpPr>
          <p:nvPr/>
        </p:nvSpPr>
        <p:spPr bwMode="auto">
          <a:xfrm>
            <a:off x="278295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80" name="AutoShape 20"/>
          <p:cNvSpPr>
            <a:spLocks noChangeArrowheads="1"/>
          </p:cNvSpPr>
          <p:nvPr/>
        </p:nvSpPr>
        <p:spPr bwMode="auto">
          <a:xfrm>
            <a:off x="3241021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81" name="AutoShape 21"/>
          <p:cNvSpPr>
            <a:spLocks noChangeArrowheads="1"/>
          </p:cNvSpPr>
          <p:nvPr/>
        </p:nvSpPr>
        <p:spPr bwMode="auto">
          <a:xfrm>
            <a:off x="278295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82" name="AutoShape 22"/>
          <p:cNvSpPr>
            <a:spLocks noChangeArrowheads="1"/>
          </p:cNvSpPr>
          <p:nvPr/>
        </p:nvSpPr>
        <p:spPr bwMode="auto">
          <a:xfrm>
            <a:off x="3241021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8983" name="AutoShape 23"/>
          <p:cNvCxnSpPr>
            <a:cxnSpLocks noChangeShapeType="1"/>
            <a:stCxn id="168977" idx="3"/>
            <a:endCxn id="168980" idx="0"/>
          </p:cNvCxnSpPr>
          <p:nvPr/>
        </p:nvCxnSpPr>
        <p:spPr bwMode="auto">
          <a:xfrm>
            <a:off x="3104178" y="1895883"/>
            <a:ext cx="28953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8984" name="AutoShape 24"/>
          <p:cNvCxnSpPr>
            <a:cxnSpLocks noChangeShapeType="1"/>
            <a:stCxn id="168977" idx="2"/>
            <a:endCxn id="168979" idx="0"/>
          </p:cNvCxnSpPr>
          <p:nvPr/>
        </p:nvCxnSpPr>
        <p:spPr bwMode="auto">
          <a:xfrm>
            <a:off x="2935645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8985" name="AutoShape 25"/>
          <p:cNvCxnSpPr>
            <a:cxnSpLocks noChangeShapeType="1"/>
            <a:stCxn id="168980" idx="2"/>
            <a:endCxn id="168982" idx="0"/>
          </p:cNvCxnSpPr>
          <p:nvPr/>
        </p:nvCxnSpPr>
        <p:spPr bwMode="auto">
          <a:xfrm>
            <a:off x="3393709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8986" name="AutoShape 26"/>
          <p:cNvSpPr>
            <a:spLocks noChangeArrowheads="1"/>
          </p:cNvSpPr>
          <p:nvPr/>
        </p:nvSpPr>
        <p:spPr bwMode="auto">
          <a:xfrm>
            <a:off x="4151388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87" name="AutoShape 27"/>
          <p:cNvSpPr>
            <a:spLocks noChangeArrowheads="1"/>
          </p:cNvSpPr>
          <p:nvPr/>
        </p:nvSpPr>
        <p:spPr bwMode="auto">
          <a:xfrm>
            <a:off x="4318480" y="1751929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88" name="AutoShape 28"/>
          <p:cNvSpPr>
            <a:spLocks noChangeArrowheads="1"/>
          </p:cNvSpPr>
          <p:nvPr/>
        </p:nvSpPr>
        <p:spPr bwMode="auto">
          <a:xfrm>
            <a:off x="4776545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89" name="AutoShape 29"/>
          <p:cNvSpPr>
            <a:spLocks noChangeArrowheads="1"/>
          </p:cNvSpPr>
          <p:nvPr/>
        </p:nvSpPr>
        <p:spPr bwMode="auto">
          <a:xfrm>
            <a:off x="4318480" y="2307594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90" name="AutoShape 30"/>
          <p:cNvSpPr>
            <a:spLocks noChangeArrowheads="1"/>
          </p:cNvSpPr>
          <p:nvPr/>
        </p:nvSpPr>
        <p:spPr bwMode="auto">
          <a:xfrm>
            <a:off x="4776545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91" name="AutoShape 31"/>
          <p:cNvSpPr>
            <a:spLocks noChangeArrowheads="1"/>
          </p:cNvSpPr>
          <p:nvPr/>
        </p:nvSpPr>
        <p:spPr bwMode="auto">
          <a:xfrm>
            <a:off x="4318480" y="2894929"/>
            <a:ext cx="306817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92" name="AutoShape 32"/>
          <p:cNvSpPr>
            <a:spLocks noChangeArrowheads="1"/>
          </p:cNvSpPr>
          <p:nvPr/>
        </p:nvSpPr>
        <p:spPr bwMode="auto">
          <a:xfrm>
            <a:off x="4776545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8993" name="AutoShape 33"/>
          <p:cNvCxnSpPr>
            <a:cxnSpLocks noChangeShapeType="1"/>
            <a:stCxn id="168989" idx="2"/>
            <a:endCxn id="168992" idx="0"/>
          </p:cNvCxnSpPr>
          <p:nvPr/>
        </p:nvCxnSpPr>
        <p:spPr bwMode="auto">
          <a:xfrm rot="16200000" flipH="1">
            <a:off x="4567043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8994" name="AutoShape 34"/>
          <p:cNvCxnSpPr>
            <a:cxnSpLocks noChangeShapeType="1"/>
            <a:stCxn id="168980" idx="3"/>
            <a:endCxn id="168989" idx="1"/>
          </p:cNvCxnSpPr>
          <p:nvPr/>
        </p:nvCxnSpPr>
        <p:spPr bwMode="auto">
          <a:xfrm>
            <a:off x="3562243" y="2451548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8995" name="AutoShape 35"/>
          <p:cNvCxnSpPr>
            <a:cxnSpLocks noChangeShapeType="1"/>
            <a:stCxn id="168982" idx="3"/>
            <a:endCxn id="168991" idx="1"/>
          </p:cNvCxnSpPr>
          <p:nvPr/>
        </p:nvCxnSpPr>
        <p:spPr bwMode="auto">
          <a:xfrm>
            <a:off x="3562243" y="3038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8996" name="AutoShape 36"/>
          <p:cNvCxnSpPr>
            <a:cxnSpLocks noChangeShapeType="1"/>
            <a:stCxn id="168989" idx="0"/>
            <a:endCxn id="168987" idx="2"/>
          </p:cNvCxnSpPr>
          <p:nvPr/>
        </p:nvCxnSpPr>
        <p:spPr bwMode="auto">
          <a:xfrm flipV="1">
            <a:off x="4472609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8997" name="AutoShape 37"/>
          <p:cNvCxnSpPr>
            <a:cxnSpLocks noChangeShapeType="1"/>
            <a:stCxn id="168987" idx="1"/>
            <a:endCxn id="168978" idx="3"/>
          </p:cNvCxnSpPr>
          <p:nvPr/>
        </p:nvCxnSpPr>
        <p:spPr bwMode="auto">
          <a:xfrm flipH="1">
            <a:off x="3562243" y="1895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8998" name="AutoShape 38"/>
          <p:cNvSpPr>
            <a:spLocks noChangeArrowheads="1"/>
          </p:cNvSpPr>
          <p:nvPr/>
        </p:nvSpPr>
        <p:spPr bwMode="auto">
          <a:xfrm>
            <a:off x="5587521" y="1494250"/>
            <a:ext cx="109042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8999" name="AutoShape 39"/>
          <p:cNvSpPr>
            <a:spLocks noChangeArrowheads="1"/>
          </p:cNvSpPr>
          <p:nvPr/>
        </p:nvSpPr>
        <p:spPr bwMode="auto">
          <a:xfrm>
            <a:off x="5756053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9000" name="AutoShape 40"/>
          <p:cNvSpPr>
            <a:spLocks noChangeArrowheads="1"/>
          </p:cNvSpPr>
          <p:nvPr/>
        </p:nvSpPr>
        <p:spPr bwMode="auto">
          <a:xfrm>
            <a:off x="6212677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9001" name="AutoShape 41"/>
          <p:cNvSpPr>
            <a:spLocks noChangeArrowheads="1"/>
          </p:cNvSpPr>
          <p:nvPr/>
        </p:nvSpPr>
        <p:spPr bwMode="auto">
          <a:xfrm>
            <a:off x="5756053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9002" name="AutoShape 42"/>
          <p:cNvSpPr>
            <a:spLocks noChangeArrowheads="1"/>
          </p:cNvSpPr>
          <p:nvPr/>
        </p:nvSpPr>
        <p:spPr bwMode="auto">
          <a:xfrm>
            <a:off x="6212677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9003" name="AutoShape 43"/>
          <p:cNvSpPr>
            <a:spLocks noChangeArrowheads="1"/>
          </p:cNvSpPr>
          <p:nvPr/>
        </p:nvSpPr>
        <p:spPr bwMode="auto">
          <a:xfrm>
            <a:off x="5756053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9004" name="AutoShape 44"/>
          <p:cNvSpPr>
            <a:spLocks noChangeArrowheads="1"/>
          </p:cNvSpPr>
          <p:nvPr/>
        </p:nvSpPr>
        <p:spPr bwMode="auto">
          <a:xfrm>
            <a:off x="6212677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9005" name="AutoShape 45"/>
          <p:cNvCxnSpPr>
            <a:cxnSpLocks noChangeShapeType="1"/>
            <a:stCxn id="169001" idx="2"/>
            <a:endCxn id="169004" idx="0"/>
          </p:cNvCxnSpPr>
          <p:nvPr/>
        </p:nvCxnSpPr>
        <p:spPr bwMode="auto">
          <a:xfrm rot="16200000" flipH="1">
            <a:off x="6003175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9006" name="AutoShape 46"/>
          <p:cNvCxnSpPr>
            <a:cxnSpLocks noChangeShapeType="1"/>
            <a:stCxn id="169001" idx="0"/>
            <a:endCxn id="168999" idx="2"/>
          </p:cNvCxnSpPr>
          <p:nvPr/>
        </p:nvCxnSpPr>
        <p:spPr bwMode="auto">
          <a:xfrm flipV="1">
            <a:off x="5908741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9007" name="AutoShape 47"/>
          <p:cNvCxnSpPr>
            <a:cxnSpLocks noChangeShapeType="1"/>
            <a:stCxn id="168992" idx="3"/>
            <a:endCxn id="169001" idx="1"/>
          </p:cNvCxnSpPr>
          <p:nvPr/>
        </p:nvCxnSpPr>
        <p:spPr bwMode="auto">
          <a:xfrm flipV="1">
            <a:off x="5097767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9008" name="Rectangle 48"/>
          <p:cNvSpPr>
            <a:spLocks noChangeArrowheads="1"/>
          </p:cNvSpPr>
          <p:nvPr/>
        </p:nvSpPr>
        <p:spPr bwMode="auto">
          <a:xfrm>
            <a:off x="4149948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9009" name="Rectangle 49"/>
          <p:cNvSpPr>
            <a:spLocks noChangeArrowheads="1"/>
          </p:cNvSpPr>
          <p:nvPr/>
        </p:nvSpPr>
        <p:spPr bwMode="auto">
          <a:xfrm>
            <a:off x="5590401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9010" name="Rectangle 50"/>
          <p:cNvSpPr>
            <a:spLocks noChangeArrowheads="1"/>
          </p:cNvSpPr>
          <p:nvPr/>
        </p:nvSpPr>
        <p:spPr bwMode="auto">
          <a:xfrm>
            <a:off x="2628829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9011" name="Rectangle 51"/>
          <p:cNvSpPr>
            <a:spLocks noChangeArrowheads="1"/>
          </p:cNvSpPr>
          <p:nvPr/>
        </p:nvSpPr>
        <p:spPr bwMode="auto">
          <a:xfrm>
            <a:off x="104577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9012" name="AutoShape 52"/>
          <p:cNvSpPr>
            <a:spLocks noChangeArrowheads="1"/>
          </p:cNvSpPr>
          <p:nvPr/>
        </p:nvSpPr>
        <p:spPr bwMode="auto">
          <a:xfrm>
            <a:off x="769202" y="1356053"/>
            <a:ext cx="8158730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9013" name="Text Box 53"/>
          <p:cNvSpPr txBox="1">
            <a:spLocks noChangeArrowheads="1"/>
          </p:cNvSpPr>
          <p:nvPr/>
        </p:nvSpPr>
        <p:spPr bwMode="auto">
          <a:xfrm>
            <a:off x="8177457" y="3083509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69014" name="AutoShape 54"/>
          <p:cNvSpPr>
            <a:spLocks noChangeArrowheads="1"/>
          </p:cNvSpPr>
          <p:nvPr/>
        </p:nvSpPr>
        <p:spPr bwMode="auto">
          <a:xfrm>
            <a:off x="769202" y="3662207"/>
            <a:ext cx="8158730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9015" name="Text Box 55"/>
          <p:cNvSpPr txBox="1">
            <a:spLocks noChangeArrowheads="1"/>
          </p:cNvSpPr>
          <p:nvPr/>
        </p:nvSpPr>
        <p:spPr bwMode="auto">
          <a:xfrm>
            <a:off x="7509086" y="5287456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169026" name="Rectangle 66"/>
          <p:cNvSpPr>
            <a:spLocks noChangeArrowheads="1"/>
          </p:cNvSpPr>
          <p:nvPr/>
        </p:nvSpPr>
        <p:spPr bwMode="auto">
          <a:xfrm>
            <a:off x="2497747" y="1425151"/>
            <a:ext cx="1313694" cy="1970740"/>
          </a:xfrm>
          <a:prstGeom prst="rect">
            <a:avLst/>
          </a:prstGeom>
          <a:noFill/>
          <a:ln w="63500" algn="ctr">
            <a:solidFill>
              <a:schemeClr val="hlink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169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9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02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 of Heap Sizing</a:t>
            </a:r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Could collect, compact, compress, etc.</a:t>
            </a:r>
          </a:p>
          <a:p>
            <a:r>
              <a:rPr lang="en-US"/>
              <a:t>Eventually:</a:t>
            </a:r>
          </a:p>
          <a:p>
            <a:pPr lvl="1"/>
            <a:r>
              <a:rPr lang="en-US"/>
              <a:t>Will run out of pages to discard</a:t>
            </a:r>
          </a:p>
          <a:p>
            <a:pPr lvl="1"/>
            <a:r>
              <a:rPr lang="en-US"/>
              <a:t>Going to have to evict non-empty pages</a:t>
            </a:r>
          </a:p>
          <a:p>
            <a:pPr lvl="1"/>
            <a:r>
              <a:rPr lang="en-US"/>
              <a:t>Result: Paging</a:t>
            </a:r>
          </a:p>
          <a:p>
            <a:r>
              <a:rPr lang="en-US"/>
              <a:t>Can we avoid this?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7" name="Rectangle 2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GC Performance While Paging</a:t>
            </a:r>
          </a:p>
        </p:txBody>
      </p:sp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1681010" y="5110391"/>
            <a:ext cx="4895571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</a:tabLst>
            </a:pPr>
            <a:r>
              <a:rPr lang="en-GB" dirty="0">
                <a:solidFill>
                  <a:srgbClr val="000000"/>
                </a:solidFill>
              </a:rPr>
              <a:t>Collector touches an evicted page...</a:t>
            </a:r>
          </a:p>
        </p:txBody>
      </p:sp>
      <p:sp>
        <p:nvSpPr>
          <p:cNvPr id="5125" name="AutoShape 5"/>
          <p:cNvSpPr>
            <a:spLocks noChangeArrowheads="1"/>
          </p:cNvSpPr>
          <p:nvPr/>
        </p:nvSpPr>
        <p:spPr bwMode="auto">
          <a:xfrm>
            <a:off x="6546863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5126" name="AutoShape 6"/>
          <p:cNvCxnSpPr>
            <a:cxnSpLocks noChangeShapeType="1"/>
            <a:stCxn id="5123" idx="3"/>
            <a:endCxn id="5124" idx="1"/>
          </p:cNvCxnSpPr>
          <p:nvPr/>
        </p:nvCxnSpPr>
        <p:spPr bwMode="auto">
          <a:xfrm>
            <a:off x="4057759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5127" name="AutoShape 7"/>
          <p:cNvCxnSpPr>
            <a:cxnSpLocks noChangeShapeType="1"/>
            <a:stCxn id="5124" idx="3"/>
            <a:endCxn id="5125" idx="1"/>
          </p:cNvCxnSpPr>
          <p:nvPr/>
        </p:nvCxnSpPr>
        <p:spPr bwMode="auto">
          <a:xfrm>
            <a:off x="5717161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5129" name="AutoShape 9"/>
          <p:cNvSpPr>
            <a:spLocks noChangeArrowheads="1"/>
          </p:cNvSpPr>
          <p:nvPr/>
        </p:nvSpPr>
        <p:spPr bwMode="auto">
          <a:xfrm>
            <a:off x="1153804" y="1425151"/>
            <a:ext cx="6845036" cy="1865652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5131" name="AutoShape 11"/>
          <p:cNvSpPr>
            <a:spLocks noChangeArrowheads="1"/>
          </p:cNvSpPr>
          <p:nvPr/>
        </p:nvSpPr>
        <p:spPr bwMode="auto">
          <a:xfrm>
            <a:off x="1153804" y="3499538"/>
            <a:ext cx="6845036" cy="1449623"/>
          </a:xfrm>
          <a:prstGeom prst="roundRect">
            <a:avLst>
              <a:gd name="adj" fmla="val 97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5133" name="AutoShape 13"/>
          <p:cNvCxnSpPr>
            <a:cxnSpLocks noChangeShapeType="1"/>
            <a:stCxn id="5134" idx="3"/>
            <a:endCxn id="5123" idx="1"/>
          </p:cNvCxnSpPr>
          <p:nvPr/>
        </p:nvCxnSpPr>
        <p:spPr bwMode="auto">
          <a:xfrm flipV="1">
            <a:off x="2394035" y="2152123"/>
            <a:ext cx="834023" cy="2074386"/>
          </a:xfrm>
          <a:prstGeom prst="bentConnector3">
            <a:avLst>
              <a:gd name="adj1" fmla="val 49912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5134" name="AutoShape 14"/>
          <p:cNvSpPr>
            <a:spLocks noChangeArrowheads="1"/>
          </p:cNvSpPr>
          <p:nvPr/>
        </p:nvSpPr>
        <p:spPr bwMode="auto">
          <a:xfrm>
            <a:off x="1564333" y="3708272"/>
            <a:ext cx="829701" cy="1036474"/>
          </a:xfrm>
          <a:prstGeom prst="roundRect">
            <a:avLst>
              <a:gd name="adj" fmla="val 171"/>
            </a:avLst>
          </a:prstGeom>
          <a:solidFill>
            <a:srgbClr val="00008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5124" name="AutoShape 4"/>
          <p:cNvSpPr>
            <a:spLocks noChangeArrowheads="1"/>
          </p:cNvSpPr>
          <p:nvPr/>
        </p:nvSpPr>
        <p:spPr bwMode="auto">
          <a:xfrm>
            <a:off x="4887460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5139" name="AutoShape 19"/>
          <p:cNvCxnSpPr>
            <a:cxnSpLocks noChangeShapeType="1"/>
            <a:stCxn id="5124" idx="2"/>
            <a:endCxn id="5123" idx="2"/>
          </p:cNvCxnSpPr>
          <p:nvPr/>
        </p:nvCxnSpPr>
        <p:spPr bwMode="auto">
          <a:xfrm rot="5400000">
            <a:off x="4471890" y="1841378"/>
            <a:ext cx="1439" cy="1659403"/>
          </a:xfrm>
          <a:prstGeom prst="bentConnector3">
            <a:avLst>
              <a:gd name="adj1" fmla="val 14400000"/>
            </a:avLst>
          </a:prstGeom>
          <a:noFill/>
          <a:ln w="1841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5123" name="AutoShape 3"/>
          <p:cNvSpPr>
            <a:spLocks noChangeArrowheads="1"/>
          </p:cNvSpPr>
          <p:nvPr/>
        </p:nvSpPr>
        <p:spPr bwMode="auto">
          <a:xfrm>
            <a:off x="3228057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5148" name="Text Box 28"/>
          <p:cNvSpPr txBox="1">
            <a:spLocks noChangeArrowheads="1"/>
          </p:cNvSpPr>
          <p:nvPr/>
        </p:nvSpPr>
        <p:spPr bwMode="auto">
          <a:xfrm>
            <a:off x="7268529" y="2884852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5149" name="Text Box 29"/>
          <p:cNvSpPr txBox="1">
            <a:spLocks noChangeArrowheads="1"/>
          </p:cNvSpPr>
          <p:nvPr/>
        </p:nvSpPr>
        <p:spPr bwMode="auto">
          <a:xfrm>
            <a:off x="6577111" y="4536012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Bookmarks</a:t>
            </a:r>
          </a:p>
        </p:txBody>
      </p:sp>
      <p:sp>
        <p:nvSpPr>
          <p:cNvPr id="198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We introduce </a:t>
            </a:r>
            <a:r>
              <a:rPr lang="en-US" i="1"/>
              <a:t>bookmarks:</a:t>
            </a:r>
          </a:p>
          <a:p>
            <a:pPr lvl="1"/>
            <a:r>
              <a:rPr lang="en-US"/>
              <a:t>Summaries of connectivity info on evicted pages</a:t>
            </a:r>
          </a:p>
          <a:p>
            <a:pPr lvl="2"/>
            <a:r>
              <a:rPr lang="en-US"/>
              <a:t>References </a:t>
            </a:r>
            <a:r>
              <a:rPr lang="en-US" b="1"/>
              <a:t>from</a:t>
            </a:r>
            <a:r>
              <a:rPr lang="en-US"/>
              <a:t> objects on the page</a:t>
            </a:r>
          </a:p>
          <a:p>
            <a:pPr lvl="1"/>
            <a:r>
              <a:rPr lang="en-US"/>
              <a:t>These summaries enable GC w/o paging</a:t>
            </a:r>
          </a:p>
          <a:p>
            <a:pPr lvl="1"/>
            <a:endParaRPr lang="en-US"/>
          </a:p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09" name="AutoShape 57"/>
          <p:cNvSpPr>
            <a:spLocks noChangeArrowheads="1"/>
          </p:cNvSpPr>
          <p:nvPr/>
        </p:nvSpPr>
        <p:spPr bwMode="auto">
          <a:xfrm>
            <a:off x="3039357" y="1494250"/>
            <a:ext cx="1090424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410" name="AutoShape 58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411" name="AutoShape 59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412" name="AutoShape 60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413" name="Rectangle 61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00414" name="Rectangle 62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00415" name="Rectangle 63"/>
          <p:cNvSpPr>
            <a:spLocks noChangeArrowheads="1"/>
          </p:cNvSpPr>
          <p:nvPr/>
        </p:nvSpPr>
        <p:spPr bwMode="auto">
          <a:xfrm>
            <a:off x="3050881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00416" name="Rectangle 64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0035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</a:t>
            </a:r>
          </a:p>
        </p:txBody>
      </p:sp>
      <p:cxnSp>
        <p:nvCxnSpPr>
          <p:cNvPr id="100362" name="AutoShape 10"/>
          <p:cNvCxnSpPr>
            <a:cxnSpLocks noChangeShapeType="1"/>
            <a:stCxn id="100367" idx="3"/>
            <a:endCxn id="100373" idx="1"/>
          </p:cNvCxnSpPr>
          <p:nvPr/>
        </p:nvCxnSpPr>
        <p:spPr bwMode="auto">
          <a:xfrm flipV="1">
            <a:off x="2415642" y="1895884"/>
            <a:ext cx="773523" cy="555665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0364" name="AutoShape 12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65" name="AutoShape 13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66" name="AutoShape 14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67" name="AutoShape 15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68" name="AutoShape 16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69" name="AutoShape 17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0370" name="AutoShape 18"/>
          <p:cNvCxnSpPr>
            <a:cxnSpLocks noChangeShapeType="1"/>
            <a:stCxn id="100367" idx="2"/>
            <a:endCxn id="100369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0371" name="AutoShape 19"/>
          <p:cNvCxnSpPr>
            <a:cxnSpLocks noChangeShapeType="1"/>
            <a:stCxn id="100364" idx="2"/>
            <a:endCxn id="100366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0372" name="AutoShape 20"/>
          <p:cNvCxnSpPr>
            <a:cxnSpLocks noChangeShapeType="1"/>
            <a:stCxn id="100364" idx="3"/>
            <a:endCxn id="100367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0373" name="AutoShape 21"/>
          <p:cNvSpPr>
            <a:spLocks noChangeArrowheads="1"/>
          </p:cNvSpPr>
          <p:nvPr/>
        </p:nvSpPr>
        <p:spPr bwMode="auto">
          <a:xfrm>
            <a:off x="320501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00374" name="AutoShape 22"/>
          <p:cNvSpPr>
            <a:spLocks noChangeArrowheads="1"/>
          </p:cNvSpPr>
          <p:nvPr/>
        </p:nvSpPr>
        <p:spPr bwMode="auto">
          <a:xfrm>
            <a:off x="3663074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00375" name="AutoShape 23"/>
          <p:cNvSpPr>
            <a:spLocks noChangeArrowheads="1"/>
          </p:cNvSpPr>
          <p:nvPr/>
        </p:nvSpPr>
        <p:spPr bwMode="auto">
          <a:xfrm>
            <a:off x="320501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00376" name="AutoShape 24"/>
          <p:cNvSpPr>
            <a:spLocks noChangeArrowheads="1"/>
          </p:cNvSpPr>
          <p:nvPr/>
        </p:nvSpPr>
        <p:spPr bwMode="auto">
          <a:xfrm>
            <a:off x="3663074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00377" name="AutoShape 25"/>
          <p:cNvSpPr>
            <a:spLocks noChangeArrowheads="1"/>
          </p:cNvSpPr>
          <p:nvPr/>
        </p:nvSpPr>
        <p:spPr bwMode="auto">
          <a:xfrm>
            <a:off x="320501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endParaRPr lang="en-US" u="none" dirty="0"/>
          </a:p>
        </p:txBody>
      </p:sp>
      <p:sp>
        <p:nvSpPr>
          <p:cNvPr id="100378" name="AutoShape 26"/>
          <p:cNvSpPr>
            <a:spLocks noChangeArrowheads="1"/>
          </p:cNvSpPr>
          <p:nvPr/>
        </p:nvSpPr>
        <p:spPr bwMode="auto">
          <a:xfrm>
            <a:off x="3663074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cxnSp>
        <p:nvCxnSpPr>
          <p:cNvPr id="100379" name="AutoShape 27"/>
          <p:cNvCxnSpPr>
            <a:cxnSpLocks noChangeShapeType="1"/>
            <a:stCxn id="100373" idx="3"/>
            <a:endCxn id="100376" idx="0"/>
          </p:cNvCxnSpPr>
          <p:nvPr/>
        </p:nvCxnSpPr>
        <p:spPr bwMode="auto">
          <a:xfrm>
            <a:off x="3526230" y="1895883"/>
            <a:ext cx="289532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0380" name="AutoShape 28"/>
          <p:cNvCxnSpPr>
            <a:cxnSpLocks noChangeShapeType="1"/>
            <a:stCxn id="100373" idx="2"/>
            <a:endCxn id="100375" idx="0"/>
          </p:cNvCxnSpPr>
          <p:nvPr/>
        </p:nvCxnSpPr>
        <p:spPr bwMode="auto">
          <a:xfrm>
            <a:off x="3357698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0381" name="AutoShape 29"/>
          <p:cNvCxnSpPr>
            <a:cxnSpLocks noChangeShapeType="1"/>
            <a:stCxn id="100376" idx="2"/>
            <a:endCxn id="100378" idx="0"/>
          </p:cNvCxnSpPr>
          <p:nvPr/>
        </p:nvCxnSpPr>
        <p:spPr bwMode="auto">
          <a:xfrm>
            <a:off x="3815762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0383" name="AutoShape 31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84" name="AutoShape 32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85" name="AutoShape 33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00386" name="AutoShape 34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87" name="AutoShape 35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00388" name="AutoShape 36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0389" name="AutoShape 37"/>
          <p:cNvCxnSpPr>
            <a:cxnSpLocks noChangeShapeType="1"/>
            <a:stCxn id="100385" idx="2"/>
            <a:endCxn id="100388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0392" name="AutoShape 40"/>
          <p:cNvCxnSpPr>
            <a:cxnSpLocks noChangeShapeType="1"/>
            <a:stCxn id="100385" idx="0"/>
            <a:endCxn id="100383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0393" name="AutoShape 41"/>
          <p:cNvCxnSpPr>
            <a:cxnSpLocks noChangeShapeType="1"/>
            <a:stCxn id="100383" idx="1"/>
            <a:endCxn id="100374" idx="3"/>
          </p:cNvCxnSpPr>
          <p:nvPr/>
        </p:nvCxnSpPr>
        <p:spPr bwMode="auto">
          <a:xfrm flipH="1">
            <a:off x="3984295" y="1895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0395" name="AutoShape 43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96" name="AutoShape 44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97" name="AutoShape 45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98" name="AutoShape 46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399" name="AutoShape 47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400" name="AutoShape 48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0401" name="AutoShape 49"/>
          <p:cNvCxnSpPr>
            <a:cxnSpLocks noChangeShapeType="1"/>
            <a:stCxn id="100397" idx="2"/>
            <a:endCxn id="100400" idx="0"/>
          </p:cNvCxnSpPr>
          <p:nvPr/>
        </p:nvCxnSpPr>
        <p:spPr bwMode="auto">
          <a:xfrm rot="16200000" flipH="1">
            <a:off x="6425229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0402" name="AutoShape 50"/>
          <p:cNvCxnSpPr>
            <a:cxnSpLocks noChangeShapeType="1"/>
            <a:stCxn id="100397" idx="0"/>
            <a:endCxn id="100395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0403" name="AutoShape 51"/>
          <p:cNvCxnSpPr>
            <a:cxnSpLocks noChangeShapeType="1"/>
            <a:stCxn id="100388" idx="3"/>
            <a:endCxn id="100397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0405" name="AutoShape 53"/>
          <p:cNvCxnSpPr>
            <a:cxnSpLocks noChangeShapeType="1"/>
            <a:stCxn id="100376" idx="3"/>
            <a:endCxn id="100385" idx="1"/>
          </p:cNvCxnSpPr>
          <p:nvPr/>
        </p:nvCxnSpPr>
        <p:spPr bwMode="auto">
          <a:xfrm>
            <a:off x="3984295" y="2451548"/>
            <a:ext cx="740393" cy="0"/>
          </a:xfrm>
          <a:prstGeom prst="straightConnector1">
            <a:avLst/>
          </a:prstGeom>
          <a:noFill/>
          <a:ln w="1841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100406" name="AutoShape 54"/>
          <p:cNvCxnSpPr>
            <a:cxnSpLocks noChangeShapeType="1"/>
            <a:stCxn id="100378" idx="3"/>
            <a:endCxn id="100387" idx="1"/>
          </p:cNvCxnSpPr>
          <p:nvPr/>
        </p:nvCxnSpPr>
        <p:spPr bwMode="auto">
          <a:xfrm>
            <a:off x="3984295" y="3038883"/>
            <a:ext cx="740393" cy="0"/>
          </a:xfrm>
          <a:prstGeom prst="straightConnector1">
            <a:avLst/>
          </a:prstGeom>
          <a:noFill/>
          <a:ln w="1841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100417" name="AutoShape 65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418" name="Text Box 66"/>
          <p:cNvSpPr txBox="1">
            <a:spLocks noChangeArrowheads="1"/>
          </p:cNvSpPr>
          <p:nvPr/>
        </p:nvSpPr>
        <p:spPr bwMode="auto">
          <a:xfrm>
            <a:off x="7545096" y="3083509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00419" name="AutoShape 67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0420" name="Text Box 68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100422" name="Text Box 70"/>
          <p:cNvSpPr txBox="1">
            <a:spLocks noChangeArrowheads="1"/>
          </p:cNvSpPr>
          <p:nvPr/>
        </p:nvSpPr>
        <p:spPr bwMode="auto">
          <a:xfrm>
            <a:off x="2496307" y="5795615"/>
            <a:ext cx="4280018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>
              <a:buClr>
                <a:srgbClr val="881C1C"/>
              </a:buClr>
              <a:buSzPts val="2600"/>
            </a:pPr>
            <a:r>
              <a:rPr lang="en-GB" dirty="0"/>
              <a:t>Process page before eviction…</a:t>
            </a:r>
            <a:endParaRPr lang="en-US" u="none" dirty="0"/>
          </a:p>
        </p:txBody>
      </p:sp>
      <p:sp>
        <p:nvSpPr>
          <p:cNvPr id="100423" name="Rectangle 71"/>
          <p:cNvSpPr>
            <a:spLocks noChangeArrowheads="1"/>
          </p:cNvSpPr>
          <p:nvPr/>
        </p:nvSpPr>
        <p:spPr bwMode="auto">
          <a:xfrm>
            <a:off x="2981739" y="1425151"/>
            <a:ext cx="1234469" cy="1970740"/>
          </a:xfrm>
          <a:prstGeom prst="rect">
            <a:avLst/>
          </a:prstGeom>
          <a:noFill/>
          <a:ln w="63500" algn="ctr">
            <a:solidFill>
              <a:schemeClr val="hlink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AutoShape 2"/>
          <p:cNvSpPr>
            <a:spLocks noChangeArrowheads="1"/>
          </p:cNvSpPr>
          <p:nvPr/>
        </p:nvSpPr>
        <p:spPr bwMode="auto">
          <a:xfrm>
            <a:off x="3039357" y="1494250"/>
            <a:ext cx="1090424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891" name="AutoShape 3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892" name="AutoShape 4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893" name="AutoShape 5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894" name="Rectangle 6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5895" name="Rectangle 7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5896" name="Rectangle 8"/>
          <p:cNvSpPr>
            <a:spLocks noChangeArrowheads="1"/>
          </p:cNvSpPr>
          <p:nvPr/>
        </p:nvSpPr>
        <p:spPr bwMode="auto">
          <a:xfrm>
            <a:off x="3050881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5897" name="Rectangle 9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5898" name="Rectangle 1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</a:t>
            </a:r>
          </a:p>
        </p:txBody>
      </p:sp>
      <p:cxnSp>
        <p:nvCxnSpPr>
          <p:cNvPr id="165899" name="AutoShape 11"/>
          <p:cNvCxnSpPr>
            <a:cxnSpLocks noChangeShapeType="1"/>
            <a:stCxn id="165903" idx="3"/>
            <a:endCxn id="165909" idx="1"/>
          </p:cNvCxnSpPr>
          <p:nvPr/>
        </p:nvCxnSpPr>
        <p:spPr bwMode="auto">
          <a:xfrm flipV="1">
            <a:off x="2415642" y="1895884"/>
            <a:ext cx="773523" cy="555665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5900" name="AutoShape 12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01" name="AutoShape 13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02" name="AutoShape 14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03" name="AutoShape 15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04" name="AutoShape 16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05" name="AutoShape 17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5906" name="AutoShape 18"/>
          <p:cNvCxnSpPr>
            <a:cxnSpLocks noChangeShapeType="1"/>
            <a:stCxn id="165903" idx="2"/>
            <a:endCxn id="165905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5907" name="AutoShape 19"/>
          <p:cNvCxnSpPr>
            <a:cxnSpLocks noChangeShapeType="1"/>
            <a:stCxn id="165900" idx="2"/>
            <a:endCxn id="165902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5908" name="AutoShape 20"/>
          <p:cNvCxnSpPr>
            <a:cxnSpLocks noChangeShapeType="1"/>
            <a:stCxn id="165900" idx="3"/>
            <a:endCxn id="165903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5909" name="AutoShape 21"/>
          <p:cNvSpPr>
            <a:spLocks noChangeArrowheads="1"/>
          </p:cNvSpPr>
          <p:nvPr/>
        </p:nvSpPr>
        <p:spPr bwMode="auto">
          <a:xfrm>
            <a:off x="320501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65910" name="AutoShape 22"/>
          <p:cNvSpPr>
            <a:spLocks noChangeArrowheads="1"/>
          </p:cNvSpPr>
          <p:nvPr/>
        </p:nvSpPr>
        <p:spPr bwMode="auto">
          <a:xfrm>
            <a:off x="3663074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65911" name="AutoShape 23"/>
          <p:cNvSpPr>
            <a:spLocks noChangeArrowheads="1"/>
          </p:cNvSpPr>
          <p:nvPr/>
        </p:nvSpPr>
        <p:spPr bwMode="auto">
          <a:xfrm>
            <a:off x="320501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65912" name="AutoShape 24"/>
          <p:cNvSpPr>
            <a:spLocks noChangeArrowheads="1"/>
          </p:cNvSpPr>
          <p:nvPr/>
        </p:nvSpPr>
        <p:spPr bwMode="auto">
          <a:xfrm>
            <a:off x="3663074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65913" name="AutoShape 25"/>
          <p:cNvSpPr>
            <a:spLocks noChangeArrowheads="1"/>
          </p:cNvSpPr>
          <p:nvPr/>
        </p:nvSpPr>
        <p:spPr bwMode="auto">
          <a:xfrm>
            <a:off x="320501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endParaRPr lang="en-US" u="none" dirty="0"/>
          </a:p>
        </p:txBody>
      </p:sp>
      <p:sp>
        <p:nvSpPr>
          <p:cNvPr id="165914" name="AutoShape 26"/>
          <p:cNvSpPr>
            <a:spLocks noChangeArrowheads="1"/>
          </p:cNvSpPr>
          <p:nvPr/>
        </p:nvSpPr>
        <p:spPr bwMode="auto">
          <a:xfrm>
            <a:off x="3663074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cxnSp>
        <p:nvCxnSpPr>
          <p:cNvPr id="165915" name="AutoShape 27"/>
          <p:cNvCxnSpPr>
            <a:cxnSpLocks noChangeShapeType="1"/>
            <a:stCxn id="165909" idx="3"/>
            <a:endCxn id="165912" idx="0"/>
          </p:cNvCxnSpPr>
          <p:nvPr/>
        </p:nvCxnSpPr>
        <p:spPr bwMode="auto">
          <a:xfrm>
            <a:off x="3526230" y="1895883"/>
            <a:ext cx="289532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5916" name="AutoShape 28"/>
          <p:cNvCxnSpPr>
            <a:cxnSpLocks noChangeShapeType="1"/>
            <a:stCxn id="165909" idx="2"/>
            <a:endCxn id="165911" idx="0"/>
          </p:cNvCxnSpPr>
          <p:nvPr/>
        </p:nvCxnSpPr>
        <p:spPr bwMode="auto">
          <a:xfrm>
            <a:off x="3357698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5917" name="AutoShape 29"/>
          <p:cNvCxnSpPr>
            <a:cxnSpLocks noChangeShapeType="1"/>
            <a:stCxn id="165912" idx="2"/>
            <a:endCxn id="165914" idx="0"/>
          </p:cNvCxnSpPr>
          <p:nvPr/>
        </p:nvCxnSpPr>
        <p:spPr bwMode="auto">
          <a:xfrm>
            <a:off x="3815762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5918" name="AutoShape 30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19" name="AutoShape 31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20" name="AutoShape 32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65921" name="AutoShape 33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22" name="AutoShape 34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65923" name="AutoShape 35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5924" name="AutoShape 36"/>
          <p:cNvCxnSpPr>
            <a:cxnSpLocks noChangeShapeType="1"/>
            <a:stCxn id="165920" idx="2"/>
            <a:endCxn id="165923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5925" name="AutoShape 37"/>
          <p:cNvCxnSpPr>
            <a:cxnSpLocks noChangeShapeType="1"/>
            <a:stCxn id="165920" idx="0"/>
            <a:endCxn id="165918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5926" name="AutoShape 38"/>
          <p:cNvCxnSpPr>
            <a:cxnSpLocks noChangeShapeType="1"/>
            <a:stCxn id="165918" idx="1"/>
            <a:endCxn id="165910" idx="3"/>
          </p:cNvCxnSpPr>
          <p:nvPr/>
        </p:nvCxnSpPr>
        <p:spPr bwMode="auto">
          <a:xfrm flipH="1">
            <a:off x="3984295" y="1895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5927" name="AutoShape 39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28" name="AutoShape 40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29" name="AutoShape 41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30" name="AutoShape 42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31" name="AutoShape 43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32" name="AutoShape 44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5933" name="AutoShape 45"/>
          <p:cNvCxnSpPr>
            <a:cxnSpLocks noChangeShapeType="1"/>
            <a:stCxn id="165929" idx="2"/>
            <a:endCxn id="165932" idx="0"/>
          </p:cNvCxnSpPr>
          <p:nvPr/>
        </p:nvCxnSpPr>
        <p:spPr bwMode="auto">
          <a:xfrm rot="16200000" flipH="1">
            <a:off x="6425229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5934" name="AutoShape 46"/>
          <p:cNvCxnSpPr>
            <a:cxnSpLocks noChangeShapeType="1"/>
            <a:stCxn id="165929" idx="0"/>
            <a:endCxn id="165927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5935" name="AutoShape 47"/>
          <p:cNvCxnSpPr>
            <a:cxnSpLocks noChangeShapeType="1"/>
            <a:stCxn id="165923" idx="3"/>
            <a:endCxn id="165929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5936" name="Text Box 48"/>
          <p:cNvSpPr txBox="1">
            <a:spLocks noChangeArrowheads="1"/>
          </p:cNvSpPr>
          <p:nvPr/>
        </p:nvSpPr>
        <p:spPr bwMode="auto">
          <a:xfrm>
            <a:off x="1391478" y="5795615"/>
            <a:ext cx="6740628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</a:tabLst>
            </a:pPr>
            <a:r>
              <a:rPr lang="en-GB" dirty="0">
                <a:solidFill>
                  <a:srgbClr val="000000"/>
                </a:solidFill>
              </a:rPr>
              <a:t>... by following pointers &amp; </a:t>
            </a:r>
            <a:r>
              <a:rPr lang="en-GB" i="1" dirty="0">
                <a:solidFill>
                  <a:srgbClr val="000000"/>
                </a:solidFill>
              </a:rPr>
              <a:t>bookmark-</a:t>
            </a:r>
            <a:r>
              <a:rPr lang="en-GB" dirty="0" err="1">
                <a:solidFill>
                  <a:srgbClr val="000000"/>
                </a:solidFill>
              </a:rPr>
              <a:t>ing</a:t>
            </a:r>
            <a:r>
              <a:rPr lang="en-GB" dirty="0">
                <a:solidFill>
                  <a:srgbClr val="000000"/>
                </a:solidFill>
              </a:rPr>
              <a:t> targets... </a:t>
            </a:r>
          </a:p>
        </p:txBody>
      </p:sp>
      <p:cxnSp>
        <p:nvCxnSpPr>
          <p:cNvPr id="165937" name="AutoShape 49"/>
          <p:cNvCxnSpPr>
            <a:cxnSpLocks noChangeShapeType="1"/>
            <a:stCxn id="165912" idx="3"/>
            <a:endCxn id="165920" idx="1"/>
          </p:cNvCxnSpPr>
          <p:nvPr/>
        </p:nvCxnSpPr>
        <p:spPr bwMode="auto">
          <a:xfrm>
            <a:off x="3984295" y="2451548"/>
            <a:ext cx="740393" cy="0"/>
          </a:xfrm>
          <a:prstGeom prst="straightConnector1">
            <a:avLst/>
          </a:prstGeom>
          <a:noFill/>
          <a:ln w="57150">
            <a:solidFill>
              <a:srgbClr val="881C1C"/>
            </a:solidFill>
            <a:round/>
            <a:headEnd/>
            <a:tailEnd type="triangle" w="med" len="med"/>
          </a:ln>
          <a:effectLst/>
        </p:spPr>
      </p:cxnSp>
      <p:cxnSp>
        <p:nvCxnSpPr>
          <p:cNvPr id="165938" name="AutoShape 50"/>
          <p:cNvCxnSpPr>
            <a:cxnSpLocks noChangeShapeType="1"/>
            <a:stCxn id="165914" idx="3"/>
            <a:endCxn id="165922" idx="1"/>
          </p:cNvCxnSpPr>
          <p:nvPr/>
        </p:nvCxnSpPr>
        <p:spPr bwMode="auto">
          <a:xfrm>
            <a:off x="3984295" y="3038883"/>
            <a:ext cx="740393" cy="0"/>
          </a:xfrm>
          <a:prstGeom prst="straightConnector1">
            <a:avLst/>
          </a:prstGeom>
          <a:noFill/>
          <a:ln w="57150">
            <a:solidFill>
              <a:srgbClr val="881C1C"/>
            </a:solidFill>
            <a:round/>
            <a:headEnd/>
            <a:tailEnd type="triangle" w="med" len="med"/>
          </a:ln>
          <a:effectLst/>
        </p:spPr>
      </p:cxnSp>
      <p:sp>
        <p:nvSpPr>
          <p:cNvPr id="165940" name="AutoShape 52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41" name="Text Box 53"/>
          <p:cNvSpPr txBox="1">
            <a:spLocks noChangeArrowheads="1"/>
          </p:cNvSpPr>
          <p:nvPr/>
        </p:nvSpPr>
        <p:spPr bwMode="auto">
          <a:xfrm>
            <a:off x="7545096" y="3083509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65942" name="AutoShape 54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5943" name="Text Box 55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165946" name="Rectangle 58"/>
          <p:cNvSpPr>
            <a:spLocks noChangeArrowheads="1"/>
          </p:cNvSpPr>
          <p:nvPr/>
        </p:nvSpPr>
        <p:spPr bwMode="auto">
          <a:xfrm>
            <a:off x="2981739" y="1425151"/>
            <a:ext cx="1234469" cy="1970740"/>
          </a:xfrm>
          <a:prstGeom prst="rect">
            <a:avLst/>
          </a:prstGeom>
          <a:noFill/>
          <a:ln w="63500" algn="ctr">
            <a:solidFill>
              <a:schemeClr val="hlink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65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659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AutoShape 2"/>
          <p:cNvSpPr>
            <a:spLocks noChangeArrowheads="1"/>
          </p:cNvSpPr>
          <p:nvPr/>
        </p:nvSpPr>
        <p:spPr bwMode="auto">
          <a:xfrm>
            <a:off x="3039357" y="1494250"/>
            <a:ext cx="1090424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299" name="AutoShape 3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00" name="AutoShape 4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01" name="AutoShape 5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02" name="Rectangle 6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83303" name="Rectangle 7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83304" name="Rectangle 8"/>
          <p:cNvSpPr>
            <a:spLocks noChangeArrowheads="1"/>
          </p:cNvSpPr>
          <p:nvPr/>
        </p:nvSpPr>
        <p:spPr bwMode="auto">
          <a:xfrm>
            <a:off x="3050881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83305" name="Rectangle 9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83306" name="Rectangle 1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</a:t>
            </a:r>
          </a:p>
        </p:txBody>
      </p:sp>
      <p:cxnSp>
        <p:nvCxnSpPr>
          <p:cNvPr id="183307" name="AutoShape 11"/>
          <p:cNvCxnSpPr>
            <a:cxnSpLocks noChangeShapeType="1"/>
            <a:stCxn id="183311" idx="3"/>
            <a:endCxn id="183317" idx="1"/>
          </p:cNvCxnSpPr>
          <p:nvPr/>
        </p:nvCxnSpPr>
        <p:spPr bwMode="auto">
          <a:xfrm flipV="1">
            <a:off x="2415642" y="1895884"/>
            <a:ext cx="773523" cy="555665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83308" name="AutoShape 12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09" name="AutoShape 13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10" name="AutoShape 14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11" name="AutoShape 15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12" name="AutoShape 16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13" name="AutoShape 17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83314" name="AutoShape 18"/>
          <p:cNvCxnSpPr>
            <a:cxnSpLocks noChangeShapeType="1"/>
            <a:stCxn id="183311" idx="2"/>
            <a:endCxn id="183313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3315" name="AutoShape 19"/>
          <p:cNvCxnSpPr>
            <a:cxnSpLocks noChangeShapeType="1"/>
            <a:stCxn id="183308" idx="2"/>
            <a:endCxn id="183310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3316" name="AutoShape 20"/>
          <p:cNvCxnSpPr>
            <a:cxnSpLocks noChangeShapeType="1"/>
            <a:stCxn id="183308" idx="3"/>
            <a:endCxn id="183311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83317" name="AutoShape 21"/>
          <p:cNvSpPr>
            <a:spLocks noChangeArrowheads="1"/>
          </p:cNvSpPr>
          <p:nvPr/>
        </p:nvSpPr>
        <p:spPr bwMode="auto">
          <a:xfrm>
            <a:off x="320501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83318" name="AutoShape 22"/>
          <p:cNvSpPr>
            <a:spLocks noChangeArrowheads="1"/>
          </p:cNvSpPr>
          <p:nvPr/>
        </p:nvSpPr>
        <p:spPr bwMode="auto">
          <a:xfrm>
            <a:off x="3663074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83319" name="AutoShape 23"/>
          <p:cNvSpPr>
            <a:spLocks noChangeArrowheads="1"/>
          </p:cNvSpPr>
          <p:nvPr/>
        </p:nvSpPr>
        <p:spPr bwMode="auto">
          <a:xfrm>
            <a:off x="320501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83320" name="AutoShape 24"/>
          <p:cNvSpPr>
            <a:spLocks noChangeArrowheads="1"/>
          </p:cNvSpPr>
          <p:nvPr/>
        </p:nvSpPr>
        <p:spPr bwMode="auto">
          <a:xfrm>
            <a:off x="3663074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83321" name="AutoShape 25"/>
          <p:cNvSpPr>
            <a:spLocks noChangeArrowheads="1"/>
          </p:cNvSpPr>
          <p:nvPr/>
        </p:nvSpPr>
        <p:spPr bwMode="auto">
          <a:xfrm>
            <a:off x="320501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endParaRPr lang="en-US" u="none" dirty="0"/>
          </a:p>
        </p:txBody>
      </p:sp>
      <p:sp>
        <p:nvSpPr>
          <p:cNvPr id="183322" name="AutoShape 26"/>
          <p:cNvSpPr>
            <a:spLocks noChangeArrowheads="1"/>
          </p:cNvSpPr>
          <p:nvPr/>
        </p:nvSpPr>
        <p:spPr bwMode="auto">
          <a:xfrm>
            <a:off x="3663074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cxnSp>
        <p:nvCxnSpPr>
          <p:cNvPr id="183323" name="AutoShape 27"/>
          <p:cNvCxnSpPr>
            <a:cxnSpLocks noChangeShapeType="1"/>
            <a:stCxn id="183317" idx="3"/>
            <a:endCxn id="183320" idx="0"/>
          </p:cNvCxnSpPr>
          <p:nvPr/>
        </p:nvCxnSpPr>
        <p:spPr bwMode="auto">
          <a:xfrm>
            <a:off x="3526230" y="1895883"/>
            <a:ext cx="289532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3324" name="AutoShape 28"/>
          <p:cNvCxnSpPr>
            <a:cxnSpLocks noChangeShapeType="1"/>
            <a:stCxn id="183317" idx="2"/>
            <a:endCxn id="183319" idx="0"/>
          </p:cNvCxnSpPr>
          <p:nvPr/>
        </p:nvCxnSpPr>
        <p:spPr bwMode="auto">
          <a:xfrm>
            <a:off x="3357698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3325" name="AutoShape 29"/>
          <p:cNvCxnSpPr>
            <a:cxnSpLocks noChangeShapeType="1"/>
            <a:stCxn id="183320" idx="2"/>
            <a:endCxn id="183322" idx="0"/>
          </p:cNvCxnSpPr>
          <p:nvPr/>
        </p:nvCxnSpPr>
        <p:spPr bwMode="auto">
          <a:xfrm>
            <a:off x="3815762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83326" name="AutoShape 30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27" name="AutoShape 31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28" name="AutoShape 32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83329" name="AutoShape 33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30" name="AutoShape 34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83331" name="AutoShape 35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83332" name="AutoShape 36"/>
          <p:cNvCxnSpPr>
            <a:cxnSpLocks noChangeShapeType="1"/>
            <a:stCxn id="183328" idx="2"/>
            <a:endCxn id="183331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3333" name="AutoShape 37"/>
          <p:cNvCxnSpPr>
            <a:cxnSpLocks noChangeShapeType="1"/>
            <a:stCxn id="183328" idx="0"/>
            <a:endCxn id="183326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3334" name="AutoShape 38"/>
          <p:cNvCxnSpPr>
            <a:cxnSpLocks noChangeShapeType="1"/>
            <a:stCxn id="183326" idx="1"/>
            <a:endCxn id="183318" idx="3"/>
          </p:cNvCxnSpPr>
          <p:nvPr/>
        </p:nvCxnSpPr>
        <p:spPr bwMode="auto">
          <a:xfrm flipH="1">
            <a:off x="3984295" y="1895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83335" name="AutoShape 39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36" name="AutoShape 40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37" name="AutoShape 41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38" name="AutoShape 42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39" name="AutoShape 43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40" name="AutoShape 44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83341" name="AutoShape 45"/>
          <p:cNvCxnSpPr>
            <a:cxnSpLocks noChangeShapeType="1"/>
            <a:stCxn id="183337" idx="2"/>
            <a:endCxn id="183340" idx="0"/>
          </p:cNvCxnSpPr>
          <p:nvPr/>
        </p:nvCxnSpPr>
        <p:spPr bwMode="auto">
          <a:xfrm rot="16200000" flipH="1">
            <a:off x="6425229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3342" name="AutoShape 46"/>
          <p:cNvCxnSpPr>
            <a:cxnSpLocks noChangeShapeType="1"/>
            <a:stCxn id="183337" idx="0"/>
            <a:endCxn id="183335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3343" name="AutoShape 47"/>
          <p:cNvCxnSpPr>
            <a:cxnSpLocks noChangeShapeType="1"/>
            <a:stCxn id="183331" idx="3"/>
            <a:endCxn id="183337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83344" name="Text Box 48"/>
          <p:cNvSpPr txBox="1">
            <a:spLocks noChangeArrowheads="1"/>
          </p:cNvSpPr>
          <p:nvPr/>
        </p:nvSpPr>
        <p:spPr bwMode="auto">
          <a:xfrm>
            <a:off x="1529762" y="5795615"/>
            <a:ext cx="5621732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</a:tabLst>
            </a:pPr>
            <a:r>
              <a:rPr lang="en-GB" dirty="0">
                <a:solidFill>
                  <a:srgbClr val="000000"/>
                </a:solidFill>
              </a:rPr>
              <a:t>... increment the </a:t>
            </a:r>
            <a:r>
              <a:rPr lang="en-GB" b="1" dirty="0">
                <a:solidFill>
                  <a:srgbClr val="000000"/>
                </a:solidFill>
              </a:rPr>
              <a:t>referring page count</a:t>
            </a:r>
            <a:r>
              <a:rPr lang="en-GB" dirty="0">
                <a:solidFill>
                  <a:srgbClr val="000000"/>
                </a:solidFill>
              </a:rPr>
              <a:t>... </a:t>
            </a:r>
          </a:p>
        </p:txBody>
      </p:sp>
      <p:cxnSp>
        <p:nvCxnSpPr>
          <p:cNvPr id="183345" name="AutoShape 49"/>
          <p:cNvCxnSpPr>
            <a:cxnSpLocks noChangeShapeType="1"/>
            <a:stCxn id="183320" idx="3"/>
            <a:endCxn id="183328" idx="1"/>
          </p:cNvCxnSpPr>
          <p:nvPr/>
        </p:nvCxnSpPr>
        <p:spPr bwMode="auto">
          <a:xfrm>
            <a:off x="3984295" y="2451548"/>
            <a:ext cx="740393" cy="0"/>
          </a:xfrm>
          <a:prstGeom prst="straightConnector1">
            <a:avLst/>
          </a:prstGeom>
          <a:noFill/>
          <a:ln w="57150">
            <a:solidFill>
              <a:srgbClr val="881C1C"/>
            </a:solidFill>
            <a:round/>
            <a:headEnd/>
            <a:tailEnd type="triangle" w="med" len="med"/>
          </a:ln>
          <a:effectLst/>
        </p:spPr>
      </p:cxnSp>
      <p:cxnSp>
        <p:nvCxnSpPr>
          <p:cNvPr id="183346" name="AutoShape 50"/>
          <p:cNvCxnSpPr>
            <a:cxnSpLocks noChangeShapeType="1"/>
            <a:stCxn id="183322" idx="3"/>
            <a:endCxn id="183330" idx="1"/>
          </p:cNvCxnSpPr>
          <p:nvPr/>
        </p:nvCxnSpPr>
        <p:spPr bwMode="auto">
          <a:xfrm>
            <a:off x="3984295" y="3038883"/>
            <a:ext cx="740393" cy="0"/>
          </a:xfrm>
          <a:prstGeom prst="straightConnector1">
            <a:avLst/>
          </a:prstGeom>
          <a:noFill/>
          <a:ln w="57150">
            <a:solidFill>
              <a:srgbClr val="881C1C"/>
            </a:solidFill>
            <a:round/>
            <a:headEnd/>
            <a:tailEnd type="triangle" w="med" len="med"/>
          </a:ln>
          <a:effectLst/>
        </p:spPr>
      </p:cxnSp>
      <p:sp>
        <p:nvSpPr>
          <p:cNvPr id="183348" name="AutoShape 52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49" name="Text Box 53"/>
          <p:cNvSpPr txBox="1">
            <a:spLocks noChangeArrowheads="1"/>
          </p:cNvSpPr>
          <p:nvPr/>
        </p:nvSpPr>
        <p:spPr bwMode="auto">
          <a:xfrm>
            <a:off x="7545096" y="3083509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83350" name="AutoShape 54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3351" name="Text Box 55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183352" name="Rectangle 56"/>
          <p:cNvSpPr>
            <a:spLocks noChangeArrowheads="1"/>
          </p:cNvSpPr>
          <p:nvPr/>
        </p:nvSpPr>
        <p:spPr bwMode="auto">
          <a:xfrm>
            <a:off x="4569119" y="1491370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83353" name="Rectangle 57"/>
          <p:cNvSpPr>
            <a:spLocks noChangeArrowheads="1"/>
          </p:cNvSpPr>
          <p:nvPr/>
        </p:nvSpPr>
        <p:spPr bwMode="auto">
          <a:xfrm>
            <a:off x="2981739" y="1425151"/>
            <a:ext cx="1234469" cy="1970740"/>
          </a:xfrm>
          <a:prstGeom prst="rect">
            <a:avLst/>
          </a:prstGeom>
          <a:noFill/>
          <a:ln w="63500" algn="ctr">
            <a:solidFill>
              <a:schemeClr val="hlink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33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33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3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35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AutoShape 2"/>
          <p:cNvSpPr>
            <a:spLocks noChangeArrowheads="1"/>
          </p:cNvSpPr>
          <p:nvPr/>
        </p:nvSpPr>
        <p:spPr bwMode="auto">
          <a:xfrm>
            <a:off x="3039357" y="1494250"/>
            <a:ext cx="1090424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07" name="AutoShape 3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08" name="AutoShape 4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09" name="AutoShape 5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10" name="Rectangle 6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00711" name="Rectangle 7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200712" name="Rectangle 8"/>
          <p:cNvSpPr>
            <a:spLocks noChangeArrowheads="1"/>
          </p:cNvSpPr>
          <p:nvPr/>
        </p:nvSpPr>
        <p:spPr bwMode="auto">
          <a:xfrm>
            <a:off x="3050881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200713" name="Rectangle 9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200714" name="Rectangle 1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</a:t>
            </a:r>
          </a:p>
        </p:txBody>
      </p:sp>
      <p:cxnSp>
        <p:nvCxnSpPr>
          <p:cNvPr id="200715" name="AutoShape 11"/>
          <p:cNvCxnSpPr>
            <a:cxnSpLocks noChangeShapeType="1"/>
            <a:stCxn id="200719" idx="3"/>
            <a:endCxn id="200725" idx="1"/>
          </p:cNvCxnSpPr>
          <p:nvPr/>
        </p:nvCxnSpPr>
        <p:spPr bwMode="auto">
          <a:xfrm flipV="1">
            <a:off x="2415642" y="1895884"/>
            <a:ext cx="773523" cy="555665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0716" name="AutoShape 12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17" name="AutoShape 13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18" name="AutoShape 14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19" name="AutoShape 15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20" name="AutoShape 16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21" name="AutoShape 17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0722" name="AutoShape 18"/>
          <p:cNvCxnSpPr>
            <a:cxnSpLocks noChangeShapeType="1"/>
            <a:stCxn id="200719" idx="2"/>
            <a:endCxn id="200721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0723" name="AutoShape 19"/>
          <p:cNvCxnSpPr>
            <a:cxnSpLocks noChangeShapeType="1"/>
            <a:stCxn id="200716" idx="2"/>
            <a:endCxn id="200718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0724" name="AutoShape 20"/>
          <p:cNvCxnSpPr>
            <a:cxnSpLocks noChangeShapeType="1"/>
            <a:stCxn id="200716" idx="3"/>
            <a:endCxn id="200719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0725" name="AutoShape 21"/>
          <p:cNvSpPr>
            <a:spLocks noChangeArrowheads="1"/>
          </p:cNvSpPr>
          <p:nvPr/>
        </p:nvSpPr>
        <p:spPr bwMode="auto">
          <a:xfrm>
            <a:off x="320501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200726" name="AutoShape 22"/>
          <p:cNvSpPr>
            <a:spLocks noChangeArrowheads="1"/>
          </p:cNvSpPr>
          <p:nvPr/>
        </p:nvSpPr>
        <p:spPr bwMode="auto">
          <a:xfrm>
            <a:off x="3663074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200727" name="AutoShape 23"/>
          <p:cNvSpPr>
            <a:spLocks noChangeArrowheads="1"/>
          </p:cNvSpPr>
          <p:nvPr/>
        </p:nvSpPr>
        <p:spPr bwMode="auto">
          <a:xfrm>
            <a:off x="320501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200728" name="AutoShape 24"/>
          <p:cNvSpPr>
            <a:spLocks noChangeArrowheads="1"/>
          </p:cNvSpPr>
          <p:nvPr/>
        </p:nvSpPr>
        <p:spPr bwMode="auto">
          <a:xfrm>
            <a:off x="3663074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200729" name="AutoShape 25"/>
          <p:cNvSpPr>
            <a:spLocks noChangeArrowheads="1"/>
          </p:cNvSpPr>
          <p:nvPr/>
        </p:nvSpPr>
        <p:spPr bwMode="auto">
          <a:xfrm>
            <a:off x="320501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endParaRPr lang="en-US" u="none" dirty="0"/>
          </a:p>
        </p:txBody>
      </p:sp>
      <p:sp>
        <p:nvSpPr>
          <p:cNvPr id="200730" name="AutoShape 26"/>
          <p:cNvSpPr>
            <a:spLocks noChangeArrowheads="1"/>
          </p:cNvSpPr>
          <p:nvPr/>
        </p:nvSpPr>
        <p:spPr bwMode="auto">
          <a:xfrm>
            <a:off x="3663074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cxnSp>
        <p:nvCxnSpPr>
          <p:cNvPr id="200731" name="AutoShape 27"/>
          <p:cNvCxnSpPr>
            <a:cxnSpLocks noChangeShapeType="1"/>
            <a:stCxn id="200725" idx="3"/>
            <a:endCxn id="200728" idx="0"/>
          </p:cNvCxnSpPr>
          <p:nvPr/>
        </p:nvCxnSpPr>
        <p:spPr bwMode="auto">
          <a:xfrm>
            <a:off x="3526230" y="1895883"/>
            <a:ext cx="289532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0732" name="AutoShape 28"/>
          <p:cNvCxnSpPr>
            <a:cxnSpLocks noChangeShapeType="1"/>
            <a:stCxn id="200725" idx="2"/>
            <a:endCxn id="200727" idx="0"/>
          </p:cNvCxnSpPr>
          <p:nvPr/>
        </p:nvCxnSpPr>
        <p:spPr bwMode="auto">
          <a:xfrm>
            <a:off x="3357698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0733" name="AutoShape 29"/>
          <p:cNvCxnSpPr>
            <a:cxnSpLocks noChangeShapeType="1"/>
            <a:stCxn id="200728" idx="2"/>
            <a:endCxn id="200730" idx="0"/>
          </p:cNvCxnSpPr>
          <p:nvPr/>
        </p:nvCxnSpPr>
        <p:spPr bwMode="auto">
          <a:xfrm>
            <a:off x="3815762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0734" name="AutoShape 30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35" name="AutoShape 31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36" name="AutoShape 32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200737" name="AutoShape 33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38" name="AutoShape 34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200739" name="AutoShape 35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0740" name="AutoShape 36"/>
          <p:cNvCxnSpPr>
            <a:cxnSpLocks noChangeShapeType="1"/>
            <a:stCxn id="200736" idx="2"/>
            <a:endCxn id="200739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0741" name="AutoShape 37"/>
          <p:cNvCxnSpPr>
            <a:cxnSpLocks noChangeShapeType="1"/>
            <a:stCxn id="200736" idx="0"/>
            <a:endCxn id="200734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0742" name="AutoShape 38"/>
          <p:cNvCxnSpPr>
            <a:cxnSpLocks noChangeShapeType="1"/>
            <a:stCxn id="200734" idx="1"/>
            <a:endCxn id="200726" idx="3"/>
          </p:cNvCxnSpPr>
          <p:nvPr/>
        </p:nvCxnSpPr>
        <p:spPr bwMode="auto">
          <a:xfrm flipH="1">
            <a:off x="3984295" y="1895883"/>
            <a:ext cx="740393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0743" name="AutoShape 39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44" name="AutoShape 40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45" name="AutoShape 41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46" name="AutoShape 42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47" name="AutoShape 43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48" name="AutoShape 44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0749" name="AutoShape 45"/>
          <p:cNvCxnSpPr>
            <a:cxnSpLocks noChangeShapeType="1"/>
            <a:stCxn id="200745" idx="2"/>
            <a:endCxn id="200748" idx="0"/>
          </p:cNvCxnSpPr>
          <p:nvPr/>
        </p:nvCxnSpPr>
        <p:spPr bwMode="auto">
          <a:xfrm rot="16200000" flipH="1">
            <a:off x="6425229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0750" name="AutoShape 46"/>
          <p:cNvCxnSpPr>
            <a:cxnSpLocks noChangeShapeType="1"/>
            <a:stCxn id="200745" idx="0"/>
            <a:endCxn id="200743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0751" name="AutoShape 47"/>
          <p:cNvCxnSpPr>
            <a:cxnSpLocks noChangeShapeType="1"/>
            <a:stCxn id="200739" idx="3"/>
            <a:endCxn id="200745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0752" name="Text Box 48"/>
          <p:cNvSpPr txBox="1">
            <a:spLocks noChangeArrowheads="1"/>
          </p:cNvSpPr>
          <p:nvPr/>
        </p:nvSpPr>
        <p:spPr bwMode="auto">
          <a:xfrm>
            <a:off x="1391478" y="5795615"/>
            <a:ext cx="6843220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</a:tabLst>
            </a:pPr>
            <a:r>
              <a:rPr lang="en-GB" dirty="0">
                <a:solidFill>
                  <a:srgbClr val="000000"/>
                </a:solidFill>
              </a:rPr>
              <a:t>... conservatively bookmark objects on the page... </a:t>
            </a:r>
          </a:p>
        </p:txBody>
      </p:sp>
      <p:cxnSp>
        <p:nvCxnSpPr>
          <p:cNvPr id="200753" name="AutoShape 49"/>
          <p:cNvCxnSpPr>
            <a:cxnSpLocks noChangeShapeType="1"/>
            <a:stCxn id="200728" idx="3"/>
            <a:endCxn id="200736" idx="1"/>
          </p:cNvCxnSpPr>
          <p:nvPr/>
        </p:nvCxnSpPr>
        <p:spPr bwMode="auto">
          <a:xfrm>
            <a:off x="3984295" y="2451548"/>
            <a:ext cx="740393" cy="0"/>
          </a:xfrm>
          <a:prstGeom prst="straightConnector1">
            <a:avLst/>
          </a:prstGeom>
          <a:noFill/>
          <a:ln w="57150">
            <a:solidFill>
              <a:srgbClr val="881C1C"/>
            </a:solidFill>
            <a:round/>
            <a:headEnd/>
            <a:tailEnd type="triangle" w="med" len="med"/>
          </a:ln>
          <a:effectLst/>
        </p:spPr>
      </p:cxnSp>
      <p:cxnSp>
        <p:nvCxnSpPr>
          <p:cNvPr id="200754" name="AutoShape 50"/>
          <p:cNvCxnSpPr>
            <a:cxnSpLocks noChangeShapeType="1"/>
            <a:stCxn id="200730" idx="3"/>
            <a:endCxn id="200738" idx="1"/>
          </p:cNvCxnSpPr>
          <p:nvPr/>
        </p:nvCxnSpPr>
        <p:spPr bwMode="auto">
          <a:xfrm>
            <a:off x="3984295" y="3038883"/>
            <a:ext cx="740393" cy="0"/>
          </a:xfrm>
          <a:prstGeom prst="straightConnector1">
            <a:avLst/>
          </a:prstGeom>
          <a:noFill/>
          <a:ln w="57150">
            <a:solidFill>
              <a:srgbClr val="881C1C"/>
            </a:solidFill>
            <a:round/>
            <a:headEnd/>
            <a:tailEnd type="triangle" w="med" len="med"/>
          </a:ln>
          <a:effectLst/>
        </p:spPr>
      </p:cxnSp>
      <p:sp>
        <p:nvSpPr>
          <p:cNvPr id="200755" name="AutoShape 51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56" name="Text Box 52"/>
          <p:cNvSpPr txBox="1">
            <a:spLocks noChangeArrowheads="1"/>
          </p:cNvSpPr>
          <p:nvPr/>
        </p:nvSpPr>
        <p:spPr bwMode="auto">
          <a:xfrm>
            <a:off x="7545096" y="3083509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200757" name="AutoShape 53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0758" name="Text Box 54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200759" name="Rectangle 55"/>
          <p:cNvSpPr>
            <a:spLocks noChangeArrowheads="1"/>
          </p:cNvSpPr>
          <p:nvPr/>
        </p:nvSpPr>
        <p:spPr bwMode="auto">
          <a:xfrm>
            <a:off x="2981739" y="1425151"/>
            <a:ext cx="1234469" cy="1970740"/>
          </a:xfrm>
          <a:prstGeom prst="rect">
            <a:avLst/>
          </a:prstGeom>
          <a:noFill/>
          <a:ln w="63500" algn="ctr">
            <a:solidFill>
              <a:schemeClr val="hlink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0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0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007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0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0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5" name="AutoShape 61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446" name="AutoShape 62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447" name="AutoShape 63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448" name="Rectangle 64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449" name="Rectangle 65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451" name="Rectangle 67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6435" name="Rectangle 5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</a:t>
            </a:r>
          </a:p>
        </p:txBody>
      </p:sp>
      <p:sp>
        <p:nvSpPr>
          <p:cNvPr id="16388" name="Text Box 4"/>
          <p:cNvSpPr txBox="1">
            <a:spLocks noChangeArrowheads="1"/>
          </p:cNvSpPr>
          <p:nvPr/>
        </p:nvSpPr>
        <p:spPr bwMode="auto">
          <a:xfrm>
            <a:off x="1754473" y="5797055"/>
            <a:ext cx="5746766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</a:tabLst>
            </a:pPr>
            <a:r>
              <a:rPr lang="en-GB" dirty="0">
                <a:solidFill>
                  <a:srgbClr val="000000"/>
                </a:solidFill>
              </a:rPr>
              <a:t>... </a:t>
            </a:r>
            <a:r>
              <a:rPr lang="en-GB" dirty="0">
                <a:solidFill>
                  <a:srgbClr val="881C1C"/>
                </a:solidFill>
              </a:rPr>
              <a:t>then</a:t>
            </a:r>
            <a:r>
              <a:rPr lang="en-GB" dirty="0">
                <a:solidFill>
                  <a:srgbClr val="000000"/>
                </a:solidFill>
              </a:rPr>
              <a:t> tell extended VM to evict the page.</a:t>
            </a:r>
          </a:p>
        </p:txBody>
      </p:sp>
      <p:sp>
        <p:nvSpPr>
          <p:cNvPr id="16389" name="AutoShape 5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390" name="Text Box 6"/>
          <p:cNvSpPr txBox="1">
            <a:spLocks noChangeArrowheads="1"/>
          </p:cNvSpPr>
          <p:nvPr/>
        </p:nvSpPr>
        <p:spPr bwMode="auto">
          <a:xfrm>
            <a:off x="7545096" y="3083509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6391" name="AutoShape 7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392" name="Text Box 8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cxnSp>
        <p:nvCxnSpPr>
          <p:cNvPr id="16393" name="AutoShape 9"/>
          <p:cNvCxnSpPr>
            <a:cxnSpLocks noChangeShapeType="1"/>
            <a:stCxn id="16397" idx="3"/>
            <a:endCxn id="16403" idx="1"/>
          </p:cNvCxnSpPr>
          <p:nvPr/>
        </p:nvCxnSpPr>
        <p:spPr bwMode="auto">
          <a:xfrm>
            <a:off x="2415642" y="2451549"/>
            <a:ext cx="773523" cy="1707302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394" name="AutoShape 10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395" name="AutoShape 11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396" name="AutoShape 12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397" name="AutoShape 13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398" name="AutoShape 14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399" name="AutoShape 15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400" name="AutoShape 16"/>
          <p:cNvCxnSpPr>
            <a:cxnSpLocks noChangeShapeType="1"/>
            <a:stCxn id="16397" idx="2"/>
            <a:endCxn id="16399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401" name="AutoShape 17"/>
          <p:cNvCxnSpPr>
            <a:cxnSpLocks noChangeShapeType="1"/>
            <a:stCxn id="16394" idx="2"/>
            <a:endCxn id="16396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402" name="AutoShape 18"/>
          <p:cNvCxnSpPr>
            <a:cxnSpLocks noChangeShapeType="1"/>
            <a:stCxn id="16394" idx="3"/>
            <a:endCxn id="16397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grpSp>
        <p:nvGrpSpPr>
          <p:cNvPr id="2" name="Group 71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16444" name="AutoShape 60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450" name="Rectangle 66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16403" name="AutoShape 19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6404" name="AutoShape 20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6405" name="AutoShape 21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6406" name="AutoShape 22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6407" name="AutoShape 23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tx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408" name="AutoShape 24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cxnSp>
          <p:nvCxnSpPr>
            <p:cNvPr id="16409" name="AutoShape 25"/>
            <p:cNvCxnSpPr>
              <a:cxnSpLocks noChangeShapeType="1"/>
              <a:stCxn id="16403" idx="3"/>
              <a:endCxn id="16406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6410" name="AutoShape 26"/>
            <p:cNvCxnSpPr>
              <a:cxnSpLocks noChangeShapeType="1"/>
              <a:stCxn id="16403" idx="2"/>
              <a:endCxn id="16405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6411" name="AutoShape 27"/>
            <p:cNvCxnSpPr>
              <a:cxnSpLocks noChangeShapeType="1"/>
              <a:stCxn id="16406" idx="2"/>
              <a:endCxn id="16408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16413" name="AutoShape 29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414" name="AutoShape 30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415" name="AutoShape 31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6416" name="AutoShape 32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417" name="AutoShape 33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6418" name="AutoShape 34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419" name="AutoShape 35"/>
          <p:cNvCxnSpPr>
            <a:cxnSpLocks noChangeShapeType="1"/>
            <a:stCxn id="16415" idx="2"/>
            <a:endCxn id="16418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420" name="AutoShape 36"/>
          <p:cNvCxnSpPr>
            <a:cxnSpLocks noChangeShapeType="1"/>
            <a:stCxn id="16406" idx="3"/>
            <a:endCxn id="16415" idx="1"/>
          </p:cNvCxnSpPr>
          <p:nvPr/>
        </p:nvCxnSpPr>
        <p:spPr bwMode="auto">
          <a:xfrm flipV="1">
            <a:off x="3984295" y="2451548"/>
            <a:ext cx="740393" cy="2262967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421" name="AutoShape 37"/>
          <p:cNvCxnSpPr>
            <a:cxnSpLocks noChangeShapeType="1"/>
            <a:stCxn id="16408" idx="3"/>
            <a:endCxn id="16417" idx="2"/>
          </p:cNvCxnSpPr>
          <p:nvPr/>
        </p:nvCxnSpPr>
        <p:spPr bwMode="auto">
          <a:xfrm flipV="1">
            <a:off x="3984295" y="3198673"/>
            <a:ext cx="910367" cy="2103178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422" name="AutoShape 38"/>
          <p:cNvCxnSpPr>
            <a:cxnSpLocks noChangeShapeType="1"/>
            <a:stCxn id="16415" idx="0"/>
            <a:endCxn id="16413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423" name="AutoShape 39"/>
          <p:cNvCxnSpPr>
            <a:cxnSpLocks noChangeShapeType="1"/>
            <a:stCxn id="16413" idx="1"/>
            <a:endCxn id="16404" idx="0"/>
          </p:cNvCxnSpPr>
          <p:nvPr/>
        </p:nvCxnSpPr>
        <p:spPr bwMode="auto">
          <a:xfrm rot="10800000" flipV="1">
            <a:off x="3815762" y="1895884"/>
            <a:ext cx="908926" cy="2103177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425" name="AutoShape 41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426" name="AutoShape 42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427" name="AutoShape 43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428" name="AutoShape 44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429" name="AutoShape 45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6430" name="AutoShape 46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6431" name="AutoShape 47"/>
          <p:cNvCxnSpPr>
            <a:cxnSpLocks noChangeShapeType="1"/>
            <a:stCxn id="16427" idx="2"/>
            <a:endCxn id="16430" idx="0"/>
          </p:cNvCxnSpPr>
          <p:nvPr/>
        </p:nvCxnSpPr>
        <p:spPr bwMode="auto">
          <a:xfrm rot="16200000" flipH="1">
            <a:off x="6425229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432" name="AutoShape 48"/>
          <p:cNvCxnSpPr>
            <a:cxnSpLocks noChangeShapeType="1"/>
            <a:stCxn id="16427" idx="0"/>
            <a:endCxn id="16425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6433" name="AutoShape 49"/>
          <p:cNvCxnSpPr>
            <a:cxnSpLocks noChangeShapeType="1"/>
            <a:stCxn id="16418" idx="3"/>
            <a:endCxn id="16427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6454" name="Rectangle 70"/>
          <p:cNvSpPr>
            <a:spLocks noChangeArrowheads="1"/>
          </p:cNvSpPr>
          <p:nvPr/>
        </p:nvSpPr>
        <p:spPr bwMode="auto">
          <a:xfrm>
            <a:off x="4569119" y="1491370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 Details</a:t>
            </a:r>
          </a:p>
        </p:txBody>
      </p:sp>
      <p:sp>
        <p:nvSpPr>
          <p:cNvPr id="23557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Cheap summary of connectivity</a:t>
            </a:r>
          </a:p>
          <a:p>
            <a:pPr lvl="1"/>
            <a:r>
              <a:rPr lang="en-GB"/>
              <a:t>One bit per object: free</a:t>
            </a:r>
          </a:p>
          <a:p>
            <a:pPr lvl="1"/>
            <a:r>
              <a:rPr lang="en-GB"/>
              <a:t>One word per page: referring page count</a:t>
            </a:r>
          </a:p>
          <a:p>
            <a:pPr lvl="1"/>
            <a:r>
              <a:rPr lang="en-GB"/>
              <a:t>Bookmarks cleared when count </a:t>
            </a:r>
            <a:r>
              <a:rPr lang="en-US"/>
              <a:t>=</a:t>
            </a:r>
            <a:r>
              <a:rPr lang="en-GB"/>
              <a:t> zero</a:t>
            </a:r>
          </a:p>
          <a:p>
            <a:pPr lvl="2"/>
            <a:endParaRPr lang="en-GB"/>
          </a:p>
          <a:p>
            <a:r>
              <a:rPr lang="en-GB"/>
              <a:t>Use bookmarks as </a:t>
            </a:r>
            <a:r>
              <a:rPr lang="en-GB" b="1"/>
              <a:t>secondary roots</a:t>
            </a:r>
            <a:r>
              <a:rPr lang="en-GB"/>
              <a:t> during garbage collection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5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17524" name="AutoShape 116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525" name="Rectangle 117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17526" name="AutoShape 118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7527" name="AutoShape 119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7528" name="AutoShape 120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7529" name="AutoShape 121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7530" name="AutoShape 122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tx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531" name="AutoShape 123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cxnSp>
          <p:nvCxnSpPr>
            <p:cNvPr id="17532" name="AutoShape 124"/>
            <p:cNvCxnSpPr>
              <a:cxnSpLocks noChangeShapeType="1"/>
              <a:stCxn id="17526" idx="3"/>
              <a:endCxn id="17529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7533" name="AutoShape 125"/>
            <p:cNvCxnSpPr>
              <a:cxnSpLocks noChangeShapeType="1"/>
              <a:stCxn id="17526" idx="2"/>
              <a:endCxn id="17528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7534" name="AutoShape 126"/>
            <p:cNvCxnSpPr>
              <a:cxnSpLocks noChangeShapeType="1"/>
              <a:stCxn id="17529" idx="2"/>
              <a:endCxn id="17531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17509" name="Rectangle 101"/>
          <p:cNvSpPr>
            <a:spLocks noChangeArrowheads="1"/>
          </p:cNvSpPr>
          <p:nvPr/>
        </p:nvSpPr>
        <p:spPr bwMode="auto">
          <a:xfrm rot="5400000">
            <a:off x="-461602" y="2793978"/>
            <a:ext cx="2487537" cy="579062"/>
          </a:xfrm>
          <a:prstGeom prst="rect">
            <a:avLst/>
          </a:prstGeom>
          <a:solidFill>
            <a:srgbClr val="FFFFFF"/>
          </a:solidFill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95" name="AutoShape 87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96" name="AutoShape 88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97" name="AutoShape 89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98" name="Rectangle 90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7499" name="Rectangle 91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7501" name="Rectangle 93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7502" name="AutoShape 94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503" name="Text Box 95"/>
          <p:cNvSpPr txBox="1">
            <a:spLocks noChangeArrowheads="1"/>
          </p:cNvSpPr>
          <p:nvPr/>
        </p:nvSpPr>
        <p:spPr bwMode="auto">
          <a:xfrm>
            <a:off x="7545096" y="3083509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7504" name="AutoShape 96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505" name="Text Box 97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17472" name="Rectangle 6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Collection with Bookmarks</a:t>
            </a: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1737187" y="5797055"/>
            <a:ext cx="4259179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</a:tabLst>
            </a:pPr>
            <a:r>
              <a:rPr lang="en-GB" dirty="0">
                <a:solidFill>
                  <a:srgbClr val="000000"/>
                </a:solidFill>
              </a:rPr>
              <a:t>Process objects as usual, but...</a:t>
            </a:r>
          </a:p>
        </p:txBody>
      </p:sp>
      <p:cxnSp>
        <p:nvCxnSpPr>
          <p:cNvPr id="17417" name="AutoShape 9"/>
          <p:cNvCxnSpPr>
            <a:cxnSpLocks noChangeShapeType="1"/>
            <a:stCxn id="17421" idx="3"/>
          </p:cNvCxnSpPr>
          <p:nvPr/>
        </p:nvCxnSpPr>
        <p:spPr bwMode="auto">
          <a:xfrm>
            <a:off x="2415642" y="2451548"/>
            <a:ext cx="773523" cy="1702983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7418" name="AutoShape 10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19" name="AutoShape 11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20" name="AutoShape 12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21" name="AutoShape 13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22" name="AutoShape 14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23" name="AutoShape 15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7424" name="AutoShape 16"/>
          <p:cNvCxnSpPr>
            <a:cxnSpLocks noChangeShapeType="1"/>
            <a:stCxn id="17421" idx="2"/>
            <a:endCxn id="17423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425" name="AutoShape 17"/>
          <p:cNvCxnSpPr>
            <a:cxnSpLocks noChangeShapeType="1"/>
            <a:stCxn id="17418" idx="2"/>
            <a:endCxn id="17420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426" name="AutoShape 18"/>
          <p:cNvCxnSpPr>
            <a:cxnSpLocks noChangeShapeType="1"/>
            <a:stCxn id="17418" idx="3"/>
            <a:endCxn id="17421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7437" name="AutoShape 29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38" name="AutoShape 30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39" name="AutoShape 31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7440" name="AutoShape 32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41" name="AutoShape 33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7442" name="AutoShape 34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7443" name="AutoShape 35"/>
          <p:cNvCxnSpPr>
            <a:cxnSpLocks noChangeShapeType="1"/>
            <a:stCxn id="17439" idx="2"/>
            <a:endCxn id="17442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444" name="AutoShape 36"/>
          <p:cNvCxnSpPr>
            <a:cxnSpLocks noChangeShapeType="1"/>
            <a:endCxn id="17439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445" name="AutoShape 37"/>
          <p:cNvCxnSpPr>
            <a:cxnSpLocks noChangeShapeType="1"/>
            <a:endCxn id="17441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446" name="AutoShape 38"/>
          <p:cNvCxnSpPr>
            <a:cxnSpLocks noChangeShapeType="1"/>
            <a:stCxn id="17439" idx="0"/>
            <a:endCxn id="17437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447" name="AutoShape 39"/>
          <p:cNvCxnSpPr>
            <a:cxnSpLocks noChangeShapeType="1"/>
            <a:stCxn id="17437" idx="1"/>
          </p:cNvCxnSpPr>
          <p:nvPr/>
        </p:nvCxnSpPr>
        <p:spPr bwMode="auto">
          <a:xfrm rot="10800000" flipV="1">
            <a:off x="3815762" y="1895884"/>
            <a:ext cx="908926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7449" name="AutoShape 41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50" name="AutoShape 42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51" name="AutoShape 43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52" name="AutoShape 44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53" name="AutoShape 45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454" name="AutoShape 46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7455" name="AutoShape 47"/>
          <p:cNvCxnSpPr>
            <a:cxnSpLocks noChangeShapeType="1"/>
            <a:stCxn id="17451" idx="2"/>
            <a:endCxn id="17454" idx="0"/>
          </p:cNvCxnSpPr>
          <p:nvPr/>
        </p:nvCxnSpPr>
        <p:spPr bwMode="auto">
          <a:xfrm rot="16200000" flipH="1">
            <a:off x="6425229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456" name="AutoShape 48"/>
          <p:cNvCxnSpPr>
            <a:cxnSpLocks noChangeShapeType="1"/>
            <a:stCxn id="17451" idx="0"/>
            <a:endCxn id="17449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457" name="AutoShape 49"/>
          <p:cNvCxnSpPr>
            <a:cxnSpLocks noChangeShapeType="1"/>
            <a:stCxn id="17442" idx="3"/>
            <a:endCxn id="17451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7482" name="Text Box 74"/>
          <p:cNvSpPr txBox="1">
            <a:spLocks noChangeArrowheads="1"/>
          </p:cNvSpPr>
          <p:nvPr/>
        </p:nvSpPr>
        <p:spPr bwMode="auto">
          <a:xfrm>
            <a:off x="354352" y="1435229"/>
            <a:ext cx="793250" cy="41592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81639" tIns="40820" rIns="81639" bIns="40820">
            <a:spAutoFit/>
          </a:bodyPr>
          <a:lstStyle/>
          <a:p>
            <a:pPr defTabSz="407526" eaLnBrk="0" hangingPunct="0">
              <a:lnSpc>
                <a:spcPts val="2552"/>
              </a:lnSpc>
              <a:buClr>
                <a:srgbClr val="000000"/>
              </a:buClr>
              <a:buSzPct val="100000"/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</a:pPr>
            <a:r>
              <a:rPr lang="en-GB" sz="2200" dirty="0">
                <a:solidFill>
                  <a:srgbClr val="000000"/>
                </a:solidFill>
              </a:rPr>
              <a:t>roots</a:t>
            </a:r>
          </a:p>
        </p:txBody>
      </p:sp>
      <p:sp>
        <p:nvSpPr>
          <p:cNvPr id="17486" name="Line 78"/>
          <p:cNvSpPr>
            <a:spLocks noChangeShapeType="1"/>
          </p:cNvSpPr>
          <p:nvPr/>
        </p:nvSpPr>
        <p:spPr bwMode="auto">
          <a:xfrm rot="5400000">
            <a:off x="780007" y="1962640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7487" name="Line 79"/>
          <p:cNvSpPr>
            <a:spLocks noChangeShapeType="1"/>
          </p:cNvSpPr>
          <p:nvPr/>
        </p:nvSpPr>
        <p:spPr bwMode="auto">
          <a:xfrm rot="5400000">
            <a:off x="781447" y="237722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7488" name="Line 80"/>
          <p:cNvSpPr>
            <a:spLocks noChangeShapeType="1"/>
          </p:cNvSpPr>
          <p:nvPr/>
        </p:nvSpPr>
        <p:spPr bwMode="auto">
          <a:xfrm rot="5400000">
            <a:off x="777126" y="279181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7489" name="Line 81"/>
          <p:cNvSpPr>
            <a:spLocks noChangeShapeType="1"/>
          </p:cNvSpPr>
          <p:nvPr/>
        </p:nvSpPr>
        <p:spPr bwMode="auto">
          <a:xfrm rot="5400000">
            <a:off x="781447" y="320640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7490" name="Line 82"/>
          <p:cNvSpPr>
            <a:spLocks noChangeShapeType="1"/>
          </p:cNvSpPr>
          <p:nvPr/>
        </p:nvSpPr>
        <p:spPr bwMode="auto">
          <a:xfrm rot="5400000">
            <a:off x="781447" y="362099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cxnSp>
        <p:nvCxnSpPr>
          <p:cNvPr id="17492" name="AutoShape 84"/>
          <p:cNvCxnSpPr>
            <a:cxnSpLocks noChangeShapeType="1"/>
            <a:endCxn id="17418" idx="1"/>
          </p:cNvCxnSpPr>
          <p:nvPr/>
        </p:nvCxnSpPr>
        <p:spPr bwMode="auto">
          <a:xfrm flipV="1">
            <a:off x="838344" y="1895884"/>
            <a:ext cx="783607" cy="151152"/>
          </a:xfrm>
          <a:prstGeom prst="curvedConnector3">
            <a:avLst>
              <a:gd name="adj1" fmla="val 50921"/>
            </a:avLst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17493" name="AutoShape 85"/>
          <p:cNvCxnSpPr>
            <a:cxnSpLocks noChangeShapeType="1"/>
          </p:cNvCxnSpPr>
          <p:nvPr/>
        </p:nvCxnSpPr>
        <p:spPr bwMode="auto">
          <a:xfrm>
            <a:off x="838344" y="4189081"/>
            <a:ext cx="2350820" cy="521116"/>
          </a:xfrm>
          <a:prstGeom prst="curvedConnector3">
            <a:avLst>
              <a:gd name="adj1" fmla="val 50306"/>
            </a:avLst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74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74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74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" dur="2000" fill="hold"/>
                                        <p:tgtEl>
                                          <p:spTgt spid="174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174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2000" fill="hold"/>
                                        <p:tgtEl>
                                          <p:spTgt spid="174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000" fill="hold"/>
                                        <p:tgtEl>
                                          <p:spTgt spid="174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174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000" fill="hold"/>
                                        <p:tgtEl>
                                          <p:spTgt spid="174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1" dur="2000" fill="hold"/>
                                        <p:tgtEl>
                                          <p:spTgt spid="174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" dur="2000" fill="hold"/>
                                        <p:tgtEl>
                                          <p:spTgt spid="174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2000" fill="hold"/>
                                        <p:tgtEl>
                                          <p:spTgt spid="174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09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18542" name="AutoShape 110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43" name="Rectangle 111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18544" name="AutoShape 112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8545" name="AutoShape 113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8546" name="AutoShape 114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8547" name="AutoShape 115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8548" name="AutoShape 116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tx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549" name="AutoShape 117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cxnSp>
          <p:nvCxnSpPr>
            <p:cNvPr id="18550" name="AutoShape 118"/>
            <p:cNvCxnSpPr>
              <a:cxnSpLocks noChangeShapeType="1"/>
              <a:stCxn id="18544" idx="3"/>
              <a:endCxn id="18547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8551" name="AutoShape 119"/>
            <p:cNvCxnSpPr>
              <a:cxnSpLocks noChangeShapeType="1"/>
              <a:stCxn id="18544" idx="2"/>
              <a:endCxn id="18546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8552" name="AutoShape 120"/>
            <p:cNvCxnSpPr>
              <a:cxnSpLocks noChangeShapeType="1"/>
              <a:stCxn id="18547" idx="2"/>
              <a:endCxn id="18549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18528" name="AutoShape 96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529" name="AutoShape 97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530" name="AutoShape 98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531" name="Rectangle 99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  <a:endParaRPr lang="en-US" u="none" dirty="0"/>
          </a:p>
        </p:txBody>
      </p:sp>
      <p:sp>
        <p:nvSpPr>
          <p:cNvPr id="18532" name="Rectangle 100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8534" name="Rectangle 102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8535" name="AutoShape 103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536" name="Text Box 104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18537" name="AutoShape 105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538" name="Text Box 106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18525" name="Rectangle 93"/>
          <p:cNvSpPr>
            <a:spLocks noChangeArrowheads="1"/>
          </p:cNvSpPr>
          <p:nvPr/>
        </p:nvSpPr>
        <p:spPr bwMode="auto">
          <a:xfrm rot="5400000">
            <a:off x="-461602" y="2793978"/>
            <a:ext cx="2487537" cy="579062"/>
          </a:xfrm>
          <a:prstGeom prst="rect">
            <a:avLst/>
          </a:prstGeom>
          <a:solidFill>
            <a:srgbClr val="FFFFFF"/>
          </a:solidFill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96" name="Rectangle 6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Collection with Bookmarks</a:t>
            </a:r>
          </a:p>
        </p:txBody>
      </p:sp>
      <p:sp>
        <p:nvSpPr>
          <p:cNvPr id="18436" name="Text Box 4"/>
          <p:cNvSpPr txBox="1">
            <a:spLocks noChangeArrowheads="1"/>
          </p:cNvSpPr>
          <p:nvPr/>
        </p:nvSpPr>
        <p:spPr bwMode="auto">
          <a:xfrm>
            <a:off x="1668046" y="5797055"/>
            <a:ext cx="5732338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</a:tabLst>
            </a:pPr>
            <a:r>
              <a:rPr lang="en-GB" dirty="0">
                <a:solidFill>
                  <a:srgbClr val="000000"/>
                </a:solidFill>
              </a:rPr>
              <a:t>... ignore any references to evicted pages.</a:t>
            </a:r>
          </a:p>
        </p:txBody>
      </p:sp>
      <p:cxnSp>
        <p:nvCxnSpPr>
          <p:cNvPr id="18441" name="AutoShape 9"/>
          <p:cNvCxnSpPr>
            <a:cxnSpLocks noChangeShapeType="1"/>
            <a:stCxn id="18445" idx="3"/>
          </p:cNvCxnSpPr>
          <p:nvPr/>
        </p:nvCxnSpPr>
        <p:spPr bwMode="auto">
          <a:xfrm>
            <a:off x="2415642" y="2451548"/>
            <a:ext cx="773523" cy="1702983"/>
          </a:xfrm>
          <a:prstGeom prst="bentConnector3">
            <a:avLst>
              <a:gd name="adj1" fmla="val 49907"/>
            </a:avLst>
          </a:prstGeom>
          <a:noFill/>
          <a:ln w="36720">
            <a:solidFill>
              <a:srgbClr val="881C1C"/>
            </a:solidFill>
            <a:round/>
            <a:headEnd/>
            <a:tailEnd type="triangle" w="med" len="med"/>
          </a:ln>
          <a:effectLst/>
        </p:spPr>
      </p:cxnSp>
      <p:sp>
        <p:nvSpPr>
          <p:cNvPr id="18442" name="AutoShape 10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43" name="AutoShape 11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44" name="AutoShape 12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45" name="AutoShape 13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46" name="AutoShape 14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47" name="AutoShape 15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8448" name="AutoShape 16"/>
          <p:cNvCxnSpPr>
            <a:cxnSpLocks noChangeShapeType="1"/>
            <a:stCxn id="18445" idx="2"/>
            <a:endCxn id="18447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449" name="AutoShape 17"/>
          <p:cNvCxnSpPr>
            <a:cxnSpLocks noChangeShapeType="1"/>
            <a:stCxn id="18442" idx="2"/>
            <a:endCxn id="18444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450" name="AutoShape 18"/>
          <p:cNvCxnSpPr>
            <a:cxnSpLocks noChangeShapeType="1"/>
            <a:stCxn id="18442" idx="3"/>
            <a:endCxn id="18445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8461" name="AutoShape 29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62" name="AutoShape 30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63" name="AutoShape 31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8464" name="AutoShape 32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65" name="AutoShape 33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8466" name="AutoShape 34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8467" name="AutoShape 35"/>
          <p:cNvCxnSpPr>
            <a:cxnSpLocks noChangeShapeType="1"/>
            <a:stCxn id="18463" idx="2"/>
            <a:endCxn id="18466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468" name="AutoShape 36"/>
          <p:cNvCxnSpPr>
            <a:cxnSpLocks noChangeShapeType="1"/>
            <a:endCxn id="18463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469" name="AutoShape 37"/>
          <p:cNvCxnSpPr>
            <a:cxnSpLocks noChangeShapeType="1"/>
            <a:endCxn id="18465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470" name="AutoShape 38"/>
          <p:cNvCxnSpPr>
            <a:cxnSpLocks noChangeShapeType="1"/>
            <a:stCxn id="18463" idx="0"/>
            <a:endCxn id="18461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471" name="AutoShape 39"/>
          <p:cNvCxnSpPr>
            <a:cxnSpLocks noChangeShapeType="1"/>
            <a:stCxn id="18461" idx="1"/>
          </p:cNvCxnSpPr>
          <p:nvPr/>
        </p:nvCxnSpPr>
        <p:spPr bwMode="auto">
          <a:xfrm rot="10800000" flipV="1">
            <a:off x="3815762" y="1895884"/>
            <a:ext cx="908926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8473" name="AutoShape 41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74" name="AutoShape 42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75" name="AutoShape 43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76" name="AutoShape 44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77" name="AutoShape 45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8478" name="AutoShape 46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8479" name="AutoShape 47"/>
          <p:cNvCxnSpPr>
            <a:cxnSpLocks noChangeShapeType="1"/>
            <a:stCxn id="18475" idx="2"/>
            <a:endCxn id="18478" idx="0"/>
          </p:cNvCxnSpPr>
          <p:nvPr/>
        </p:nvCxnSpPr>
        <p:spPr bwMode="auto">
          <a:xfrm rot="16200000" flipH="1">
            <a:off x="6425229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480" name="AutoShape 48"/>
          <p:cNvCxnSpPr>
            <a:cxnSpLocks noChangeShapeType="1"/>
            <a:stCxn id="18475" idx="0"/>
            <a:endCxn id="18473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8481" name="AutoShape 49"/>
          <p:cNvCxnSpPr>
            <a:cxnSpLocks noChangeShapeType="1"/>
            <a:stCxn id="18466" idx="3"/>
            <a:endCxn id="18475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8497" name="Text Box 65"/>
          <p:cNvSpPr txBox="1">
            <a:spLocks noChangeArrowheads="1"/>
          </p:cNvSpPr>
          <p:nvPr/>
        </p:nvSpPr>
        <p:spPr bwMode="auto">
          <a:xfrm>
            <a:off x="354352" y="1435229"/>
            <a:ext cx="793250" cy="41592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81639" tIns="40820" rIns="81639" bIns="40820">
            <a:spAutoFit/>
          </a:bodyPr>
          <a:lstStyle/>
          <a:p>
            <a:pPr defTabSz="407526" eaLnBrk="0" hangingPunct="0">
              <a:lnSpc>
                <a:spcPts val="2552"/>
              </a:lnSpc>
              <a:buClr>
                <a:srgbClr val="000000"/>
              </a:buClr>
              <a:buSzPct val="100000"/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</a:pPr>
            <a:r>
              <a:rPr lang="en-GB" sz="2200" dirty="0">
                <a:solidFill>
                  <a:srgbClr val="000000"/>
                </a:solidFill>
              </a:rPr>
              <a:t>roots</a:t>
            </a:r>
          </a:p>
        </p:txBody>
      </p:sp>
      <p:sp>
        <p:nvSpPr>
          <p:cNvPr id="18499" name="Line 67"/>
          <p:cNvSpPr>
            <a:spLocks noChangeShapeType="1"/>
          </p:cNvSpPr>
          <p:nvPr/>
        </p:nvSpPr>
        <p:spPr bwMode="auto">
          <a:xfrm rot="5400000">
            <a:off x="780007" y="1962640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8500" name="Line 68"/>
          <p:cNvSpPr>
            <a:spLocks noChangeShapeType="1"/>
          </p:cNvSpPr>
          <p:nvPr/>
        </p:nvSpPr>
        <p:spPr bwMode="auto">
          <a:xfrm rot="5400000">
            <a:off x="781447" y="237722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8501" name="Line 69"/>
          <p:cNvSpPr>
            <a:spLocks noChangeShapeType="1"/>
          </p:cNvSpPr>
          <p:nvPr/>
        </p:nvSpPr>
        <p:spPr bwMode="auto">
          <a:xfrm rot="5400000">
            <a:off x="777126" y="279181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8502" name="Line 70"/>
          <p:cNvSpPr>
            <a:spLocks noChangeShapeType="1"/>
          </p:cNvSpPr>
          <p:nvPr/>
        </p:nvSpPr>
        <p:spPr bwMode="auto">
          <a:xfrm rot="5400000">
            <a:off x="781447" y="320640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8503" name="Line 71"/>
          <p:cNvSpPr>
            <a:spLocks noChangeShapeType="1"/>
          </p:cNvSpPr>
          <p:nvPr/>
        </p:nvSpPr>
        <p:spPr bwMode="auto">
          <a:xfrm rot="5400000">
            <a:off x="781447" y="362099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cxnSp>
        <p:nvCxnSpPr>
          <p:cNvPr id="18505" name="AutoShape 73"/>
          <p:cNvCxnSpPr>
            <a:cxnSpLocks noChangeShapeType="1"/>
            <a:endCxn id="18442" idx="1"/>
          </p:cNvCxnSpPr>
          <p:nvPr/>
        </p:nvCxnSpPr>
        <p:spPr bwMode="auto">
          <a:xfrm flipV="1">
            <a:off x="838344" y="1895884"/>
            <a:ext cx="783607" cy="151152"/>
          </a:xfrm>
          <a:prstGeom prst="curvedConnector3">
            <a:avLst>
              <a:gd name="adj1" fmla="val 50921"/>
            </a:avLst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18540" name="AutoShape 108"/>
          <p:cNvCxnSpPr>
            <a:cxnSpLocks noChangeShapeType="1"/>
          </p:cNvCxnSpPr>
          <p:nvPr/>
        </p:nvCxnSpPr>
        <p:spPr bwMode="auto">
          <a:xfrm>
            <a:off x="838344" y="4189081"/>
            <a:ext cx="2350820" cy="521116"/>
          </a:xfrm>
          <a:prstGeom prst="curvedConnector3">
            <a:avLst>
              <a:gd name="adj1" fmla="val 50306"/>
            </a:avLst>
          </a:prstGeom>
          <a:noFill/>
          <a:ln w="36703">
            <a:solidFill>
              <a:srgbClr val="881C1C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00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19557" name="AutoShape 101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58" name="Rectangle 102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19559" name="AutoShape 103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9560" name="AutoShape 104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9561" name="AutoShape 105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9562" name="AutoShape 106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9563" name="AutoShape 107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tx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564" name="AutoShape 108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cxnSp>
          <p:nvCxnSpPr>
            <p:cNvPr id="19565" name="AutoShape 109"/>
            <p:cNvCxnSpPr>
              <a:cxnSpLocks noChangeShapeType="1"/>
              <a:stCxn id="19559" idx="3"/>
              <a:endCxn id="19562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9566" name="AutoShape 110"/>
            <p:cNvCxnSpPr>
              <a:cxnSpLocks noChangeShapeType="1"/>
              <a:stCxn id="19559" idx="2"/>
              <a:endCxn id="19561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9567" name="AutoShape 111"/>
            <p:cNvCxnSpPr>
              <a:cxnSpLocks noChangeShapeType="1"/>
              <a:stCxn id="19562" idx="2"/>
              <a:endCxn id="19564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19544" name="AutoShape 88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545" name="AutoShape 89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546" name="AutoShape 90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547" name="Rectangle 91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  <a:endParaRPr lang="en-US" u="none" dirty="0"/>
          </a:p>
        </p:txBody>
      </p:sp>
      <p:sp>
        <p:nvSpPr>
          <p:cNvPr id="19548" name="Rectangle 92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9550" name="Rectangle 94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9551" name="AutoShape 95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552" name="Text Box 96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19553" name="AutoShape 97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554" name="Text Box 98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19527" name="Rectangle 7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Collection with Bookmarks</a:t>
            </a:r>
          </a:p>
        </p:txBody>
      </p:sp>
      <p:sp>
        <p:nvSpPr>
          <p:cNvPr id="19460" name="Text Box 4"/>
          <p:cNvSpPr txBox="1">
            <a:spLocks noChangeArrowheads="1"/>
          </p:cNvSpPr>
          <p:nvPr/>
        </p:nvSpPr>
        <p:spPr bwMode="auto">
          <a:xfrm>
            <a:off x="1475025" y="5797055"/>
            <a:ext cx="6553076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</a:tabLst>
            </a:pPr>
            <a:r>
              <a:rPr lang="en-GB" dirty="0">
                <a:solidFill>
                  <a:srgbClr val="000000"/>
                </a:solidFill>
              </a:rPr>
              <a:t>Use bookmarks to recreate evicted references...</a:t>
            </a:r>
          </a:p>
        </p:txBody>
      </p:sp>
      <p:cxnSp>
        <p:nvCxnSpPr>
          <p:cNvPr id="19465" name="AutoShape 9"/>
          <p:cNvCxnSpPr>
            <a:cxnSpLocks noChangeShapeType="1"/>
            <a:stCxn id="19469" idx="3"/>
          </p:cNvCxnSpPr>
          <p:nvPr/>
        </p:nvCxnSpPr>
        <p:spPr bwMode="auto">
          <a:xfrm>
            <a:off x="2415642" y="2451548"/>
            <a:ext cx="773523" cy="1702983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9466" name="AutoShape 10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467" name="AutoShape 11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468" name="AutoShape 12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469" name="AutoShape 13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470" name="AutoShape 14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471" name="AutoShape 15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9472" name="AutoShape 16"/>
          <p:cNvCxnSpPr>
            <a:cxnSpLocks noChangeShapeType="1"/>
            <a:stCxn id="19466" idx="2"/>
            <a:endCxn id="19468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9473" name="AutoShape 17"/>
          <p:cNvCxnSpPr>
            <a:cxnSpLocks noChangeShapeType="1"/>
            <a:stCxn id="19466" idx="3"/>
            <a:endCxn id="19469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9484" name="AutoShape 28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485" name="AutoShape 29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486" name="AutoShape 30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9487" name="AutoShape 31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488" name="AutoShape 32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9489" name="AutoShape 33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9490" name="AutoShape 34"/>
          <p:cNvCxnSpPr>
            <a:cxnSpLocks noChangeShapeType="1"/>
            <a:stCxn id="19486" idx="2"/>
            <a:endCxn id="19489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9491" name="AutoShape 35"/>
          <p:cNvCxnSpPr>
            <a:cxnSpLocks noChangeShapeType="1"/>
            <a:endCxn id="19486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9492" name="AutoShape 36"/>
          <p:cNvCxnSpPr>
            <a:cxnSpLocks noChangeShapeType="1"/>
            <a:endCxn id="19488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9493" name="AutoShape 37"/>
          <p:cNvCxnSpPr>
            <a:cxnSpLocks noChangeShapeType="1"/>
            <a:stCxn id="19486" idx="0"/>
            <a:endCxn id="19484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9494" name="AutoShape 38"/>
          <p:cNvCxnSpPr>
            <a:cxnSpLocks noChangeShapeType="1"/>
            <a:stCxn id="19484" idx="1"/>
          </p:cNvCxnSpPr>
          <p:nvPr/>
        </p:nvCxnSpPr>
        <p:spPr bwMode="auto">
          <a:xfrm rot="10800000" flipV="1">
            <a:off x="3815762" y="1895884"/>
            <a:ext cx="908926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9496" name="AutoShape 40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497" name="AutoShape 41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498" name="AutoShape 42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499" name="AutoShape 43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500" name="AutoShape 44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501" name="AutoShape 45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9502" name="AutoShape 46"/>
          <p:cNvCxnSpPr>
            <a:cxnSpLocks noChangeShapeType="1"/>
            <a:stCxn id="19498" idx="2"/>
            <a:endCxn id="19501" idx="0"/>
          </p:cNvCxnSpPr>
          <p:nvPr/>
        </p:nvCxnSpPr>
        <p:spPr bwMode="auto">
          <a:xfrm rot="16200000" flipH="1">
            <a:off x="6425229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9503" name="AutoShape 47"/>
          <p:cNvCxnSpPr>
            <a:cxnSpLocks noChangeShapeType="1"/>
            <a:stCxn id="19498" idx="0"/>
            <a:endCxn id="19496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9504" name="AutoShape 48"/>
          <p:cNvCxnSpPr>
            <a:cxnSpLocks noChangeShapeType="1"/>
            <a:stCxn id="19489" idx="3"/>
            <a:endCxn id="19498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9525" name="AutoShape 69"/>
          <p:cNvCxnSpPr>
            <a:cxnSpLocks noChangeShapeType="1"/>
            <a:stCxn id="19469" idx="2"/>
            <a:endCxn id="19471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9528" name="Text Box 72"/>
          <p:cNvSpPr txBox="1">
            <a:spLocks noChangeArrowheads="1"/>
          </p:cNvSpPr>
          <p:nvPr/>
        </p:nvSpPr>
        <p:spPr bwMode="auto">
          <a:xfrm>
            <a:off x="354352" y="1435229"/>
            <a:ext cx="793250" cy="41592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81639" tIns="40820" rIns="81639" bIns="40820">
            <a:spAutoFit/>
          </a:bodyPr>
          <a:lstStyle/>
          <a:p>
            <a:pPr defTabSz="407526" eaLnBrk="0" hangingPunct="0">
              <a:lnSpc>
                <a:spcPts val="2552"/>
              </a:lnSpc>
              <a:buClr>
                <a:srgbClr val="000000"/>
              </a:buClr>
              <a:buSzPct val="100000"/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</a:pPr>
            <a:r>
              <a:rPr lang="en-GB" sz="2200" dirty="0">
                <a:solidFill>
                  <a:srgbClr val="000000"/>
                </a:solidFill>
              </a:rPr>
              <a:t>roots</a:t>
            </a:r>
          </a:p>
        </p:txBody>
      </p:sp>
      <p:sp>
        <p:nvSpPr>
          <p:cNvPr id="19529" name="Rectangle 73"/>
          <p:cNvSpPr>
            <a:spLocks noChangeArrowheads="1"/>
          </p:cNvSpPr>
          <p:nvPr/>
        </p:nvSpPr>
        <p:spPr bwMode="auto">
          <a:xfrm rot="5400000">
            <a:off x="-461602" y="2793978"/>
            <a:ext cx="2487537" cy="579062"/>
          </a:xfrm>
          <a:prstGeom prst="rect">
            <a:avLst/>
          </a:prstGeom>
          <a:solidFill>
            <a:srgbClr val="FFFFFF"/>
          </a:solidFill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9530" name="Line 74"/>
          <p:cNvSpPr>
            <a:spLocks noChangeShapeType="1"/>
          </p:cNvSpPr>
          <p:nvPr/>
        </p:nvSpPr>
        <p:spPr bwMode="auto">
          <a:xfrm rot="5400000">
            <a:off x="780007" y="1962640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9531" name="Line 75"/>
          <p:cNvSpPr>
            <a:spLocks noChangeShapeType="1"/>
          </p:cNvSpPr>
          <p:nvPr/>
        </p:nvSpPr>
        <p:spPr bwMode="auto">
          <a:xfrm rot="5400000">
            <a:off x="781447" y="237722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9532" name="Line 76"/>
          <p:cNvSpPr>
            <a:spLocks noChangeShapeType="1"/>
          </p:cNvSpPr>
          <p:nvPr/>
        </p:nvSpPr>
        <p:spPr bwMode="auto">
          <a:xfrm rot="5400000">
            <a:off x="777126" y="279181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9533" name="Line 77"/>
          <p:cNvSpPr>
            <a:spLocks noChangeShapeType="1"/>
          </p:cNvSpPr>
          <p:nvPr/>
        </p:nvSpPr>
        <p:spPr bwMode="auto">
          <a:xfrm rot="5400000">
            <a:off x="781447" y="320640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9534" name="Line 78"/>
          <p:cNvSpPr>
            <a:spLocks noChangeShapeType="1"/>
          </p:cNvSpPr>
          <p:nvPr/>
        </p:nvSpPr>
        <p:spPr bwMode="auto">
          <a:xfrm rot="5400000">
            <a:off x="781447" y="362099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cxnSp>
        <p:nvCxnSpPr>
          <p:cNvPr id="19536" name="AutoShape 80"/>
          <p:cNvCxnSpPr>
            <a:cxnSpLocks noChangeShapeType="1"/>
            <a:endCxn id="19466" idx="1"/>
          </p:cNvCxnSpPr>
          <p:nvPr/>
        </p:nvCxnSpPr>
        <p:spPr bwMode="auto">
          <a:xfrm flipV="1">
            <a:off x="838344" y="1895884"/>
            <a:ext cx="783607" cy="151152"/>
          </a:xfrm>
          <a:prstGeom prst="curvedConnector3">
            <a:avLst>
              <a:gd name="adj1" fmla="val 50921"/>
            </a:avLst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19542" name="AutoShape 86"/>
          <p:cNvCxnSpPr>
            <a:cxnSpLocks noChangeShapeType="1"/>
          </p:cNvCxnSpPr>
          <p:nvPr/>
        </p:nvCxnSpPr>
        <p:spPr bwMode="auto">
          <a:xfrm>
            <a:off x="838344" y="4189081"/>
            <a:ext cx="2350820" cy="521116"/>
          </a:xfrm>
          <a:prstGeom prst="curvedConnector3">
            <a:avLst>
              <a:gd name="adj1" fmla="val 50306"/>
            </a:avLst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1" name="Rectangle 1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GC Performance While Paging</a:t>
            </a: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1925887" y="5110391"/>
            <a:ext cx="4841069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</a:tabLst>
            </a:pPr>
            <a:r>
              <a:rPr lang="en-GB" dirty="0">
                <a:solidFill>
                  <a:srgbClr val="000000"/>
                </a:solidFill>
              </a:rPr>
              <a:t>... bringing the page into memory ...</a:t>
            </a:r>
          </a:p>
        </p:txBody>
      </p:sp>
      <p:sp>
        <p:nvSpPr>
          <p:cNvPr id="6149" name="AutoShape 5"/>
          <p:cNvSpPr>
            <a:spLocks noChangeArrowheads="1"/>
          </p:cNvSpPr>
          <p:nvPr/>
        </p:nvSpPr>
        <p:spPr bwMode="auto">
          <a:xfrm>
            <a:off x="6546863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6150" name="AutoShape 6"/>
          <p:cNvCxnSpPr>
            <a:cxnSpLocks noChangeShapeType="1"/>
            <a:stCxn id="6147" idx="3"/>
            <a:endCxn id="6148" idx="1"/>
          </p:cNvCxnSpPr>
          <p:nvPr/>
        </p:nvCxnSpPr>
        <p:spPr bwMode="auto">
          <a:xfrm>
            <a:off x="4057759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6151" name="AutoShape 7"/>
          <p:cNvCxnSpPr>
            <a:cxnSpLocks noChangeShapeType="1"/>
            <a:stCxn id="6148" idx="3"/>
            <a:endCxn id="6149" idx="1"/>
          </p:cNvCxnSpPr>
          <p:nvPr/>
        </p:nvCxnSpPr>
        <p:spPr bwMode="auto">
          <a:xfrm>
            <a:off x="5717161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6153" name="AutoShape 9"/>
          <p:cNvSpPr>
            <a:spLocks noChangeArrowheads="1"/>
          </p:cNvSpPr>
          <p:nvPr/>
        </p:nvSpPr>
        <p:spPr bwMode="auto">
          <a:xfrm>
            <a:off x="1153804" y="1425151"/>
            <a:ext cx="6845036" cy="1865652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6155" name="AutoShape 11"/>
          <p:cNvSpPr>
            <a:spLocks noChangeArrowheads="1"/>
          </p:cNvSpPr>
          <p:nvPr/>
        </p:nvSpPr>
        <p:spPr bwMode="auto">
          <a:xfrm>
            <a:off x="1153804" y="3499538"/>
            <a:ext cx="6845036" cy="1449623"/>
          </a:xfrm>
          <a:prstGeom prst="roundRect">
            <a:avLst>
              <a:gd name="adj" fmla="val 97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6157" name="AutoShape 13"/>
          <p:cNvCxnSpPr>
            <a:cxnSpLocks noChangeShapeType="1"/>
            <a:stCxn id="6158" idx="3"/>
            <a:endCxn id="6147" idx="1"/>
          </p:cNvCxnSpPr>
          <p:nvPr/>
        </p:nvCxnSpPr>
        <p:spPr bwMode="auto">
          <a:xfrm>
            <a:off x="2428605" y="2150683"/>
            <a:ext cx="799452" cy="1440"/>
          </a:xfrm>
          <a:prstGeom prst="bentConnector3">
            <a:avLst>
              <a:gd name="adj1" fmla="val 49912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6158" name="AutoShape 14"/>
          <p:cNvSpPr>
            <a:spLocks noChangeArrowheads="1"/>
          </p:cNvSpPr>
          <p:nvPr/>
        </p:nvSpPr>
        <p:spPr bwMode="auto">
          <a:xfrm>
            <a:off x="1598904" y="163244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00008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6160" name="AutoShape 16"/>
          <p:cNvCxnSpPr>
            <a:cxnSpLocks noChangeShapeType="1"/>
            <a:stCxn id="6148" idx="2"/>
            <a:endCxn id="6147" idx="2"/>
          </p:cNvCxnSpPr>
          <p:nvPr/>
        </p:nvCxnSpPr>
        <p:spPr bwMode="auto">
          <a:xfrm rot="5400000">
            <a:off x="4471890" y="1841378"/>
            <a:ext cx="1439" cy="1659403"/>
          </a:xfrm>
          <a:prstGeom prst="bentConnector3">
            <a:avLst>
              <a:gd name="adj1" fmla="val 14400000"/>
            </a:avLst>
          </a:prstGeom>
          <a:noFill/>
          <a:ln w="1841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6148" name="AutoShape 4"/>
          <p:cNvSpPr>
            <a:spLocks noChangeArrowheads="1"/>
          </p:cNvSpPr>
          <p:nvPr/>
        </p:nvSpPr>
        <p:spPr bwMode="auto">
          <a:xfrm>
            <a:off x="4887460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6162" name="Text Box 18"/>
          <p:cNvSpPr txBox="1">
            <a:spLocks noChangeArrowheads="1"/>
          </p:cNvSpPr>
          <p:nvPr/>
        </p:nvSpPr>
        <p:spPr bwMode="auto">
          <a:xfrm>
            <a:off x="7268529" y="2884852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6163" name="Text Box 19"/>
          <p:cNvSpPr txBox="1">
            <a:spLocks noChangeArrowheads="1"/>
          </p:cNvSpPr>
          <p:nvPr/>
        </p:nvSpPr>
        <p:spPr bwMode="auto">
          <a:xfrm>
            <a:off x="6577111" y="4536012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6147" name="AutoShape 3"/>
          <p:cNvSpPr>
            <a:spLocks noChangeArrowheads="1"/>
          </p:cNvSpPr>
          <p:nvPr/>
        </p:nvSpPr>
        <p:spPr bwMode="auto">
          <a:xfrm>
            <a:off x="3228057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6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20607" name="AutoShape 127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608" name="Rectangle 128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20609" name="AutoShape 129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610" name="AutoShape 130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611" name="AutoShape 131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612" name="AutoShape 132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613" name="AutoShape 133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tx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614" name="AutoShape 134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cxnSp>
          <p:nvCxnSpPr>
            <p:cNvPr id="20615" name="AutoShape 135"/>
            <p:cNvCxnSpPr>
              <a:cxnSpLocks noChangeShapeType="1"/>
              <a:stCxn id="20609" idx="3"/>
              <a:endCxn id="20612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20616" name="AutoShape 136"/>
            <p:cNvCxnSpPr>
              <a:cxnSpLocks noChangeShapeType="1"/>
              <a:stCxn id="20609" idx="2"/>
              <a:endCxn id="20611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20617" name="AutoShape 137"/>
            <p:cNvCxnSpPr>
              <a:cxnSpLocks noChangeShapeType="1"/>
              <a:stCxn id="20612" idx="2"/>
              <a:endCxn id="20614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20588" name="AutoShape 108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87" name="AutoShape 107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89" name="AutoShape 109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90" name="Rectangle 110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  <a:endParaRPr lang="en-US" u="none" dirty="0"/>
          </a:p>
        </p:txBody>
      </p:sp>
      <p:sp>
        <p:nvSpPr>
          <p:cNvPr id="20591" name="Rectangle 111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20593" name="Rectangle 113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20594" name="AutoShape 114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95" name="Text Box 115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20596" name="AutoShape 116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97" name="Text Box 117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20566" name="Rectangle 8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Collection with Bookmarks</a:t>
            </a:r>
          </a:p>
        </p:txBody>
      </p:sp>
      <p:sp>
        <p:nvSpPr>
          <p:cNvPr id="20484" name="Text Box 4"/>
          <p:cNvSpPr txBox="1">
            <a:spLocks noChangeArrowheads="1"/>
          </p:cNvSpPr>
          <p:nvPr/>
        </p:nvSpPr>
        <p:spPr bwMode="auto">
          <a:xfrm>
            <a:off x="2546723" y="5840242"/>
            <a:ext cx="3560270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</a:tabLst>
            </a:pPr>
            <a:r>
              <a:rPr lang="en-GB" dirty="0">
                <a:solidFill>
                  <a:srgbClr val="000000"/>
                </a:solidFill>
              </a:rPr>
              <a:t>... and continue collection.</a:t>
            </a:r>
          </a:p>
        </p:txBody>
      </p:sp>
      <p:cxnSp>
        <p:nvCxnSpPr>
          <p:cNvPr id="20489" name="AutoShape 9"/>
          <p:cNvCxnSpPr>
            <a:cxnSpLocks noChangeShapeType="1"/>
            <a:stCxn id="20493" idx="3"/>
          </p:cNvCxnSpPr>
          <p:nvPr/>
        </p:nvCxnSpPr>
        <p:spPr bwMode="auto">
          <a:xfrm>
            <a:off x="2415642" y="2451548"/>
            <a:ext cx="773523" cy="1702983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490" name="AutoShape 10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91" name="AutoShape 11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92" name="AutoShape 12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93" name="AutoShape 13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94" name="AutoShape 14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95" name="AutoShape 15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496" name="AutoShape 16"/>
          <p:cNvCxnSpPr>
            <a:cxnSpLocks noChangeShapeType="1"/>
            <a:stCxn id="20490" idx="2"/>
            <a:endCxn id="20492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497" name="AutoShape 17"/>
          <p:cNvCxnSpPr>
            <a:cxnSpLocks noChangeShapeType="1"/>
            <a:stCxn id="20490" idx="3"/>
            <a:endCxn id="20493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508" name="AutoShape 28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09" name="AutoShape 29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11" name="AutoShape 31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13" name="AutoShape 33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514" name="AutoShape 34"/>
          <p:cNvCxnSpPr>
            <a:cxnSpLocks noChangeShapeType="1"/>
            <a:stCxn id="20581" idx="2"/>
            <a:endCxn id="20513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515" name="AutoShape 35"/>
          <p:cNvCxnSpPr>
            <a:cxnSpLocks noChangeShapeType="1"/>
            <a:endCxn id="20581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516" name="AutoShape 36"/>
          <p:cNvCxnSpPr>
            <a:cxnSpLocks noChangeShapeType="1"/>
            <a:endCxn id="20582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517" name="AutoShape 37"/>
          <p:cNvCxnSpPr>
            <a:cxnSpLocks noChangeShapeType="1"/>
            <a:endCxn id="20508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520" name="AutoShape 40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21" name="AutoShape 41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22" name="AutoShape 42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23" name="AutoShape 43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24" name="AutoShape 44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25" name="AutoShape 45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526" name="AutoShape 46"/>
          <p:cNvCxnSpPr>
            <a:cxnSpLocks noChangeShapeType="1"/>
            <a:stCxn id="20522" idx="2"/>
            <a:endCxn id="20525" idx="0"/>
          </p:cNvCxnSpPr>
          <p:nvPr/>
        </p:nvCxnSpPr>
        <p:spPr bwMode="auto">
          <a:xfrm rot="16200000" flipH="1">
            <a:off x="6425229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527" name="AutoShape 47"/>
          <p:cNvCxnSpPr>
            <a:cxnSpLocks noChangeShapeType="1"/>
            <a:stCxn id="20522" idx="0"/>
            <a:endCxn id="20520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528" name="AutoShape 48"/>
          <p:cNvCxnSpPr>
            <a:cxnSpLocks noChangeShapeType="1"/>
            <a:stCxn id="20513" idx="3"/>
            <a:endCxn id="20522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549" name="AutoShape 69"/>
          <p:cNvCxnSpPr>
            <a:cxnSpLocks noChangeShapeType="1"/>
            <a:stCxn id="20493" idx="2"/>
            <a:endCxn id="20495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567" name="Text Box 87"/>
          <p:cNvSpPr txBox="1">
            <a:spLocks noChangeArrowheads="1"/>
          </p:cNvSpPr>
          <p:nvPr/>
        </p:nvSpPr>
        <p:spPr bwMode="auto">
          <a:xfrm>
            <a:off x="354352" y="1435229"/>
            <a:ext cx="793250" cy="41592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81639" tIns="40820" rIns="81639" bIns="40820">
            <a:spAutoFit/>
          </a:bodyPr>
          <a:lstStyle/>
          <a:p>
            <a:pPr defTabSz="407526" eaLnBrk="0" hangingPunct="0">
              <a:lnSpc>
                <a:spcPts val="2552"/>
              </a:lnSpc>
              <a:buClr>
                <a:srgbClr val="000000"/>
              </a:buClr>
              <a:buSzPct val="100000"/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</a:pPr>
            <a:r>
              <a:rPr lang="en-GB" sz="2200" dirty="0">
                <a:solidFill>
                  <a:srgbClr val="000000"/>
                </a:solidFill>
              </a:rPr>
              <a:t>roots</a:t>
            </a:r>
          </a:p>
        </p:txBody>
      </p:sp>
      <p:sp>
        <p:nvSpPr>
          <p:cNvPr id="20568" name="Rectangle 88"/>
          <p:cNvSpPr>
            <a:spLocks noChangeArrowheads="1"/>
          </p:cNvSpPr>
          <p:nvPr/>
        </p:nvSpPr>
        <p:spPr bwMode="auto">
          <a:xfrm rot="5400000">
            <a:off x="-461602" y="2793978"/>
            <a:ext cx="2487537" cy="579062"/>
          </a:xfrm>
          <a:prstGeom prst="rect">
            <a:avLst/>
          </a:prstGeom>
          <a:solidFill>
            <a:srgbClr val="FFFFFF"/>
          </a:solidFill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569" name="Line 89"/>
          <p:cNvSpPr>
            <a:spLocks noChangeShapeType="1"/>
          </p:cNvSpPr>
          <p:nvPr/>
        </p:nvSpPr>
        <p:spPr bwMode="auto">
          <a:xfrm rot="5400000">
            <a:off x="780007" y="1962640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20570" name="Line 90"/>
          <p:cNvSpPr>
            <a:spLocks noChangeShapeType="1"/>
          </p:cNvSpPr>
          <p:nvPr/>
        </p:nvSpPr>
        <p:spPr bwMode="auto">
          <a:xfrm rot="5400000">
            <a:off x="781447" y="237722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20571" name="Line 91"/>
          <p:cNvSpPr>
            <a:spLocks noChangeShapeType="1"/>
          </p:cNvSpPr>
          <p:nvPr/>
        </p:nvSpPr>
        <p:spPr bwMode="auto">
          <a:xfrm rot="5400000">
            <a:off x="777126" y="279181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20572" name="Line 92"/>
          <p:cNvSpPr>
            <a:spLocks noChangeShapeType="1"/>
          </p:cNvSpPr>
          <p:nvPr/>
        </p:nvSpPr>
        <p:spPr bwMode="auto">
          <a:xfrm rot="5400000">
            <a:off x="781447" y="320640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20573" name="Line 93"/>
          <p:cNvSpPr>
            <a:spLocks noChangeShapeType="1"/>
          </p:cNvSpPr>
          <p:nvPr/>
        </p:nvSpPr>
        <p:spPr bwMode="auto">
          <a:xfrm rot="5400000">
            <a:off x="781447" y="362099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cxnSp>
        <p:nvCxnSpPr>
          <p:cNvPr id="20575" name="AutoShape 95"/>
          <p:cNvCxnSpPr>
            <a:cxnSpLocks noChangeShapeType="1"/>
            <a:endCxn id="20490" idx="1"/>
          </p:cNvCxnSpPr>
          <p:nvPr/>
        </p:nvCxnSpPr>
        <p:spPr bwMode="auto">
          <a:xfrm flipV="1">
            <a:off x="838344" y="1895884"/>
            <a:ext cx="783607" cy="151152"/>
          </a:xfrm>
          <a:prstGeom prst="curvedConnector3">
            <a:avLst>
              <a:gd name="adj1" fmla="val 50921"/>
            </a:avLst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0581" name="AutoShape 101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20582" name="AutoShape 102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cxnSp>
        <p:nvCxnSpPr>
          <p:cNvPr id="20598" name="AutoShape 118"/>
          <p:cNvCxnSpPr>
            <a:cxnSpLocks noChangeShapeType="1"/>
          </p:cNvCxnSpPr>
          <p:nvPr/>
        </p:nvCxnSpPr>
        <p:spPr bwMode="auto">
          <a:xfrm>
            <a:off x="838344" y="4189081"/>
            <a:ext cx="2350820" cy="521116"/>
          </a:xfrm>
          <a:prstGeom prst="curvedConnector3">
            <a:avLst>
              <a:gd name="adj1" fmla="val 50306"/>
            </a:avLst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0600" name="AutoShape 120"/>
          <p:cNvCxnSpPr>
            <a:cxnSpLocks noChangeShapeType="1"/>
            <a:stCxn id="20508" idx="1"/>
          </p:cNvCxnSpPr>
          <p:nvPr/>
        </p:nvCxnSpPr>
        <p:spPr bwMode="auto">
          <a:xfrm rot="10800000" flipV="1">
            <a:off x="3815762" y="1895884"/>
            <a:ext cx="908926" cy="2098859"/>
          </a:xfrm>
          <a:prstGeom prst="bentConnector2">
            <a:avLst/>
          </a:prstGeom>
          <a:noFill/>
          <a:ln w="1841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99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104548" name="AutoShape 100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549" name="Rectangle 101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104550" name="AutoShape 102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04551" name="AutoShape 103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04552" name="AutoShape 104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04553" name="AutoShape 105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04554" name="AutoShape 106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tx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4555" name="AutoShape 107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cxnSp>
          <p:nvCxnSpPr>
            <p:cNvPr id="104556" name="AutoShape 108"/>
            <p:cNvCxnSpPr>
              <a:cxnSpLocks noChangeShapeType="1"/>
              <a:stCxn id="104550" idx="3"/>
              <a:endCxn id="104553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04557" name="AutoShape 109"/>
            <p:cNvCxnSpPr>
              <a:cxnSpLocks noChangeShapeType="1"/>
              <a:stCxn id="104550" idx="2"/>
              <a:endCxn id="104552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04558" name="AutoShape 110"/>
            <p:cNvCxnSpPr>
              <a:cxnSpLocks noChangeShapeType="1"/>
              <a:stCxn id="104553" idx="2"/>
              <a:endCxn id="104555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104535" name="AutoShape 87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536" name="AutoShape 88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537" name="AutoShape 89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538" name="Rectangle 90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  <a:endParaRPr lang="en-US" u="none" dirty="0"/>
          </a:p>
        </p:txBody>
      </p:sp>
      <p:sp>
        <p:nvSpPr>
          <p:cNvPr id="104539" name="Rectangle 91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04541" name="Rectangle 93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04542" name="AutoShape 94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543" name="Text Box 95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104544" name="AutoShape 96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545" name="Text Box 97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10445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Collection with Bookmarks</a:t>
            </a:r>
          </a:p>
        </p:txBody>
      </p:sp>
      <p:cxnSp>
        <p:nvCxnSpPr>
          <p:cNvPr id="104457" name="AutoShape 9"/>
          <p:cNvCxnSpPr>
            <a:cxnSpLocks noChangeShapeType="1"/>
            <a:stCxn id="104461" idx="3"/>
          </p:cNvCxnSpPr>
          <p:nvPr/>
        </p:nvCxnSpPr>
        <p:spPr bwMode="auto">
          <a:xfrm>
            <a:off x="2415642" y="2451548"/>
            <a:ext cx="773523" cy="1702983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4458" name="AutoShape 10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59" name="AutoShape 11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60" name="AutoShape 12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61" name="AutoShape 13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62" name="AutoShape 14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63" name="AutoShape 15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4464" name="AutoShape 16"/>
          <p:cNvCxnSpPr>
            <a:cxnSpLocks noChangeShapeType="1"/>
            <a:stCxn id="104458" idx="2"/>
            <a:endCxn id="104460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4465" name="AutoShape 17"/>
          <p:cNvCxnSpPr>
            <a:cxnSpLocks noChangeShapeType="1"/>
            <a:stCxn id="104458" idx="3"/>
            <a:endCxn id="104461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4476" name="AutoShape 28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77" name="AutoShape 29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78" name="AutoShape 30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4479" name="AutoShape 31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80" name="AutoShape 32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4481" name="AutoShape 33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4482" name="AutoShape 34"/>
          <p:cNvCxnSpPr>
            <a:cxnSpLocks noChangeShapeType="1"/>
            <a:stCxn id="104478" idx="2"/>
            <a:endCxn id="104481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4483" name="AutoShape 35"/>
          <p:cNvCxnSpPr>
            <a:cxnSpLocks noChangeShapeType="1"/>
            <a:endCxn id="104478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4484" name="AutoShape 36"/>
          <p:cNvCxnSpPr>
            <a:cxnSpLocks noChangeShapeType="1"/>
            <a:endCxn id="104480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4485" name="AutoShape 37"/>
          <p:cNvCxnSpPr>
            <a:cxnSpLocks noChangeShapeType="1"/>
            <a:stCxn id="104478" idx="0"/>
            <a:endCxn id="104476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4486" name="AutoShape 38"/>
          <p:cNvCxnSpPr>
            <a:cxnSpLocks noChangeShapeType="1"/>
            <a:stCxn id="104476" idx="1"/>
          </p:cNvCxnSpPr>
          <p:nvPr/>
        </p:nvCxnSpPr>
        <p:spPr bwMode="auto">
          <a:xfrm rot="10800000" flipV="1">
            <a:off x="3815762" y="1895884"/>
            <a:ext cx="908926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4488" name="AutoShape 40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89" name="AutoShape 41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90" name="AutoShape 42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91" name="AutoShape 43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92" name="AutoShape 44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493" name="AutoShape 45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4494" name="AutoShape 46"/>
          <p:cNvCxnSpPr>
            <a:cxnSpLocks noChangeShapeType="1"/>
            <a:stCxn id="104490" idx="2"/>
            <a:endCxn id="104493" idx="0"/>
          </p:cNvCxnSpPr>
          <p:nvPr/>
        </p:nvCxnSpPr>
        <p:spPr bwMode="auto">
          <a:xfrm rot="16200000" flipH="1">
            <a:off x="6425229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4495" name="AutoShape 47"/>
          <p:cNvCxnSpPr>
            <a:cxnSpLocks noChangeShapeType="1"/>
            <a:stCxn id="104490" idx="0"/>
            <a:endCxn id="104488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4496" name="AutoShape 48"/>
          <p:cNvCxnSpPr>
            <a:cxnSpLocks noChangeShapeType="1"/>
            <a:stCxn id="104481" idx="3"/>
            <a:endCxn id="104490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4497" name="AutoShape 49"/>
          <p:cNvCxnSpPr>
            <a:cxnSpLocks noChangeShapeType="1"/>
            <a:stCxn id="104461" idx="2"/>
            <a:endCxn id="104463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4498" name="Text Box 50"/>
          <p:cNvSpPr txBox="1">
            <a:spLocks noChangeArrowheads="1"/>
          </p:cNvSpPr>
          <p:nvPr/>
        </p:nvSpPr>
        <p:spPr bwMode="auto">
          <a:xfrm>
            <a:off x="354352" y="1435229"/>
            <a:ext cx="793250" cy="41592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81639" tIns="40820" rIns="81639" bIns="40820">
            <a:spAutoFit/>
          </a:bodyPr>
          <a:lstStyle/>
          <a:p>
            <a:pPr defTabSz="407526" eaLnBrk="0" hangingPunct="0">
              <a:lnSpc>
                <a:spcPts val="2552"/>
              </a:lnSpc>
              <a:buClr>
                <a:srgbClr val="000000"/>
              </a:buClr>
              <a:buSzPct val="100000"/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</a:pPr>
            <a:r>
              <a:rPr lang="en-GB" sz="2200" dirty="0">
                <a:solidFill>
                  <a:srgbClr val="000000"/>
                </a:solidFill>
              </a:rPr>
              <a:t>roots</a:t>
            </a:r>
          </a:p>
        </p:txBody>
      </p:sp>
      <p:sp>
        <p:nvSpPr>
          <p:cNvPr id="104499" name="Rectangle 51"/>
          <p:cNvSpPr>
            <a:spLocks noChangeArrowheads="1"/>
          </p:cNvSpPr>
          <p:nvPr/>
        </p:nvSpPr>
        <p:spPr bwMode="auto">
          <a:xfrm rot="5400000">
            <a:off x="-461602" y="2793978"/>
            <a:ext cx="2487537" cy="579062"/>
          </a:xfrm>
          <a:prstGeom prst="rect">
            <a:avLst/>
          </a:prstGeom>
          <a:solidFill>
            <a:srgbClr val="FFFFFF"/>
          </a:solidFill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4500" name="Line 52"/>
          <p:cNvSpPr>
            <a:spLocks noChangeShapeType="1"/>
          </p:cNvSpPr>
          <p:nvPr/>
        </p:nvSpPr>
        <p:spPr bwMode="auto">
          <a:xfrm rot="5400000">
            <a:off x="780007" y="1962640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04501" name="Line 53"/>
          <p:cNvSpPr>
            <a:spLocks noChangeShapeType="1"/>
          </p:cNvSpPr>
          <p:nvPr/>
        </p:nvSpPr>
        <p:spPr bwMode="auto">
          <a:xfrm rot="5400000">
            <a:off x="781447" y="237722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04502" name="Line 54"/>
          <p:cNvSpPr>
            <a:spLocks noChangeShapeType="1"/>
          </p:cNvSpPr>
          <p:nvPr/>
        </p:nvSpPr>
        <p:spPr bwMode="auto">
          <a:xfrm rot="5400000">
            <a:off x="777126" y="279181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04503" name="Line 55"/>
          <p:cNvSpPr>
            <a:spLocks noChangeShapeType="1"/>
          </p:cNvSpPr>
          <p:nvPr/>
        </p:nvSpPr>
        <p:spPr bwMode="auto">
          <a:xfrm rot="5400000">
            <a:off x="781447" y="320640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04504" name="Line 56"/>
          <p:cNvSpPr>
            <a:spLocks noChangeShapeType="1"/>
          </p:cNvSpPr>
          <p:nvPr/>
        </p:nvSpPr>
        <p:spPr bwMode="auto">
          <a:xfrm rot="5400000">
            <a:off x="781447" y="362099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cxnSp>
        <p:nvCxnSpPr>
          <p:cNvPr id="104505" name="AutoShape 57"/>
          <p:cNvCxnSpPr>
            <a:cxnSpLocks noChangeShapeType="1"/>
            <a:endCxn id="104458" idx="1"/>
          </p:cNvCxnSpPr>
          <p:nvPr/>
        </p:nvCxnSpPr>
        <p:spPr bwMode="auto">
          <a:xfrm flipV="1">
            <a:off x="838344" y="1895884"/>
            <a:ext cx="783607" cy="151152"/>
          </a:xfrm>
          <a:prstGeom prst="curvedConnector3">
            <a:avLst>
              <a:gd name="adj1" fmla="val 50921"/>
            </a:avLst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104507" name="Text Box 59"/>
          <p:cNvSpPr txBox="1">
            <a:spLocks noChangeArrowheads="1"/>
          </p:cNvSpPr>
          <p:nvPr/>
        </p:nvSpPr>
        <p:spPr bwMode="auto">
          <a:xfrm>
            <a:off x="1410205" y="5797055"/>
            <a:ext cx="5886227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Result: Garbage collection </a:t>
            </a:r>
            <a:r>
              <a:rPr lang="en-GB" b="1" dirty="0">
                <a:solidFill>
                  <a:srgbClr val="881C1C"/>
                </a:solidFill>
              </a:rPr>
              <a:t>without</a:t>
            </a:r>
            <a:r>
              <a:rPr lang="en-GB" dirty="0">
                <a:solidFill>
                  <a:srgbClr val="000000"/>
                </a:solidFill>
              </a:rPr>
              <a:t> </a:t>
            </a:r>
            <a:r>
              <a:rPr lang="en-GB" dirty="0" smtClean="0">
                <a:solidFill>
                  <a:srgbClr val="000000"/>
                </a:solidFill>
              </a:rPr>
              <a:t>paging</a:t>
            </a:r>
            <a:endParaRPr lang="en-GB" dirty="0">
              <a:solidFill>
                <a:srgbClr val="000000"/>
              </a:solidFill>
            </a:endParaRPr>
          </a:p>
        </p:txBody>
      </p:sp>
      <p:cxnSp>
        <p:nvCxnSpPr>
          <p:cNvPr id="104546" name="AutoShape 98"/>
          <p:cNvCxnSpPr>
            <a:cxnSpLocks noChangeShapeType="1"/>
          </p:cNvCxnSpPr>
          <p:nvPr/>
        </p:nvCxnSpPr>
        <p:spPr bwMode="auto">
          <a:xfrm>
            <a:off x="838344" y="4189081"/>
            <a:ext cx="2350820" cy="521116"/>
          </a:xfrm>
          <a:prstGeom prst="curvedConnector3">
            <a:avLst>
              <a:gd name="adj1" fmla="val 50306"/>
            </a:avLst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91" name="AutoShape 91"/>
          <p:cNvSpPr>
            <a:spLocks noChangeArrowheads="1"/>
          </p:cNvSpPr>
          <p:nvPr/>
        </p:nvSpPr>
        <p:spPr bwMode="auto">
          <a:xfrm>
            <a:off x="3039357" y="3741382"/>
            <a:ext cx="1090424" cy="1829663"/>
          </a:xfrm>
          <a:prstGeom prst="roundRect">
            <a:avLst>
              <a:gd name="adj" fmla="val 130"/>
            </a:avLst>
          </a:prstGeom>
          <a:solidFill>
            <a:schemeClr val="folHlink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92" name="Rectangle 92"/>
          <p:cNvSpPr>
            <a:spLocks noChangeArrowheads="1"/>
          </p:cNvSpPr>
          <p:nvPr/>
        </p:nvSpPr>
        <p:spPr bwMode="auto">
          <a:xfrm>
            <a:off x="3050881" y="3741382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02493" name="AutoShape 93"/>
          <p:cNvSpPr>
            <a:spLocks noChangeArrowheads="1"/>
          </p:cNvSpPr>
          <p:nvPr/>
        </p:nvSpPr>
        <p:spPr bwMode="auto">
          <a:xfrm>
            <a:off x="3205010" y="4014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2494" name="AutoShape 94"/>
          <p:cNvSpPr>
            <a:spLocks noChangeArrowheads="1"/>
          </p:cNvSpPr>
          <p:nvPr/>
        </p:nvSpPr>
        <p:spPr bwMode="auto">
          <a:xfrm>
            <a:off x="3663074" y="4014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2495" name="AutoShape 95"/>
          <p:cNvSpPr>
            <a:spLocks noChangeArrowheads="1"/>
          </p:cNvSpPr>
          <p:nvPr/>
        </p:nvSpPr>
        <p:spPr bwMode="auto">
          <a:xfrm>
            <a:off x="3205010" y="4570561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2496" name="AutoShape 96"/>
          <p:cNvSpPr>
            <a:spLocks noChangeArrowheads="1"/>
          </p:cNvSpPr>
          <p:nvPr/>
        </p:nvSpPr>
        <p:spPr bwMode="auto">
          <a:xfrm>
            <a:off x="3663074" y="4570561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2497" name="AutoShape 97"/>
          <p:cNvSpPr>
            <a:spLocks noChangeArrowheads="1"/>
          </p:cNvSpPr>
          <p:nvPr/>
        </p:nvSpPr>
        <p:spPr bwMode="auto">
          <a:xfrm>
            <a:off x="3205010" y="5157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98" name="AutoShape 98"/>
          <p:cNvSpPr>
            <a:spLocks noChangeArrowheads="1"/>
          </p:cNvSpPr>
          <p:nvPr/>
        </p:nvSpPr>
        <p:spPr bwMode="auto">
          <a:xfrm>
            <a:off x="3663074" y="5157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cxnSp>
        <p:nvCxnSpPr>
          <p:cNvPr id="102499" name="AutoShape 99"/>
          <p:cNvCxnSpPr>
            <a:cxnSpLocks noChangeShapeType="1"/>
            <a:stCxn id="102493" idx="3"/>
            <a:endCxn id="102496" idx="0"/>
          </p:cNvCxnSpPr>
          <p:nvPr/>
        </p:nvCxnSpPr>
        <p:spPr bwMode="auto">
          <a:xfrm>
            <a:off x="3526230" y="4158851"/>
            <a:ext cx="289532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500" name="AutoShape 100"/>
          <p:cNvCxnSpPr>
            <a:cxnSpLocks noChangeShapeType="1"/>
            <a:stCxn id="102493" idx="2"/>
            <a:endCxn id="102495" idx="0"/>
          </p:cNvCxnSpPr>
          <p:nvPr/>
        </p:nvCxnSpPr>
        <p:spPr bwMode="auto">
          <a:xfrm>
            <a:off x="3357698" y="4318640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501" name="AutoShape 101"/>
          <p:cNvCxnSpPr>
            <a:cxnSpLocks noChangeShapeType="1"/>
            <a:stCxn id="102496" idx="2"/>
            <a:endCxn id="102498" idx="0"/>
          </p:cNvCxnSpPr>
          <p:nvPr/>
        </p:nvCxnSpPr>
        <p:spPr bwMode="auto">
          <a:xfrm>
            <a:off x="3815762" y="4874305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2476" name="AutoShape 76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77" name="AutoShape 77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78" name="AutoShape 78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79" name="Rectangle 79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  <a:endParaRPr lang="en-US" u="none" dirty="0"/>
          </a:p>
        </p:txBody>
      </p:sp>
      <p:sp>
        <p:nvSpPr>
          <p:cNvPr id="102480" name="Rectangle 80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02482" name="Rectangle 82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02483" name="AutoShape 83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84" name="Text Box 84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102485" name="AutoShape 85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86" name="Text Box 86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10240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Collection with Bookmarks</a:t>
            </a:r>
          </a:p>
        </p:txBody>
      </p:sp>
      <p:cxnSp>
        <p:nvCxnSpPr>
          <p:cNvPr id="102410" name="AutoShape 10"/>
          <p:cNvCxnSpPr>
            <a:cxnSpLocks noChangeShapeType="1"/>
            <a:stCxn id="102414" idx="3"/>
          </p:cNvCxnSpPr>
          <p:nvPr/>
        </p:nvCxnSpPr>
        <p:spPr bwMode="auto">
          <a:xfrm>
            <a:off x="2415642" y="2451548"/>
            <a:ext cx="773523" cy="1702983"/>
          </a:xfrm>
          <a:prstGeom prst="bentConnector3">
            <a:avLst>
              <a:gd name="adj1" fmla="val 49907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2411" name="AutoShape 11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12" name="AutoShape 12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13" name="AutoShape 13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14" name="AutoShape 14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15" name="AutoShape 15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16" name="AutoShape 16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2417" name="AutoShape 17"/>
          <p:cNvCxnSpPr>
            <a:cxnSpLocks noChangeShapeType="1"/>
            <a:stCxn id="102411" idx="2"/>
            <a:endCxn id="102413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418" name="AutoShape 18"/>
          <p:cNvCxnSpPr>
            <a:cxnSpLocks noChangeShapeType="1"/>
            <a:stCxn id="102411" idx="3"/>
            <a:endCxn id="102414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2429" name="AutoShape 29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30" name="AutoShape 30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31" name="AutoShape 31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2432" name="AutoShape 32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33" name="AutoShape 33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2434" name="AutoShape 34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2435" name="AutoShape 35"/>
          <p:cNvCxnSpPr>
            <a:cxnSpLocks noChangeShapeType="1"/>
            <a:stCxn id="102431" idx="2"/>
            <a:endCxn id="102434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436" name="AutoShape 36"/>
          <p:cNvCxnSpPr>
            <a:cxnSpLocks noChangeShapeType="1"/>
            <a:endCxn id="102431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437" name="AutoShape 37"/>
          <p:cNvCxnSpPr>
            <a:cxnSpLocks noChangeShapeType="1"/>
            <a:endCxn id="102433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438" name="AutoShape 38"/>
          <p:cNvCxnSpPr>
            <a:cxnSpLocks noChangeShapeType="1"/>
            <a:stCxn id="102431" idx="0"/>
            <a:endCxn id="102429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439" name="AutoShape 39"/>
          <p:cNvCxnSpPr>
            <a:cxnSpLocks noChangeShapeType="1"/>
            <a:stCxn id="102429" idx="1"/>
          </p:cNvCxnSpPr>
          <p:nvPr/>
        </p:nvCxnSpPr>
        <p:spPr bwMode="auto">
          <a:xfrm rot="10800000" flipV="1">
            <a:off x="3815762" y="1895884"/>
            <a:ext cx="908926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2441" name="AutoShape 41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42" name="AutoShape 42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43" name="AutoShape 43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44" name="AutoShape 44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45" name="AutoShape 45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46" name="AutoShape 46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2447" name="AutoShape 47"/>
          <p:cNvCxnSpPr>
            <a:cxnSpLocks noChangeShapeType="1"/>
            <a:stCxn id="102443" idx="2"/>
            <a:endCxn id="102446" idx="0"/>
          </p:cNvCxnSpPr>
          <p:nvPr/>
        </p:nvCxnSpPr>
        <p:spPr bwMode="auto">
          <a:xfrm rot="16200000" flipH="1">
            <a:off x="6425229" y="2516904"/>
            <a:ext cx="267756" cy="456623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448" name="AutoShape 48"/>
          <p:cNvCxnSpPr>
            <a:cxnSpLocks noChangeShapeType="1"/>
            <a:stCxn id="102443" idx="0"/>
            <a:endCxn id="102441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449" name="AutoShape 49"/>
          <p:cNvCxnSpPr>
            <a:cxnSpLocks noChangeShapeType="1"/>
            <a:stCxn id="102434" idx="3"/>
            <a:endCxn id="102443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450" name="AutoShape 50"/>
          <p:cNvCxnSpPr>
            <a:cxnSpLocks noChangeShapeType="1"/>
            <a:stCxn id="102414" idx="2"/>
            <a:endCxn id="102416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2451" name="Text Box 51"/>
          <p:cNvSpPr txBox="1">
            <a:spLocks noChangeArrowheads="1"/>
          </p:cNvSpPr>
          <p:nvPr/>
        </p:nvSpPr>
        <p:spPr bwMode="auto">
          <a:xfrm>
            <a:off x="354352" y="1435229"/>
            <a:ext cx="793250" cy="41592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81639" tIns="40820" rIns="81639" bIns="40820">
            <a:spAutoFit/>
          </a:bodyPr>
          <a:lstStyle/>
          <a:p>
            <a:pPr defTabSz="407526" eaLnBrk="0" hangingPunct="0">
              <a:lnSpc>
                <a:spcPts val="2552"/>
              </a:lnSpc>
              <a:buClr>
                <a:srgbClr val="000000"/>
              </a:buClr>
              <a:buSzPct val="100000"/>
              <a:tabLst>
                <a:tab pos="0" algn="l"/>
                <a:tab pos="406086" algn="l"/>
                <a:tab pos="813612" algn="l"/>
                <a:tab pos="1221138" algn="l"/>
                <a:tab pos="1628664" algn="l"/>
                <a:tab pos="2036190" algn="l"/>
                <a:tab pos="2443717" algn="l"/>
                <a:tab pos="2851242" algn="l"/>
                <a:tab pos="3258769" algn="l"/>
                <a:tab pos="3666294" algn="l"/>
                <a:tab pos="4073821" algn="l"/>
                <a:tab pos="4481346" algn="l"/>
                <a:tab pos="4888873" algn="l"/>
                <a:tab pos="5296398" algn="l"/>
                <a:tab pos="5703925" algn="l"/>
                <a:tab pos="6111450" algn="l"/>
                <a:tab pos="6518977" algn="l"/>
                <a:tab pos="6926502" algn="l"/>
                <a:tab pos="7334029" algn="l"/>
                <a:tab pos="7741554" algn="l"/>
                <a:tab pos="8149081" algn="l"/>
              </a:tabLst>
            </a:pPr>
            <a:r>
              <a:rPr lang="en-GB" sz="2200" dirty="0">
                <a:solidFill>
                  <a:srgbClr val="000000"/>
                </a:solidFill>
              </a:rPr>
              <a:t>roots</a:t>
            </a:r>
          </a:p>
        </p:txBody>
      </p:sp>
      <p:sp>
        <p:nvSpPr>
          <p:cNvPr id="102452" name="Rectangle 52"/>
          <p:cNvSpPr>
            <a:spLocks noChangeArrowheads="1"/>
          </p:cNvSpPr>
          <p:nvPr/>
        </p:nvSpPr>
        <p:spPr bwMode="auto">
          <a:xfrm rot="5400000">
            <a:off x="-461602" y="2793978"/>
            <a:ext cx="2487537" cy="579062"/>
          </a:xfrm>
          <a:prstGeom prst="rect">
            <a:avLst/>
          </a:prstGeom>
          <a:solidFill>
            <a:srgbClr val="FFFFFF"/>
          </a:solidFill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53" name="Line 53"/>
          <p:cNvSpPr>
            <a:spLocks noChangeShapeType="1"/>
          </p:cNvSpPr>
          <p:nvPr/>
        </p:nvSpPr>
        <p:spPr bwMode="auto">
          <a:xfrm rot="5400000">
            <a:off x="780007" y="1962640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02454" name="Line 54"/>
          <p:cNvSpPr>
            <a:spLocks noChangeShapeType="1"/>
          </p:cNvSpPr>
          <p:nvPr/>
        </p:nvSpPr>
        <p:spPr bwMode="auto">
          <a:xfrm rot="5400000">
            <a:off x="781447" y="237722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02455" name="Line 55"/>
          <p:cNvSpPr>
            <a:spLocks noChangeShapeType="1"/>
          </p:cNvSpPr>
          <p:nvPr/>
        </p:nvSpPr>
        <p:spPr bwMode="auto">
          <a:xfrm rot="5400000">
            <a:off x="777126" y="2791819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02456" name="Line 56"/>
          <p:cNvSpPr>
            <a:spLocks noChangeShapeType="1"/>
          </p:cNvSpPr>
          <p:nvPr/>
        </p:nvSpPr>
        <p:spPr bwMode="auto">
          <a:xfrm rot="5400000">
            <a:off x="781447" y="320640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102457" name="Line 57"/>
          <p:cNvSpPr>
            <a:spLocks noChangeShapeType="1"/>
          </p:cNvSpPr>
          <p:nvPr/>
        </p:nvSpPr>
        <p:spPr bwMode="auto">
          <a:xfrm rot="5400000">
            <a:off x="781447" y="3620998"/>
            <a:ext cx="1440" cy="579062"/>
          </a:xfrm>
          <a:prstGeom prst="line">
            <a:avLst/>
          </a:prstGeom>
          <a:noFill/>
          <a:ln w="27305">
            <a:solidFill>
              <a:srgbClr val="000000"/>
            </a:solidFill>
            <a:round/>
            <a:headEnd/>
            <a:tailEnd/>
          </a:ln>
          <a:effectLst/>
        </p:spPr>
        <p:txBody>
          <a:bodyPr lIns="82945" tIns="41473" rIns="82945" bIns="41473"/>
          <a:lstStyle/>
          <a:p>
            <a:endParaRPr lang="en-US"/>
          </a:p>
        </p:txBody>
      </p:sp>
      <p:cxnSp>
        <p:nvCxnSpPr>
          <p:cNvPr id="102458" name="AutoShape 58"/>
          <p:cNvCxnSpPr>
            <a:cxnSpLocks noChangeShapeType="1"/>
            <a:endCxn id="102411" idx="1"/>
          </p:cNvCxnSpPr>
          <p:nvPr/>
        </p:nvCxnSpPr>
        <p:spPr bwMode="auto">
          <a:xfrm flipV="1">
            <a:off x="838344" y="1895884"/>
            <a:ext cx="783607" cy="151152"/>
          </a:xfrm>
          <a:prstGeom prst="curvedConnector3">
            <a:avLst>
              <a:gd name="adj1" fmla="val 50921"/>
            </a:avLst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462" name="AutoShape 62"/>
          <p:cNvCxnSpPr>
            <a:cxnSpLocks noChangeShapeType="1"/>
          </p:cNvCxnSpPr>
          <p:nvPr/>
        </p:nvCxnSpPr>
        <p:spPr bwMode="auto">
          <a:xfrm>
            <a:off x="838344" y="4189081"/>
            <a:ext cx="2350820" cy="521116"/>
          </a:xfrm>
          <a:prstGeom prst="curvedConnector3">
            <a:avLst>
              <a:gd name="adj1" fmla="val 50306"/>
            </a:avLst>
          </a:prstGeom>
          <a:noFill/>
          <a:ln w="2857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102489" name="Text Box 89"/>
          <p:cNvSpPr txBox="1">
            <a:spLocks noChangeArrowheads="1"/>
          </p:cNvSpPr>
          <p:nvPr/>
        </p:nvSpPr>
        <p:spPr bwMode="auto">
          <a:xfrm>
            <a:off x="1475025" y="5797055"/>
            <a:ext cx="5613716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</a:tabLst>
            </a:pPr>
            <a:r>
              <a:rPr lang="en-GB" dirty="0">
                <a:solidFill>
                  <a:srgbClr val="000000"/>
                </a:solidFill>
              </a:rPr>
              <a:t>Note: can waste space on evicted pages.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autoRev="1" fill="hold"/>
                                        <p:tgtEl>
                                          <p:spTgt spid="10249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autoRev="1" fill="hold"/>
                                        <p:tgtEl>
                                          <p:spTgt spid="10249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500" autoRev="1" fill="hold"/>
                                        <p:tgtEl>
                                          <p:spTgt spid="10249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autoRev="1" fill="hold"/>
                                        <p:tgtEl>
                                          <p:spTgt spid="10249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9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Bookmarking Incompleteness</a:t>
            </a:r>
          </a:p>
        </p:txBody>
      </p:sp>
      <p:sp>
        <p:nvSpPr>
          <p:cNvPr id="150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Space waste not just on evicted pages</a:t>
            </a:r>
          </a:p>
          <a:p>
            <a:r>
              <a:rPr lang="en-US"/>
              <a:t>Collection with bookmarks is necessarily </a:t>
            </a:r>
            <a:r>
              <a:rPr lang="en-US" i="1"/>
              <a:t>incomplete</a:t>
            </a:r>
          </a:p>
          <a:p>
            <a:pPr lvl="1"/>
            <a:r>
              <a:rPr lang="en-US"/>
              <a:t>Not guaranteed to reclaim all memory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202755" name="AutoShape 3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2756" name="Rectangle 4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202757" name="AutoShape 5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2758" name="AutoShape 6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2759" name="AutoShape 7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2760" name="AutoShape 8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2761" name="AutoShape 9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tx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2762" name="AutoShape 10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cxnSp>
          <p:nvCxnSpPr>
            <p:cNvPr id="202763" name="AutoShape 11"/>
            <p:cNvCxnSpPr>
              <a:cxnSpLocks noChangeShapeType="1"/>
              <a:stCxn id="202757" idx="3"/>
              <a:endCxn id="202760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202764" name="AutoShape 12"/>
            <p:cNvCxnSpPr>
              <a:cxnSpLocks noChangeShapeType="1"/>
              <a:stCxn id="202757" idx="2"/>
              <a:endCxn id="202759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202765" name="AutoShape 13"/>
            <p:cNvCxnSpPr>
              <a:cxnSpLocks noChangeShapeType="1"/>
              <a:stCxn id="202760" idx="2"/>
              <a:endCxn id="202762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202766" name="AutoShape 14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67" name="AutoShape 15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68" name="AutoShape 16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69" name="Rectangle 17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  <a:endParaRPr lang="en-US" u="none" dirty="0"/>
          </a:p>
        </p:txBody>
      </p:sp>
      <p:sp>
        <p:nvSpPr>
          <p:cNvPr id="202770" name="Rectangle 18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202771" name="Rectangle 19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202772" name="AutoShape 20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73" name="Text Box 21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202774" name="AutoShape 22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75" name="Text Box 23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202776" name="Rectangle 2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 Incompleteness</a:t>
            </a:r>
          </a:p>
        </p:txBody>
      </p:sp>
      <p:cxnSp>
        <p:nvCxnSpPr>
          <p:cNvPr id="202777" name="AutoShape 25"/>
          <p:cNvCxnSpPr>
            <a:cxnSpLocks noChangeShapeType="1"/>
            <a:stCxn id="202781" idx="3"/>
          </p:cNvCxnSpPr>
          <p:nvPr/>
        </p:nvCxnSpPr>
        <p:spPr bwMode="auto">
          <a:xfrm>
            <a:off x="2415642" y="2451548"/>
            <a:ext cx="773523" cy="1702983"/>
          </a:xfrm>
          <a:prstGeom prst="bentConnector3">
            <a:avLst>
              <a:gd name="adj1" fmla="val 49907"/>
            </a:avLst>
          </a:prstGeom>
          <a:noFill/>
          <a:ln w="38100">
            <a:solidFill>
              <a:schemeClr val="hlink"/>
            </a:solidFill>
            <a:round/>
            <a:headEnd/>
            <a:tailEnd type="triangle" w="med" len="med"/>
          </a:ln>
          <a:effectLst/>
        </p:spPr>
      </p:cxnSp>
      <p:sp>
        <p:nvSpPr>
          <p:cNvPr id="202778" name="AutoShape 26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79" name="AutoShape 27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80" name="AutoShape 28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81" name="AutoShape 29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82" name="AutoShape 30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83" name="AutoShape 31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2784" name="AutoShape 32"/>
          <p:cNvCxnSpPr>
            <a:cxnSpLocks noChangeShapeType="1"/>
            <a:stCxn id="202778" idx="2"/>
            <a:endCxn id="202780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2785" name="AutoShape 33"/>
          <p:cNvCxnSpPr>
            <a:cxnSpLocks noChangeShapeType="1"/>
            <a:stCxn id="202778" idx="3"/>
            <a:endCxn id="202781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2786" name="AutoShape 34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87" name="AutoShape 35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88" name="AutoShape 36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202789" name="AutoShape 37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90" name="AutoShape 38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202791" name="AutoShape 39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2792" name="AutoShape 40"/>
          <p:cNvCxnSpPr>
            <a:cxnSpLocks noChangeShapeType="1"/>
            <a:stCxn id="202788" idx="2"/>
            <a:endCxn id="202791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2793" name="AutoShape 41"/>
          <p:cNvCxnSpPr>
            <a:cxnSpLocks noChangeShapeType="1"/>
            <a:endCxn id="202788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2794" name="AutoShape 42"/>
          <p:cNvCxnSpPr>
            <a:cxnSpLocks noChangeShapeType="1"/>
            <a:endCxn id="202790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2795" name="AutoShape 43"/>
          <p:cNvCxnSpPr>
            <a:cxnSpLocks noChangeShapeType="1"/>
            <a:stCxn id="202788" idx="0"/>
            <a:endCxn id="202786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2796" name="AutoShape 44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97" name="AutoShape 45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98" name="AutoShape 46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799" name="AutoShape 47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800" name="AutoShape 48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2801" name="AutoShape 49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2802" name="AutoShape 50"/>
          <p:cNvCxnSpPr>
            <a:cxnSpLocks noChangeShapeType="1"/>
            <a:stCxn id="202798" idx="2"/>
            <a:endCxn id="202800" idx="0"/>
          </p:cNvCxnSpPr>
          <p:nvPr/>
        </p:nvCxnSpPr>
        <p:spPr bwMode="auto">
          <a:xfrm rot="5400000">
            <a:off x="6196916" y="2745216"/>
            <a:ext cx="267756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2803" name="AutoShape 51"/>
          <p:cNvCxnSpPr>
            <a:cxnSpLocks noChangeShapeType="1"/>
            <a:stCxn id="202798" idx="0"/>
            <a:endCxn id="202796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2804" name="AutoShape 52"/>
          <p:cNvCxnSpPr>
            <a:cxnSpLocks noChangeShapeType="1"/>
            <a:stCxn id="202791" idx="3"/>
            <a:endCxn id="202798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2805" name="AutoShape 53"/>
          <p:cNvCxnSpPr>
            <a:cxnSpLocks noChangeShapeType="1"/>
            <a:stCxn id="202781" idx="2"/>
            <a:endCxn id="202783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2806" name="Text Box 54"/>
          <p:cNvSpPr txBox="1">
            <a:spLocks noChangeArrowheads="1"/>
          </p:cNvSpPr>
          <p:nvPr/>
        </p:nvSpPr>
        <p:spPr bwMode="auto">
          <a:xfrm>
            <a:off x="1410205" y="5797055"/>
            <a:ext cx="67438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When a reference to an evicted object changes…</a:t>
            </a:r>
          </a:p>
        </p:txBody>
      </p:sp>
      <p:cxnSp>
        <p:nvCxnSpPr>
          <p:cNvPr id="202807" name="AutoShape 55"/>
          <p:cNvCxnSpPr>
            <a:cxnSpLocks noChangeShapeType="1"/>
            <a:stCxn id="202788" idx="3"/>
            <a:endCxn id="202789" idx="1"/>
          </p:cNvCxnSpPr>
          <p:nvPr/>
        </p:nvCxnSpPr>
        <p:spPr bwMode="auto">
          <a:xfrm>
            <a:off x="5063195" y="2451548"/>
            <a:ext cx="119557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2808" name="AutoShape 56"/>
          <p:cNvCxnSpPr>
            <a:cxnSpLocks noChangeShapeType="1"/>
            <a:stCxn id="202789" idx="0"/>
            <a:endCxn id="202787" idx="2"/>
          </p:cNvCxnSpPr>
          <p:nvPr/>
        </p:nvCxnSpPr>
        <p:spPr bwMode="auto">
          <a:xfrm flipV="1">
            <a:off x="5351286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204803" name="AutoShape 3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804" name="Rectangle 4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204805" name="AutoShape 5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4806" name="AutoShape 6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4807" name="AutoShape 7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4808" name="AutoShape 8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204809" name="AutoShape 9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tx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4810" name="AutoShape 10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cxnSp>
          <p:nvCxnSpPr>
            <p:cNvPr id="204811" name="AutoShape 11"/>
            <p:cNvCxnSpPr>
              <a:cxnSpLocks noChangeShapeType="1"/>
              <a:stCxn id="204805" idx="3"/>
              <a:endCxn id="204808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204812" name="AutoShape 12"/>
            <p:cNvCxnSpPr>
              <a:cxnSpLocks noChangeShapeType="1"/>
              <a:stCxn id="204805" idx="2"/>
              <a:endCxn id="204807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204813" name="AutoShape 13"/>
            <p:cNvCxnSpPr>
              <a:cxnSpLocks noChangeShapeType="1"/>
              <a:stCxn id="204808" idx="2"/>
              <a:endCxn id="204810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204814" name="AutoShape 14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15" name="AutoShape 15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16" name="AutoShape 16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17" name="Rectangle 17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  <a:endParaRPr lang="en-US" u="none" dirty="0"/>
          </a:p>
        </p:txBody>
      </p:sp>
      <p:sp>
        <p:nvSpPr>
          <p:cNvPr id="204818" name="Rectangle 18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204819" name="Rectangle 19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204820" name="AutoShape 20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21" name="Text Box 21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204822" name="AutoShape 22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23" name="Text Box 23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204824" name="Rectangle 2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 Incompleteness</a:t>
            </a:r>
          </a:p>
        </p:txBody>
      </p:sp>
      <p:cxnSp>
        <p:nvCxnSpPr>
          <p:cNvPr id="204825" name="AutoShape 25"/>
          <p:cNvCxnSpPr>
            <a:cxnSpLocks noChangeShapeType="1"/>
            <a:stCxn id="204829" idx="3"/>
            <a:endCxn id="204838" idx="1"/>
          </p:cNvCxnSpPr>
          <p:nvPr/>
        </p:nvCxnSpPr>
        <p:spPr bwMode="auto">
          <a:xfrm>
            <a:off x="2415641" y="2451548"/>
            <a:ext cx="2309047" cy="587335"/>
          </a:xfrm>
          <a:prstGeom prst="bentConnector3">
            <a:avLst>
              <a:gd name="adj1" fmla="val 49968"/>
            </a:avLst>
          </a:prstGeom>
          <a:noFill/>
          <a:ln w="38100">
            <a:solidFill>
              <a:schemeClr val="hlink"/>
            </a:solidFill>
            <a:round/>
            <a:headEnd/>
            <a:tailEnd type="triangle" w="med" len="med"/>
          </a:ln>
          <a:effectLst/>
        </p:spPr>
      </p:cxnSp>
      <p:sp>
        <p:nvSpPr>
          <p:cNvPr id="204826" name="AutoShape 26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27" name="AutoShape 27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28" name="AutoShape 28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29" name="AutoShape 29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30" name="AutoShape 30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31" name="AutoShape 31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4832" name="AutoShape 32"/>
          <p:cNvCxnSpPr>
            <a:cxnSpLocks noChangeShapeType="1"/>
            <a:stCxn id="204826" idx="2"/>
            <a:endCxn id="204828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4833" name="AutoShape 33"/>
          <p:cNvCxnSpPr>
            <a:cxnSpLocks noChangeShapeType="1"/>
            <a:stCxn id="204826" idx="3"/>
            <a:endCxn id="204829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4834" name="AutoShape 34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35" name="AutoShape 35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36" name="AutoShape 36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204837" name="AutoShape 37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38" name="AutoShape 38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204839" name="AutoShape 39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4840" name="AutoShape 40"/>
          <p:cNvCxnSpPr>
            <a:cxnSpLocks noChangeShapeType="1"/>
            <a:stCxn id="204836" idx="2"/>
            <a:endCxn id="204839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4841" name="AutoShape 41"/>
          <p:cNvCxnSpPr>
            <a:cxnSpLocks noChangeShapeType="1"/>
            <a:endCxn id="204836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4842" name="AutoShape 42"/>
          <p:cNvCxnSpPr>
            <a:cxnSpLocks noChangeShapeType="1"/>
            <a:endCxn id="204838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4843" name="AutoShape 43"/>
          <p:cNvCxnSpPr>
            <a:cxnSpLocks noChangeShapeType="1"/>
            <a:stCxn id="204836" idx="0"/>
            <a:endCxn id="204834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4844" name="AutoShape 44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45" name="AutoShape 45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46" name="AutoShape 46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47" name="AutoShape 47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48" name="AutoShape 48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204849" name="AutoShape 49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204850" name="AutoShape 50"/>
          <p:cNvCxnSpPr>
            <a:cxnSpLocks noChangeShapeType="1"/>
            <a:stCxn id="204846" idx="2"/>
            <a:endCxn id="204848" idx="0"/>
          </p:cNvCxnSpPr>
          <p:nvPr/>
        </p:nvCxnSpPr>
        <p:spPr bwMode="auto">
          <a:xfrm rot="5400000">
            <a:off x="6196916" y="2745216"/>
            <a:ext cx="267756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4851" name="AutoShape 51"/>
          <p:cNvCxnSpPr>
            <a:cxnSpLocks noChangeShapeType="1"/>
            <a:stCxn id="204846" idx="0"/>
            <a:endCxn id="204844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4852" name="AutoShape 52"/>
          <p:cNvCxnSpPr>
            <a:cxnSpLocks noChangeShapeType="1"/>
            <a:stCxn id="204839" idx="3"/>
            <a:endCxn id="204846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4853" name="AutoShape 53"/>
          <p:cNvCxnSpPr>
            <a:cxnSpLocks noChangeShapeType="1"/>
            <a:stCxn id="204829" idx="2"/>
            <a:endCxn id="204831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204854" name="Text Box 54"/>
          <p:cNvSpPr txBox="1">
            <a:spLocks noChangeArrowheads="1"/>
          </p:cNvSpPr>
          <p:nvPr/>
        </p:nvSpPr>
        <p:spPr bwMode="auto">
          <a:xfrm>
            <a:off x="1410205" y="5797055"/>
            <a:ext cx="67438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When a reference to an evicted object changes…</a:t>
            </a:r>
          </a:p>
        </p:txBody>
      </p:sp>
      <p:cxnSp>
        <p:nvCxnSpPr>
          <p:cNvPr id="204855" name="AutoShape 55"/>
          <p:cNvCxnSpPr>
            <a:cxnSpLocks noChangeShapeType="1"/>
            <a:stCxn id="204836" idx="3"/>
            <a:endCxn id="204837" idx="1"/>
          </p:cNvCxnSpPr>
          <p:nvPr/>
        </p:nvCxnSpPr>
        <p:spPr bwMode="auto">
          <a:xfrm>
            <a:off x="5063195" y="2451548"/>
            <a:ext cx="119557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204856" name="AutoShape 56"/>
          <p:cNvCxnSpPr>
            <a:cxnSpLocks noChangeShapeType="1"/>
            <a:stCxn id="204837" idx="0"/>
            <a:endCxn id="204835" idx="2"/>
          </p:cNvCxnSpPr>
          <p:nvPr/>
        </p:nvCxnSpPr>
        <p:spPr bwMode="auto">
          <a:xfrm flipV="1">
            <a:off x="5351286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23" name="AutoShape 55"/>
          <p:cNvSpPr>
            <a:spLocks noChangeArrowheads="1"/>
          </p:cNvSpPr>
          <p:nvPr/>
        </p:nvSpPr>
        <p:spPr bwMode="auto">
          <a:xfrm>
            <a:off x="3039357" y="3741382"/>
            <a:ext cx="1090424" cy="1829663"/>
          </a:xfrm>
          <a:prstGeom prst="roundRect">
            <a:avLst>
              <a:gd name="adj" fmla="val 130"/>
            </a:avLst>
          </a:prstGeom>
          <a:solidFill>
            <a:schemeClr val="folHlink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24" name="AutoShape 56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25" name="AutoShape 57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26" name="AutoShape 58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27" name="Rectangle 59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  <a:endParaRPr lang="en-US" u="none" dirty="0"/>
          </a:p>
        </p:txBody>
      </p:sp>
      <p:sp>
        <p:nvSpPr>
          <p:cNvPr id="109628" name="Rectangle 60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09629" name="Rectangle 61"/>
          <p:cNvSpPr>
            <a:spLocks noChangeArrowheads="1"/>
          </p:cNvSpPr>
          <p:nvPr/>
        </p:nvSpPr>
        <p:spPr bwMode="auto">
          <a:xfrm>
            <a:off x="3050881" y="3741382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09630" name="Rectangle 62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09631" name="AutoShape 63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32" name="Text Box 64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109633" name="AutoShape 65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34" name="Text Box 66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10957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 Incompleteness</a:t>
            </a:r>
          </a:p>
        </p:txBody>
      </p:sp>
      <p:sp>
        <p:nvSpPr>
          <p:cNvPr id="109578" name="AutoShape 10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579" name="AutoShape 11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580" name="AutoShape 12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581" name="AutoShape 13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582" name="AutoShape 14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583" name="AutoShape 15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9584" name="AutoShape 16"/>
          <p:cNvCxnSpPr>
            <a:cxnSpLocks noChangeShapeType="1"/>
            <a:stCxn id="109578" idx="2"/>
            <a:endCxn id="109580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9585" name="AutoShape 17"/>
          <p:cNvCxnSpPr>
            <a:cxnSpLocks noChangeShapeType="1"/>
            <a:stCxn id="109578" idx="3"/>
            <a:endCxn id="109581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9586" name="AutoShape 18"/>
          <p:cNvSpPr>
            <a:spLocks noChangeArrowheads="1"/>
          </p:cNvSpPr>
          <p:nvPr/>
        </p:nvSpPr>
        <p:spPr bwMode="auto">
          <a:xfrm>
            <a:off x="3205010" y="4010577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9587" name="AutoShape 19"/>
          <p:cNvSpPr>
            <a:spLocks noChangeArrowheads="1"/>
          </p:cNvSpPr>
          <p:nvPr/>
        </p:nvSpPr>
        <p:spPr bwMode="auto">
          <a:xfrm>
            <a:off x="3663074" y="4010577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9588" name="AutoShape 20"/>
          <p:cNvSpPr>
            <a:spLocks noChangeArrowheads="1"/>
          </p:cNvSpPr>
          <p:nvPr/>
        </p:nvSpPr>
        <p:spPr bwMode="auto">
          <a:xfrm>
            <a:off x="3205010" y="4566242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9589" name="AutoShape 21"/>
          <p:cNvSpPr>
            <a:spLocks noChangeArrowheads="1"/>
          </p:cNvSpPr>
          <p:nvPr/>
        </p:nvSpPr>
        <p:spPr bwMode="auto">
          <a:xfrm>
            <a:off x="3663074" y="4566242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9590" name="AutoShape 22"/>
          <p:cNvSpPr>
            <a:spLocks noChangeArrowheads="1"/>
          </p:cNvSpPr>
          <p:nvPr/>
        </p:nvSpPr>
        <p:spPr bwMode="auto">
          <a:xfrm>
            <a:off x="3205010" y="5153577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591" name="AutoShape 23"/>
          <p:cNvSpPr>
            <a:spLocks noChangeArrowheads="1"/>
          </p:cNvSpPr>
          <p:nvPr/>
        </p:nvSpPr>
        <p:spPr bwMode="auto">
          <a:xfrm>
            <a:off x="3663074" y="5153577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cxnSp>
        <p:nvCxnSpPr>
          <p:cNvPr id="109592" name="AutoShape 24"/>
          <p:cNvCxnSpPr>
            <a:cxnSpLocks noChangeShapeType="1"/>
            <a:stCxn id="109586" idx="3"/>
            <a:endCxn id="109589" idx="0"/>
          </p:cNvCxnSpPr>
          <p:nvPr/>
        </p:nvCxnSpPr>
        <p:spPr bwMode="auto">
          <a:xfrm>
            <a:off x="3526230" y="4154532"/>
            <a:ext cx="289532" cy="39587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9593" name="AutoShape 25"/>
          <p:cNvCxnSpPr>
            <a:cxnSpLocks noChangeShapeType="1"/>
            <a:stCxn id="109586" idx="2"/>
            <a:endCxn id="109588" idx="0"/>
          </p:cNvCxnSpPr>
          <p:nvPr/>
        </p:nvCxnSpPr>
        <p:spPr bwMode="auto">
          <a:xfrm>
            <a:off x="3357698" y="4314321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9594" name="AutoShape 26"/>
          <p:cNvCxnSpPr>
            <a:cxnSpLocks noChangeShapeType="1"/>
            <a:stCxn id="109589" idx="2"/>
            <a:endCxn id="109591" idx="0"/>
          </p:cNvCxnSpPr>
          <p:nvPr/>
        </p:nvCxnSpPr>
        <p:spPr bwMode="auto">
          <a:xfrm>
            <a:off x="3815762" y="4869987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9596" name="AutoShape 28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597" name="AutoShape 29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598" name="AutoShape 30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9599" name="AutoShape 31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00" name="AutoShape 32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09601" name="AutoShape 33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9602" name="AutoShape 34"/>
          <p:cNvCxnSpPr>
            <a:cxnSpLocks noChangeShapeType="1"/>
            <a:stCxn id="109598" idx="2"/>
            <a:endCxn id="109601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9603" name="AutoShape 35"/>
          <p:cNvCxnSpPr>
            <a:cxnSpLocks noChangeShapeType="1"/>
            <a:stCxn id="109589" idx="3"/>
            <a:endCxn id="109598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9604" name="AutoShape 36"/>
          <p:cNvCxnSpPr>
            <a:cxnSpLocks noChangeShapeType="1"/>
            <a:stCxn id="109591" idx="3"/>
            <a:endCxn id="109600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9605" name="AutoShape 37"/>
          <p:cNvCxnSpPr>
            <a:cxnSpLocks noChangeShapeType="1"/>
            <a:stCxn id="109598" idx="0"/>
            <a:endCxn id="109596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9608" name="AutoShape 40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09" name="AutoShape 41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10" name="AutoShape 42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11" name="AutoShape 43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12" name="AutoShape 44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9613" name="AutoShape 45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9614" name="AutoShape 46"/>
          <p:cNvCxnSpPr>
            <a:cxnSpLocks noChangeShapeType="1"/>
            <a:stCxn id="109610" idx="2"/>
            <a:endCxn id="109612" idx="0"/>
          </p:cNvCxnSpPr>
          <p:nvPr/>
        </p:nvCxnSpPr>
        <p:spPr bwMode="auto">
          <a:xfrm rot="5400000">
            <a:off x="6196916" y="2745216"/>
            <a:ext cx="267756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9615" name="AutoShape 47"/>
          <p:cNvCxnSpPr>
            <a:cxnSpLocks noChangeShapeType="1"/>
            <a:stCxn id="109610" idx="0"/>
            <a:endCxn id="109608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9616" name="AutoShape 48"/>
          <p:cNvCxnSpPr>
            <a:cxnSpLocks noChangeShapeType="1"/>
            <a:stCxn id="109601" idx="3"/>
            <a:endCxn id="109610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9617" name="AutoShape 49"/>
          <p:cNvCxnSpPr>
            <a:cxnSpLocks noChangeShapeType="1"/>
            <a:stCxn id="109581" idx="2"/>
            <a:endCxn id="109583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9619" name="AutoShape 51"/>
          <p:cNvCxnSpPr>
            <a:cxnSpLocks noChangeShapeType="1"/>
            <a:stCxn id="109598" idx="3"/>
            <a:endCxn id="109599" idx="1"/>
          </p:cNvCxnSpPr>
          <p:nvPr/>
        </p:nvCxnSpPr>
        <p:spPr bwMode="auto">
          <a:xfrm>
            <a:off x="5063195" y="2451548"/>
            <a:ext cx="119557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9620" name="AutoShape 52"/>
          <p:cNvCxnSpPr>
            <a:cxnSpLocks noChangeShapeType="1"/>
            <a:stCxn id="109599" idx="0"/>
            <a:endCxn id="109597" idx="2"/>
          </p:cNvCxnSpPr>
          <p:nvPr/>
        </p:nvCxnSpPr>
        <p:spPr bwMode="auto">
          <a:xfrm flipV="1">
            <a:off x="5351286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9621" name="Text Box 53"/>
          <p:cNvSpPr txBox="1">
            <a:spLocks noChangeArrowheads="1"/>
          </p:cNvSpPr>
          <p:nvPr/>
        </p:nvSpPr>
        <p:spPr bwMode="auto">
          <a:xfrm>
            <a:off x="1869709" y="5797055"/>
            <a:ext cx="5987216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00000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…it can make evicted objects </a:t>
            </a:r>
            <a:r>
              <a:rPr lang="en-GB" b="1" dirty="0">
                <a:solidFill>
                  <a:srgbClr val="000000"/>
                </a:solidFill>
              </a:rPr>
              <a:t>unreachable</a:t>
            </a:r>
            <a:r>
              <a:rPr lang="en-GB" dirty="0">
                <a:solidFill>
                  <a:srgbClr val="000000"/>
                </a:solidFill>
              </a:rPr>
              <a:t>.</a:t>
            </a:r>
          </a:p>
        </p:txBody>
      </p:sp>
      <p:cxnSp>
        <p:nvCxnSpPr>
          <p:cNvPr id="109577" name="AutoShape 9"/>
          <p:cNvCxnSpPr>
            <a:cxnSpLocks noChangeShapeType="1"/>
            <a:stCxn id="109581" idx="3"/>
            <a:endCxn id="109600" idx="1"/>
          </p:cNvCxnSpPr>
          <p:nvPr/>
        </p:nvCxnSpPr>
        <p:spPr bwMode="auto">
          <a:xfrm>
            <a:off x="2415641" y="2451548"/>
            <a:ext cx="2309047" cy="587335"/>
          </a:xfrm>
          <a:prstGeom prst="bentConnector3">
            <a:avLst>
              <a:gd name="adj1" fmla="val 49968"/>
            </a:avLst>
          </a:prstGeom>
          <a:noFill/>
          <a:ln w="53975">
            <a:solidFill>
              <a:schemeClr val="hlink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autoRev="1" fill="hold"/>
                                        <p:tgtEl>
                                          <p:spTgt spid="1095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autoRev="1" fill="hold"/>
                                        <p:tgtEl>
                                          <p:spTgt spid="1095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8" dur="500" autoRev="1" fill="hold"/>
                                        <p:tgtEl>
                                          <p:spTgt spid="1095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autoRev="1" fill="hold"/>
                                        <p:tgtEl>
                                          <p:spTgt spid="1095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autoRev="1" fill="hold"/>
                                        <p:tgtEl>
                                          <p:spTgt spid="10958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autoRev="1" fill="hold"/>
                                        <p:tgtEl>
                                          <p:spTgt spid="10958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3" dur="500" autoRev="1" fill="hold"/>
                                        <p:tgtEl>
                                          <p:spTgt spid="10958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autoRev="1" fill="hold"/>
                                        <p:tgtEl>
                                          <p:spTgt spid="10958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autoRev="1" fill="hold"/>
                                        <p:tgtEl>
                                          <p:spTgt spid="10958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autoRev="1" fill="hold"/>
                                        <p:tgtEl>
                                          <p:spTgt spid="10958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18" dur="500" autoRev="1" fill="hold"/>
                                        <p:tgtEl>
                                          <p:spTgt spid="10958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autoRev="1" fill="hold"/>
                                        <p:tgtEl>
                                          <p:spTgt spid="10958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autoRev="1" fill="hold"/>
                                        <p:tgtEl>
                                          <p:spTgt spid="1095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autoRev="1" fill="hold"/>
                                        <p:tgtEl>
                                          <p:spTgt spid="1095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3" dur="500" autoRev="1" fill="hold"/>
                                        <p:tgtEl>
                                          <p:spTgt spid="1095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autoRev="1" fill="hold"/>
                                        <p:tgtEl>
                                          <p:spTgt spid="1095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586" grpId="0" animBg="1"/>
      <p:bldP spid="109588" grpId="0" animBg="1"/>
      <p:bldP spid="109589" grpId="0" animBg="1"/>
      <p:bldP spid="109591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8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111685" name="AutoShape 69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686" name="Rectangle 70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111687" name="AutoShape 71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1688" name="AutoShape 72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1689" name="AutoShape 73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1690" name="AutoShape 74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1691" name="AutoShape 75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tx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1692" name="AutoShape 76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cxnSp>
          <p:nvCxnSpPr>
            <p:cNvPr id="111693" name="AutoShape 77"/>
            <p:cNvCxnSpPr>
              <a:cxnSpLocks noChangeShapeType="1"/>
              <a:stCxn id="111687" idx="3"/>
              <a:endCxn id="111690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11694" name="AutoShape 78"/>
            <p:cNvCxnSpPr>
              <a:cxnSpLocks noChangeShapeType="1"/>
              <a:stCxn id="111687" idx="2"/>
              <a:endCxn id="111689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11695" name="AutoShape 79"/>
            <p:cNvCxnSpPr>
              <a:cxnSpLocks noChangeShapeType="1"/>
              <a:stCxn id="111690" idx="2"/>
              <a:endCxn id="111692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111673" name="AutoShape 57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74" name="AutoShape 58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75" name="AutoShape 59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76" name="Rectangle 60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  <a:endParaRPr lang="en-US" u="none" dirty="0"/>
          </a:p>
        </p:txBody>
      </p:sp>
      <p:sp>
        <p:nvSpPr>
          <p:cNvPr id="111677" name="Rectangle 61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11679" name="Rectangle 63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11680" name="AutoShape 64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81" name="Text Box 65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111682" name="AutoShape 66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83" name="Text Box 67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11162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 Incompleteness</a:t>
            </a:r>
          </a:p>
        </p:txBody>
      </p:sp>
      <p:sp>
        <p:nvSpPr>
          <p:cNvPr id="111625" name="AutoShape 9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26" name="AutoShape 10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27" name="AutoShape 11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28" name="AutoShape 12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29" name="AutoShape 13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30" name="AutoShape 14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1631" name="AutoShape 15"/>
          <p:cNvCxnSpPr>
            <a:cxnSpLocks noChangeShapeType="1"/>
            <a:stCxn id="111625" idx="2"/>
            <a:endCxn id="111627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1632" name="AutoShape 16"/>
          <p:cNvCxnSpPr>
            <a:cxnSpLocks noChangeShapeType="1"/>
            <a:stCxn id="111625" idx="3"/>
            <a:endCxn id="111628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11643" name="AutoShape 27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44" name="AutoShape 28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45" name="AutoShape 29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11646" name="AutoShape 30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47" name="AutoShape 31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11648" name="AutoShape 32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1649" name="AutoShape 33"/>
          <p:cNvCxnSpPr>
            <a:cxnSpLocks noChangeShapeType="1"/>
            <a:stCxn id="111645" idx="2"/>
            <a:endCxn id="111648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1650" name="AutoShape 34"/>
          <p:cNvCxnSpPr>
            <a:cxnSpLocks noChangeShapeType="1"/>
            <a:endCxn id="111645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1651" name="AutoShape 35"/>
          <p:cNvCxnSpPr>
            <a:cxnSpLocks noChangeShapeType="1"/>
            <a:endCxn id="111647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1652" name="AutoShape 36"/>
          <p:cNvCxnSpPr>
            <a:cxnSpLocks noChangeShapeType="1"/>
            <a:stCxn id="111645" idx="0"/>
            <a:endCxn id="111643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11655" name="AutoShape 39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56" name="AutoShape 40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57" name="AutoShape 41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58" name="AutoShape 42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59" name="AutoShape 43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1660" name="AutoShape 44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1661" name="AutoShape 45"/>
          <p:cNvCxnSpPr>
            <a:cxnSpLocks noChangeShapeType="1"/>
            <a:stCxn id="111657" idx="2"/>
            <a:endCxn id="111659" idx="0"/>
          </p:cNvCxnSpPr>
          <p:nvPr/>
        </p:nvCxnSpPr>
        <p:spPr bwMode="auto">
          <a:xfrm rot="5400000">
            <a:off x="6196916" y="2745216"/>
            <a:ext cx="267756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1662" name="AutoShape 46"/>
          <p:cNvCxnSpPr>
            <a:cxnSpLocks noChangeShapeType="1"/>
            <a:stCxn id="111657" idx="0"/>
            <a:endCxn id="111655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1663" name="AutoShape 47"/>
          <p:cNvCxnSpPr>
            <a:cxnSpLocks noChangeShapeType="1"/>
            <a:stCxn id="111648" idx="3"/>
            <a:endCxn id="111657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1664" name="AutoShape 48"/>
          <p:cNvCxnSpPr>
            <a:cxnSpLocks noChangeShapeType="1"/>
            <a:stCxn id="111628" idx="2"/>
            <a:endCxn id="111630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1665" name="AutoShape 49"/>
          <p:cNvCxnSpPr>
            <a:cxnSpLocks noChangeShapeType="1"/>
            <a:stCxn id="111645" idx="3"/>
            <a:endCxn id="111646" idx="1"/>
          </p:cNvCxnSpPr>
          <p:nvPr/>
        </p:nvCxnSpPr>
        <p:spPr bwMode="auto">
          <a:xfrm>
            <a:off x="5063195" y="2451548"/>
            <a:ext cx="119557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1666" name="AutoShape 50"/>
          <p:cNvCxnSpPr>
            <a:cxnSpLocks noChangeShapeType="1"/>
            <a:stCxn id="111646" idx="0"/>
            <a:endCxn id="111644" idx="2"/>
          </p:cNvCxnSpPr>
          <p:nvPr/>
        </p:nvCxnSpPr>
        <p:spPr bwMode="auto">
          <a:xfrm flipV="1">
            <a:off x="5351286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1668" name="AutoShape 52"/>
          <p:cNvCxnSpPr>
            <a:cxnSpLocks noChangeShapeType="1"/>
            <a:stCxn id="111628" idx="3"/>
            <a:endCxn id="111647" idx="1"/>
          </p:cNvCxnSpPr>
          <p:nvPr/>
        </p:nvCxnSpPr>
        <p:spPr bwMode="auto">
          <a:xfrm>
            <a:off x="2415641" y="2451548"/>
            <a:ext cx="2309047" cy="587335"/>
          </a:xfrm>
          <a:prstGeom prst="bentConnector3">
            <a:avLst>
              <a:gd name="adj1" fmla="val 49968"/>
            </a:avLst>
          </a:prstGeom>
          <a:noFill/>
          <a:ln w="1841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111670" name="Text Box 54"/>
          <p:cNvSpPr txBox="1">
            <a:spLocks noChangeArrowheads="1"/>
          </p:cNvSpPr>
          <p:nvPr/>
        </p:nvSpPr>
        <p:spPr bwMode="auto">
          <a:xfrm>
            <a:off x="1410205" y="5797055"/>
            <a:ext cx="5083123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But bookmarks cannot be removed…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1116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8000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1116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1116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000" fill="hold"/>
                                        <p:tgtEl>
                                          <p:spTgt spid="11164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4" dur="1000" fill="hold"/>
                                        <p:tgtEl>
                                          <p:spTgt spid="1116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76" grpId="0" animBg="1"/>
      <p:bldP spid="111645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1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115774" name="AutoShape 62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5775" name="Rectangle 63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115776" name="AutoShape 64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5777" name="AutoShape 65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5778" name="AutoShape 66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5779" name="AutoShape 67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5780" name="AutoShape 68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tx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5781" name="AutoShape 69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cxnSp>
          <p:nvCxnSpPr>
            <p:cNvPr id="115782" name="AutoShape 70"/>
            <p:cNvCxnSpPr>
              <a:cxnSpLocks noChangeShapeType="1"/>
              <a:stCxn id="115776" idx="3"/>
              <a:endCxn id="115779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15783" name="AutoShape 71"/>
            <p:cNvCxnSpPr>
              <a:cxnSpLocks noChangeShapeType="1"/>
              <a:stCxn id="115776" idx="2"/>
              <a:endCxn id="115778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15784" name="AutoShape 72"/>
            <p:cNvCxnSpPr>
              <a:cxnSpLocks noChangeShapeType="1"/>
              <a:stCxn id="115779" idx="2"/>
              <a:endCxn id="115781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115715" name="AutoShape 3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16" name="AutoShape 4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17" name="AutoShape 5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18" name="Rectangle 6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  <a:endParaRPr lang="en-US" u="none" dirty="0"/>
          </a:p>
        </p:txBody>
      </p:sp>
      <p:sp>
        <p:nvSpPr>
          <p:cNvPr id="115719" name="Rectangle 7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15721" name="Rectangle 9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15722" name="AutoShape 10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23" name="Text Box 11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115724" name="AutoShape 12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25" name="Text Box 13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115726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 Incompleteness</a:t>
            </a:r>
          </a:p>
        </p:txBody>
      </p:sp>
      <p:sp>
        <p:nvSpPr>
          <p:cNvPr id="115727" name="AutoShape 15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28" name="AutoShape 16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29" name="AutoShape 17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30" name="AutoShape 18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31" name="AutoShape 19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32" name="AutoShape 20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5733" name="AutoShape 21"/>
          <p:cNvCxnSpPr>
            <a:cxnSpLocks noChangeShapeType="1"/>
            <a:stCxn id="115727" idx="2"/>
            <a:endCxn id="115729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5734" name="AutoShape 22"/>
          <p:cNvCxnSpPr>
            <a:cxnSpLocks noChangeShapeType="1"/>
            <a:stCxn id="115727" idx="3"/>
            <a:endCxn id="115730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15745" name="AutoShape 33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46" name="AutoShape 34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47" name="AutoShape 35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>
                <a:solidFill>
                  <a:schemeClr val="accent2"/>
                </a:solidFill>
              </a:rPr>
              <a:t>B</a:t>
            </a:r>
          </a:p>
        </p:txBody>
      </p:sp>
      <p:sp>
        <p:nvSpPr>
          <p:cNvPr id="115748" name="AutoShape 36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49" name="AutoShape 37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15750" name="AutoShape 38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5751" name="AutoShape 39"/>
          <p:cNvCxnSpPr>
            <a:cxnSpLocks noChangeShapeType="1"/>
            <a:stCxn id="115747" idx="2"/>
            <a:endCxn id="115750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5752" name="AutoShape 40"/>
          <p:cNvCxnSpPr>
            <a:cxnSpLocks noChangeShapeType="1"/>
            <a:endCxn id="115747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5753" name="AutoShape 41"/>
          <p:cNvCxnSpPr>
            <a:cxnSpLocks noChangeShapeType="1"/>
            <a:endCxn id="115749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5754" name="AutoShape 42"/>
          <p:cNvCxnSpPr>
            <a:cxnSpLocks noChangeShapeType="1"/>
            <a:stCxn id="115747" idx="0"/>
            <a:endCxn id="115745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15755" name="AutoShape 43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56" name="AutoShape 44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57" name="AutoShape 45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58" name="AutoShape 46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59" name="AutoShape 47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5760" name="AutoShape 48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5761" name="AutoShape 49"/>
          <p:cNvCxnSpPr>
            <a:cxnSpLocks noChangeShapeType="1"/>
            <a:stCxn id="115757" idx="2"/>
            <a:endCxn id="115759" idx="0"/>
          </p:cNvCxnSpPr>
          <p:nvPr/>
        </p:nvCxnSpPr>
        <p:spPr bwMode="auto">
          <a:xfrm rot="5400000">
            <a:off x="6196916" y="2745216"/>
            <a:ext cx="267756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5762" name="AutoShape 50"/>
          <p:cNvCxnSpPr>
            <a:cxnSpLocks noChangeShapeType="1"/>
            <a:stCxn id="115757" idx="0"/>
            <a:endCxn id="115755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5763" name="AutoShape 51"/>
          <p:cNvCxnSpPr>
            <a:cxnSpLocks noChangeShapeType="1"/>
            <a:stCxn id="115750" idx="3"/>
            <a:endCxn id="115757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5764" name="AutoShape 52"/>
          <p:cNvCxnSpPr>
            <a:cxnSpLocks noChangeShapeType="1"/>
            <a:stCxn id="115730" idx="2"/>
            <a:endCxn id="115732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5765" name="AutoShape 53"/>
          <p:cNvCxnSpPr>
            <a:cxnSpLocks noChangeShapeType="1"/>
            <a:stCxn id="115747" idx="3"/>
            <a:endCxn id="115748" idx="1"/>
          </p:cNvCxnSpPr>
          <p:nvPr/>
        </p:nvCxnSpPr>
        <p:spPr bwMode="auto">
          <a:xfrm>
            <a:off x="5063195" y="2451548"/>
            <a:ext cx="119557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5766" name="AutoShape 54"/>
          <p:cNvCxnSpPr>
            <a:cxnSpLocks noChangeShapeType="1"/>
            <a:stCxn id="115748" idx="0"/>
            <a:endCxn id="115746" idx="2"/>
          </p:cNvCxnSpPr>
          <p:nvPr/>
        </p:nvCxnSpPr>
        <p:spPr bwMode="auto">
          <a:xfrm flipV="1">
            <a:off x="5351286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5767" name="AutoShape 55"/>
          <p:cNvCxnSpPr>
            <a:cxnSpLocks noChangeShapeType="1"/>
            <a:stCxn id="115730" idx="3"/>
            <a:endCxn id="115749" idx="1"/>
          </p:cNvCxnSpPr>
          <p:nvPr/>
        </p:nvCxnSpPr>
        <p:spPr bwMode="auto">
          <a:xfrm>
            <a:off x="2415641" y="2451548"/>
            <a:ext cx="2309047" cy="587335"/>
          </a:xfrm>
          <a:prstGeom prst="bentConnector3">
            <a:avLst>
              <a:gd name="adj1" fmla="val 49968"/>
            </a:avLst>
          </a:prstGeom>
          <a:noFill/>
          <a:ln w="1841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115769" name="Text Box 57"/>
          <p:cNvSpPr txBox="1">
            <a:spLocks noChangeArrowheads="1"/>
          </p:cNvSpPr>
          <p:nvPr/>
        </p:nvSpPr>
        <p:spPr bwMode="auto">
          <a:xfrm>
            <a:off x="1902840" y="5797055"/>
            <a:ext cx="5190523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00000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…retaining unreachable heap objects.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Bookmarking Completeness</a:t>
            </a:r>
          </a:p>
        </p:txBody>
      </p:sp>
      <p:sp>
        <p:nvSpPr>
          <p:cNvPr id="206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Worst-case: completeness requires </a:t>
            </a:r>
            <a:r>
              <a:rPr lang="en-US" i="1"/>
              <a:t>duplicating</a:t>
            </a:r>
            <a:r>
              <a:rPr lang="en-US"/>
              <a:t> evicted pages</a:t>
            </a:r>
          </a:p>
          <a:p>
            <a:pPr lvl="1"/>
            <a:r>
              <a:rPr lang="en-US"/>
              <a:t>See paper for more info</a:t>
            </a:r>
          </a:p>
          <a:p>
            <a:pPr lvl="1"/>
            <a:endParaRPr lang="en-US"/>
          </a:p>
          <a:p>
            <a:r>
              <a:rPr lang="en-US"/>
              <a:t>How can we preserve completeness?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6" name="Rectangle 1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GC Performance While Paging</a:t>
            </a:r>
          </a:p>
        </p:txBody>
      </p:sp>
      <p:sp>
        <p:nvSpPr>
          <p:cNvPr id="7173" name="AutoShape 5"/>
          <p:cNvSpPr>
            <a:spLocks noChangeArrowheads="1"/>
          </p:cNvSpPr>
          <p:nvPr/>
        </p:nvSpPr>
        <p:spPr bwMode="auto">
          <a:xfrm>
            <a:off x="6546863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7174" name="AutoShape 6"/>
          <p:cNvCxnSpPr>
            <a:cxnSpLocks noChangeShapeType="1"/>
            <a:stCxn id="7171" idx="3"/>
            <a:endCxn id="7172" idx="1"/>
          </p:cNvCxnSpPr>
          <p:nvPr/>
        </p:nvCxnSpPr>
        <p:spPr bwMode="auto">
          <a:xfrm>
            <a:off x="4057759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7175" name="AutoShape 7"/>
          <p:cNvCxnSpPr>
            <a:cxnSpLocks noChangeShapeType="1"/>
            <a:stCxn id="7172" idx="3"/>
            <a:endCxn id="7173" idx="1"/>
          </p:cNvCxnSpPr>
          <p:nvPr/>
        </p:nvCxnSpPr>
        <p:spPr bwMode="auto">
          <a:xfrm>
            <a:off x="5717161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7176" name="AutoShape 8"/>
          <p:cNvSpPr>
            <a:spLocks noChangeArrowheads="1"/>
          </p:cNvSpPr>
          <p:nvPr/>
        </p:nvSpPr>
        <p:spPr bwMode="auto">
          <a:xfrm>
            <a:off x="1153804" y="1426591"/>
            <a:ext cx="6845036" cy="1865652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7177" name="Text Box 9"/>
          <p:cNvSpPr txBox="1">
            <a:spLocks noChangeArrowheads="1"/>
          </p:cNvSpPr>
          <p:nvPr/>
        </p:nvSpPr>
        <p:spPr bwMode="auto">
          <a:xfrm>
            <a:off x="7268529" y="2884852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7178" name="AutoShape 10"/>
          <p:cNvSpPr>
            <a:spLocks noChangeArrowheads="1"/>
          </p:cNvSpPr>
          <p:nvPr/>
        </p:nvSpPr>
        <p:spPr bwMode="auto">
          <a:xfrm>
            <a:off x="1153804" y="3499538"/>
            <a:ext cx="6845036" cy="1449623"/>
          </a:xfrm>
          <a:prstGeom prst="roundRect">
            <a:avLst>
              <a:gd name="adj" fmla="val 97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7179" name="Text Box 11"/>
          <p:cNvSpPr txBox="1">
            <a:spLocks noChangeArrowheads="1"/>
          </p:cNvSpPr>
          <p:nvPr/>
        </p:nvSpPr>
        <p:spPr bwMode="auto">
          <a:xfrm>
            <a:off x="6577111" y="4536012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cxnSp>
        <p:nvCxnSpPr>
          <p:cNvPr id="7180" name="AutoShape 12"/>
          <p:cNvCxnSpPr>
            <a:cxnSpLocks noChangeShapeType="1"/>
            <a:stCxn id="7181" idx="3"/>
            <a:endCxn id="7171" idx="1"/>
          </p:cNvCxnSpPr>
          <p:nvPr/>
        </p:nvCxnSpPr>
        <p:spPr bwMode="auto">
          <a:xfrm>
            <a:off x="2398356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7181" name="AutoShape 13"/>
          <p:cNvSpPr>
            <a:spLocks noChangeArrowheads="1"/>
          </p:cNvSpPr>
          <p:nvPr/>
        </p:nvSpPr>
        <p:spPr bwMode="auto">
          <a:xfrm>
            <a:off x="1568655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7182" name="Text Box 14"/>
          <p:cNvSpPr txBox="1">
            <a:spLocks noChangeArrowheads="1"/>
          </p:cNvSpPr>
          <p:nvPr/>
        </p:nvSpPr>
        <p:spPr bwMode="auto">
          <a:xfrm>
            <a:off x="1522560" y="5110391"/>
            <a:ext cx="4996561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</a:tabLst>
            </a:pPr>
            <a:r>
              <a:rPr lang="en-GB" dirty="0">
                <a:solidFill>
                  <a:srgbClr val="000000"/>
                </a:solidFill>
              </a:rPr>
              <a:t>... but triggers another page eviction.</a:t>
            </a:r>
          </a:p>
        </p:txBody>
      </p:sp>
      <p:cxnSp>
        <p:nvCxnSpPr>
          <p:cNvPr id="7185" name="AutoShape 17"/>
          <p:cNvCxnSpPr>
            <a:cxnSpLocks noChangeShapeType="1"/>
            <a:stCxn id="7172" idx="2"/>
            <a:endCxn id="7171" idx="2"/>
          </p:cNvCxnSpPr>
          <p:nvPr/>
        </p:nvCxnSpPr>
        <p:spPr bwMode="auto">
          <a:xfrm rot="5400000">
            <a:off x="4471890" y="1841378"/>
            <a:ext cx="1439" cy="1659403"/>
          </a:xfrm>
          <a:prstGeom prst="bentConnector3">
            <a:avLst>
              <a:gd name="adj1" fmla="val 14400000"/>
            </a:avLst>
          </a:prstGeom>
          <a:noFill/>
          <a:ln w="1841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7171" name="AutoShape 3"/>
          <p:cNvSpPr>
            <a:spLocks noChangeArrowheads="1"/>
          </p:cNvSpPr>
          <p:nvPr/>
        </p:nvSpPr>
        <p:spPr bwMode="auto">
          <a:xfrm>
            <a:off x="3228057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7172" name="AutoShape 4"/>
          <p:cNvSpPr>
            <a:spLocks noChangeArrowheads="1"/>
          </p:cNvSpPr>
          <p:nvPr/>
        </p:nvSpPr>
        <p:spPr bwMode="auto">
          <a:xfrm>
            <a:off x="4887460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7189" name="Rectangle 21"/>
          <p:cNvSpPr>
            <a:spLocks noChangeArrowheads="1"/>
          </p:cNvSpPr>
          <p:nvPr/>
        </p:nvSpPr>
        <p:spPr bwMode="auto">
          <a:xfrm>
            <a:off x="3120023" y="1563348"/>
            <a:ext cx="1037127" cy="1174670"/>
          </a:xfrm>
          <a:prstGeom prst="rect">
            <a:avLst/>
          </a:prstGeom>
          <a:noFill/>
          <a:ln w="63500" algn="ctr">
            <a:solidFill>
              <a:schemeClr val="hlink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117827" name="AutoShape 67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7828" name="Rectangle 68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117829" name="AutoShape 69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7830" name="AutoShape 70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7831" name="AutoShape 71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7832" name="AutoShape 72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sp>
          <p:nvSpPr>
            <p:cNvPr id="117833" name="AutoShape 73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tx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7834" name="AutoShape 74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r>
                <a:rPr lang="en-US" sz="1300" b="1" dirty="0"/>
                <a:t>B</a:t>
              </a:r>
            </a:p>
          </p:txBody>
        </p:sp>
        <p:cxnSp>
          <p:nvCxnSpPr>
            <p:cNvPr id="117835" name="AutoShape 75"/>
            <p:cNvCxnSpPr>
              <a:cxnSpLocks noChangeShapeType="1"/>
              <a:stCxn id="117829" idx="3"/>
              <a:endCxn id="117832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17836" name="AutoShape 76"/>
            <p:cNvCxnSpPr>
              <a:cxnSpLocks noChangeShapeType="1"/>
              <a:stCxn id="117829" idx="2"/>
              <a:endCxn id="117831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17837" name="AutoShape 77"/>
            <p:cNvCxnSpPr>
              <a:cxnSpLocks noChangeShapeType="1"/>
              <a:stCxn id="117832" idx="2"/>
              <a:endCxn id="117834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117763" name="AutoShape 3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64" name="AutoShape 4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65" name="AutoShape 5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66" name="Rectangle 6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1</a:t>
            </a:r>
            <a:endParaRPr lang="en-US" u="none" dirty="0"/>
          </a:p>
        </p:txBody>
      </p:sp>
      <p:sp>
        <p:nvSpPr>
          <p:cNvPr id="117767" name="Rectangle 7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17769" name="Rectangle 9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17770" name="AutoShape 10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71" name="Text Box 11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117772" name="AutoShape 12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73" name="Text Box 13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117774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 Completeness</a:t>
            </a:r>
          </a:p>
        </p:txBody>
      </p:sp>
      <p:sp>
        <p:nvSpPr>
          <p:cNvPr id="117775" name="AutoShape 15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76" name="AutoShape 16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77" name="AutoShape 17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78" name="AutoShape 18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79" name="AutoShape 19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80" name="AutoShape 20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7781" name="AutoShape 21"/>
          <p:cNvCxnSpPr>
            <a:cxnSpLocks noChangeShapeType="1"/>
            <a:stCxn id="117775" idx="2"/>
            <a:endCxn id="117777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782" name="AutoShape 22"/>
          <p:cNvCxnSpPr>
            <a:cxnSpLocks noChangeShapeType="1"/>
            <a:stCxn id="117775" idx="3"/>
            <a:endCxn id="117778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17793" name="AutoShape 33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94" name="AutoShape 34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95" name="AutoShape 35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>
                <a:solidFill>
                  <a:schemeClr val="accent2"/>
                </a:solidFill>
              </a:rPr>
              <a:t>B</a:t>
            </a:r>
          </a:p>
        </p:txBody>
      </p:sp>
      <p:sp>
        <p:nvSpPr>
          <p:cNvPr id="117796" name="AutoShape 36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797" name="AutoShape 37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r>
              <a:rPr lang="en-US" sz="1300" b="1" dirty="0"/>
              <a:t>B</a:t>
            </a:r>
          </a:p>
        </p:txBody>
      </p:sp>
      <p:sp>
        <p:nvSpPr>
          <p:cNvPr id="117798" name="AutoShape 38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7799" name="AutoShape 39"/>
          <p:cNvCxnSpPr>
            <a:cxnSpLocks noChangeShapeType="1"/>
            <a:stCxn id="117795" idx="2"/>
            <a:endCxn id="117798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800" name="AutoShape 40"/>
          <p:cNvCxnSpPr>
            <a:cxnSpLocks noChangeShapeType="1"/>
            <a:endCxn id="117795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801" name="AutoShape 41"/>
          <p:cNvCxnSpPr>
            <a:cxnSpLocks noChangeShapeType="1"/>
            <a:endCxn id="117797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802" name="AutoShape 42"/>
          <p:cNvCxnSpPr>
            <a:cxnSpLocks noChangeShapeType="1"/>
            <a:stCxn id="117795" idx="0"/>
            <a:endCxn id="117793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17803" name="AutoShape 43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804" name="AutoShape 44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805" name="AutoShape 45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806" name="AutoShape 46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807" name="AutoShape 47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rgbClr val="008000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7808" name="AutoShape 48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7809" name="AutoShape 49"/>
          <p:cNvCxnSpPr>
            <a:cxnSpLocks noChangeShapeType="1"/>
            <a:stCxn id="117805" idx="2"/>
            <a:endCxn id="117807" idx="0"/>
          </p:cNvCxnSpPr>
          <p:nvPr/>
        </p:nvCxnSpPr>
        <p:spPr bwMode="auto">
          <a:xfrm rot="5400000">
            <a:off x="6196916" y="2745216"/>
            <a:ext cx="267756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810" name="AutoShape 50"/>
          <p:cNvCxnSpPr>
            <a:cxnSpLocks noChangeShapeType="1"/>
            <a:stCxn id="117805" idx="0"/>
            <a:endCxn id="117803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811" name="AutoShape 51"/>
          <p:cNvCxnSpPr>
            <a:cxnSpLocks noChangeShapeType="1"/>
            <a:stCxn id="117798" idx="3"/>
            <a:endCxn id="117805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812" name="AutoShape 52"/>
          <p:cNvCxnSpPr>
            <a:cxnSpLocks noChangeShapeType="1"/>
            <a:stCxn id="117778" idx="2"/>
            <a:endCxn id="117780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813" name="AutoShape 53"/>
          <p:cNvCxnSpPr>
            <a:cxnSpLocks noChangeShapeType="1"/>
            <a:stCxn id="117795" idx="3"/>
            <a:endCxn id="117796" idx="1"/>
          </p:cNvCxnSpPr>
          <p:nvPr/>
        </p:nvCxnSpPr>
        <p:spPr bwMode="auto">
          <a:xfrm>
            <a:off x="5063195" y="2451548"/>
            <a:ext cx="119557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814" name="AutoShape 54"/>
          <p:cNvCxnSpPr>
            <a:cxnSpLocks noChangeShapeType="1"/>
            <a:stCxn id="117796" idx="0"/>
            <a:endCxn id="117794" idx="2"/>
          </p:cNvCxnSpPr>
          <p:nvPr/>
        </p:nvCxnSpPr>
        <p:spPr bwMode="auto">
          <a:xfrm flipV="1">
            <a:off x="5351286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815" name="AutoShape 55"/>
          <p:cNvCxnSpPr>
            <a:cxnSpLocks noChangeShapeType="1"/>
            <a:stCxn id="117778" idx="3"/>
            <a:endCxn id="117797" idx="1"/>
          </p:cNvCxnSpPr>
          <p:nvPr/>
        </p:nvCxnSpPr>
        <p:spPr bwMode="auto">
          <a:xfrm>
            <a:off x="2415641" y="2451548"/>
            <a:ext cx="2309047" cy="587335"/>
          </a:xfrm>
          <a:prstGeom prst="bentConnector3">
            <a:avLst>
              <a:gd name="adj1" fmla="val 49968"/>
            </a:avLst>
          </a:prstGeom>
          <a:noFill/>
          <a:ln w="1841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117816" name="Text Box 56"/>
          <p:cNvSpPr txBox="1">
            <a:spLocks noChangeArrowheads="1"/>
          </p:cNvSpPr>
          <p:nvPr/>
        </p:nvSpPr>
        <p:spPr bwMode="auto">
          <a:xfrm>
            <a:off x="1410205" y="5797055"/>
            <a:ext cx="3576300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If the heap becomes full…</a:t>
            </a:r>
          </a:p>
        </p:txBody>
      </p:sp>
      <p:cxnSp>
        <p:nvCxnSpPr>
          <p:cNvPr id="117817" name="AutoShape 57"/>
          <p:cNvCxnSpPr>
            <a:cxnSpLocks noChangeShapeType="1"/>
            <a:stCxn id="117780" idx="1"/>
            <a:endCxn id="117779" idx="3"/>
          </p:cNvCxnSpPr>
          <p:nvPr/>
        </p:nvCxnSpPr>
        <p:spPr bwMode="auto">
          <a:xfrm flipH="1">
            <a:off x="1959018" y="3038883"/>
            <a:ext cx="119558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820" name="AutoShape 60"/>
          <p:cNvCxnSpPr>
            <a:cxnSpLocks noChangeShapeType="1"/>
            <a:stCxn id="117797" idx="3"/>
            <a:endCxn id="117808" idx="2"/>
          </p:cNvCxnSpPr>
          <p:nvPr/>
        </p:nvCxnSpPr>
        <p:spPr bwMode="auto">
          <a:xfrm>
            <a:off x="5063195" y="3038883"/>
            <a:ext cx="1724223" cy="159789"/>
          </a:xfrm>
          <a:prstGeom prst="bentConnector4">
            <a:avLst>
              <a:gd name="adj1" fmla="val 3843"/>
              <a:gd name="adj2" fmla="val 219819"/>
            </a:avLst>
          </a:prstGeom>
          <a:noFill/>
          <a:ln w="18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117821" name="AutoShape 61"/>
          <p:cNvCxnSpPr>
            <a:cxnSpLocks noChangeShapeType="1"/>
            <a:stCxn id="117808" idx="0"/>
            <a:endCxn id="117806" idx="2"/>
          </p:cNvCxnSpPr>
          <p:nvPr/>
        </p:nvCxnSpPr>
        <p:spPr bwMode="auto">
          <a:xfrm flipV="1">
            <a:off x="678741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7822" name="AutoShape 62"/>
          <p:cNvCxnSpPr>
            <a:cxnSpLocks noChangeShapeType="1"/>
            <a:stCxn id="117806" idx="0"/>
            <a:endCxn id="117804" idx="2"/>
          </p:cNvCxnSpPr>
          <p:nvPr/>
        </p:nvCxnSpPr>
        <p:spPr bwMode="auto">
          <a:xfrm flipV="1">
            <a:off x="6787418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84" name="AutoShape 76"/>
          <p:cNvSpPr>
            <a:spLocks noChangeArrowheads="1"/>
          </p:cNvSpPr>
          <p:nvPr/>
        </p:nvSpPr>
        <p:spPr bwMode="auto">
          <a:xfrm>
            <a:off x="3039357" y="3741382"/>
            <a:ext cx="1090424" cy="1829663"/>
          </a:xfrm>
          <a:prstGeom prst="roundRect">
            <a:avLst>
              <a:gd name="adj" fmla="val 130"/>
            </a:avLst>
          </a:prstGeom>
          <a:solidFill>
            <a:schemeClr val="folHlink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85" name="Rectangle 77"/>
          <p:cNvSpPr>
            <a:spLocks noChangeArrowheads="1"/>
          </p:cNvSpPr>
          <p:nvPr/>
        </p:nvSpPr>
        <p:spPr bwMode="auto">
          <a:xfrm>
            <a:off x="3050881" y="3741382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19886" name="AutoShape 78"/>
          <p:cNvSpPr>
            <a:spLocks noChangeArrowheads="1"/>
          </p:cNvSpPr>
          <p:nvPr/>
        </p:nvSpPr>
        <p:spPr bwMode="auto">
          <a:xfrm>
            <a:off x="3205010" y="4014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19887" name="AutoShape 79"/>
          <p:cNvSpPr>
            <a:spLocks noChangeArrowheads="1"/>
          </p:cNvSpPr>
          <p:nvPr/>
        </p:nvSpPr>
        <p:spPr bwMode="auto">
          <a:xfrm>
            <a:off x="3663074" y="4014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19888" name="AutoShape 80"/>
          <p:cNvSpPr>
            <a:spLocks noChangeArrowheads="1"/>
          </p:cNvSpPr>
          <p:nvPr/>
        </p:nvSpPr>
        <p:spPr bwMode="auto">
          <a:xfrm>
            <a:off x="3205010" y="4570561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19889" name="AutoShape 81"/>
          <p:cNvSpPr>
            <a:spLocks noChangeArrowheads="1"/>
          </p:cNvSpPr>
          <p:nvPr/>
        </p:nvSpPr>
        <p:spPr bwMode="auto">
          <a:xfrm>
            <a:off x="3663074" y="4570561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19890" name="AutoShape 82"/>
          <p:cNvSpPr>
            <a:spLocks noChangeArrowheads="1"/>
          </p:cNvSpPr>
          <p:nvPr/>
        </p:nvSpPr>
        <p:spPr bwMode="auto">
          <a:xfrm>
            <a:off x="3205010" y="5157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91" name="AutoShape 83"/>
          <p:cNvSpPr>
            <a:spLocks noChangeArrowheads="1"/>
          </p:cNvSpPr>
          <p:nvPr/>
        </p:nvSpPr>
        <p:spPr bwMode="auto">
          <a:xfrm>
            <a:off x="3663074" y="5157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cxnSp>
        <p:nvCxnSpPr>
          <p:cNvPr id="119892" name="AutoShape 84"/>
          <p:cNvCxnSpPr>
            <a:cxnSpLocks noChangeShapeType="1"/>
            <a:stCxn id="119886" idx="3"/>
            <a:endCxn id="119889" idx="0"/>
          </p:cNvCxnSpPr>
          <p:nvPr/>
        </p:nvCxnSpPr>
        <p:spPr bwMode="auto">
          <a:xfrm>
            <a:off x="3526230" y="4158851"/>
            <a:ext cx="289532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93" name="AutoShape 85"/>
          <p:cNvCxnSpPr>
            <a:cxnSpLocks noChangeShapeType="1"/>
            <a:stCxn id="119886" idx="2"/>
            <a:endCxn id="119888" idx="0"/>
          </p:cNvCxnSpPr>
          <p:nvPr/>
        </p:nvCxnSpPr>
        <p:spPr bwMode="auto">
          <a:xfrm>
            <a:off x="3357698" y="4318640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94" name="AutoShape 86"/>
          <p:cNvCxnSpPr>
            <a:cxnSpLocks noChangeShapeType="1"/>
            <a:stCxn id="119889" idx="2"/>
            <a:endCxn id="119891" idx="0"/>
          </p:cNvCxnSpPr>
          <p:nvPr/>
        </p:nvCxnSpPr>
        <p:spPr bwMode="auto">
          <a:xfrm>
            <a:off x="3815762" y="4874305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19811" name="AutoShape 3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12" name="AutoShape 4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13" name="AutoShape 5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14" name="Rectangle 6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19815" name="Rectangle 7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19817" name="Rectangle 9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19818" name="AutoShape 10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19" name="Text Box 11"/>
          <p:cNvSpPr txBox="1">
            <a:spLocks noChangeArrowheads="1"/>
          </p:cNvSpPr>
          <p:nvPr/>
        </p:nvSpPr>
        <p:spPr bwMode="auto">
          <a:xfrm>
            <a:off x="7545096" y="3083509"/>
            <a:ext cx="684483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RAM</a:t>
            </a:r>
            <a:endParaRPr lang="en-US" u="none" dirty="0"/>
          </a:p>
        </p:txBody>
      </p:sp>
      <p:sp>
        <p:nvSpPr>
          <p:cNvPr id="119820" name="AutoShape 12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21" name="Text Box 13"/>
          <p:cNvSpPr txBox="1">
            <a:spLocks noChangeArrowheads="1"/>
          </p:cNvSpPr>
          <p:nvPr/>
        </p:nvSpPr>
        <p:spPr bwMode="auto">
          <a:xfrm>
            <a:off x="6853678" y="5287456"/>
            <a:ext cx="135293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Hard Disk</a:t>
            </a:r>
            <a:endParaRPr lang="en-US" u="none" dirty="0"/>
          </a:p>
        </p:txBody>
      </p:sp>
      <p:sp>
        <p:nvSpPr>
          <p:cNvPr id="119822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 Completeness</a:t>
            </a:r>
          </a:p>
        </p:txBody>
      </p:sp>
      <p:sp>
        <p:nvSpPr>
          <p:cNvPr id="119823" name="AutoShape 15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24" name="AutoShape 16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25" name="AutoShape 17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26" name="AutoShape 18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27" name="AutoShape 19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28" name="AutoShape 20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9829" name="AutoShape 21"/>
          <p:cNvCxnSpPr>
            <a:cxnSpLocks noChangeShapeType="1"/>
            <a:stCxn id="119823" idx="2"/>
            <a:endCxn id="119825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30" name="AutoShape 22"/>
          <p:cNvCxnSpPr>
            <a:cxnSpLocks noChangeShapeType="1"/>
            <a:stCxn id="119823" idx="3"/>
            <a:endCxn id="119826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19841" name="AutoShape 33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42" name="AutoShape 34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43" name="AutoShape 35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19844" name="AutoShape 36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45" name="AutoShape 37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19846" name="AutoShape 38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9847" name="AutoShape 39"/>
          <p:cNvCxnSpPr>
            <a:cxnSpLocks noChangeShapeType="1"/>
            <a:stCxn id="119843" idx="2"/>
            <a:endCxn id="119846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48" name="AutoShape 40"/>
          <p:cNvCxnSpPr>
            <a:cxnSpLocks noChangeShapeType="1"/>
            <a:endCxn id="119843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49" name="AutoShape 41"/>
          <p:cNvCxnSpPr>
            <a:cxnSpLocks noChangeShapeType="1"/>
            <a:endCxn id="119845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50" name="AutoShape 42"/>
          <p:cNvCxnSpPr>
            <a:cxnSpLocks noChangeShapeType="1"/>
            <a:stCxn id="119843" idx="0"/>
            <a:endCxn id="119841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19851" name="AutoShape 43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52" name="AutoShape 44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53" name="AutoShape 45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54" name="AutoShape 46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55" name="AutoShape 47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19856" name="AutoShape 48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19857" name="AutoShape 49"/>
          <p:cNvCxnSpPr>
            <a:cxnSpLocks noChangeShapeType="1"/>
            <a:stCxn id="119853" idx="2"/>
            <a:endCxn id="119855" idx="0"/>
          </p:cNvCxnSpPr>
          <p:nvPr/>
        </p:nvCxnSpPr>
        <p:spPr bwMode="auto">
          <a:xfrm rot="5400000">
            <a:off x="6196916" y="2745216"/>
            <a:ext cx="267756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58" name="AutoShape 50"/>
          <p:cNvCxnSpPr>
            <a:cxnSpLocks noChangeShapeType="1"/>
            <a:stCxn id="119853" idx="0"/>
            <a:endCxn id="119851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59" name="AutoShape 51"/>
          <p:cNvCxnSpPr>
            <a:cxnSpLocks noChangeShapeType="1"/>
            <a:stCxn id="119846" idx="3"/>
            <a:endCxn id="119853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60" name="AutoShape 52"/>
          <p:cNvCxnSpPr>
            <a:cxnSpLocks noChangeShapeType="1"/>
            <a:stCxn id="119826" idx="2"/>
            <a:endCxn id="119828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61" name="AutoShape 53"/>
          <p:cNvCxnSpPr>
            <a:cxnSpLocks noChangeShapeType="1"/>
            <a:stCxn id="119843" idx="3"/>
            <a:endCxn id="119844" idx="1"/>
          </p:cNvCxnSpPr>
          <p:nvPr/>
        </p:nvCxnSpPr>
        <p:spPr bwMode="auto">
          <a:xfrm>
            <a:off x="5063195" y="2451548"/>
            <a:ext cx="119557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62" name="AutoShape 54"/>
          <p:cNvCxnSpPr>
            <a:cxnSpLocks noChangeShapeType="1"/>
            <a:stCxn id="119844" idx="0"/>
            <a:endCxn id="119842" idx="2"/>
          </p:cNvCxnSpPr>
          <p:nvPr/>
        </p:nvCxnSpPr>
        <p:spPr bwMode="auto">
          <a:xfrm flipV="1">
            <a:off x="5351286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63" name="AutoShape 55"/>
          <p:cNvCxnSpPr>
            <a:cxnSpLocks noChangeShapeType="1"/>
            <a:stCxn id="119826" idx="3"/>
            <a:endCxn id="119845" idx="1"/>
          </p:cNvCxnSpPr>
          <p:nvPr/>
        </p:nvCxnSpPr>
        <p:spPr bwMode="auto">
          <a:xfrm>
            <a:off x="2415641" y="2451548"/>
            <a:ext cx="2309047" cy="587335"/>
          </a:xfrm>
          <a:prstGeom prst="bentConnector3">
            <a:avLst>
              <a:gd name="adj1" fmla="val 49968"/>
            </a:avLst>
          </a:prstGeom>
          <a:noFill/>
          <a:ln w="1841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119864" name="Text Box 56"/>
          <p:cNvSpPr txBox="1">
            <a:spLocks noChangeArrowheads="1"/>
          </p:cNvSpPr>
          <p:nvPr/>
        </p:nvSpPr>
        <p:spPr bwMode="auto">
          <a:xfrm>
            <a:off x="2175085" y="5797055"/>
            <a:ext cx="4296048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00000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…BC removes all bookmarks…</a:t>
            </a:r>
          </a:p>
        </p:txBody>
      </p:sp>
      <p:cxnSp>
        <p:nvCxnSpPr>
          <p:cNvPr id="119865" name="AutoShape 57"/>
          <p:cNvCxnSpPr>
            <a:cxnSpLocks noChangeShapeType="1"/>
            <a:stCxn id="119828" idx="1"/>
            <a:endCxn id="119827" idx="3"/>
          </p:cNvCxnSpPr>
          <p:nvPr/>
        </p:nvCxnSpPr>
        <p:spPr bwMode="auto">
          <a:xfrm flipH="1">
            <a:off x="1959018" y="3038883"/>
            <a:ext cx="119558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66" name="AutoShape 58"/>
          <p:cNvCxnSpPr>
            <a:cxnSpLocks noChangeShapeType="1"/>
            <a:stCxn id="119845" idx="3"/>
            <a:endCxn id="119856" idx="2"/>
          </p:cNvCxnSpPr>
          <p:nvPr/>
        </p:nvCxnSpPr>
        <p:spPr bwMode="auto">
          <a:xfrm>
            <a:off x="5063195" y="3038883"/>
            <a:ext cx="1724223" cy="159789"/>
          </a:xfrm>
          <a:prstGeom prst="bentConnector4">
            <a:avLst>
              <a:gd name="adj1" fmla="val 3843"/>
              <a:gd name="adj2" fmla="val 219819"/>
            </a:avLst>
          </a:prstGeom>
          <a:noFill/>
          <a:ln w="18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119867" name="AutoShape 59"/>
          <p:cNvCxnSpPr>
            <a:cxnSpLocks noChangeShapeType="1"/>
            <a:stCxn id="119856" idx="0"/>
            <a:endCxn id="119854" idx="2"/>
          </p:cNvCxnSpPr>
          <p:nvPr/>
        </p:nvCxnSpPr>
        <p:spPr bwMode="auto">
          <a:xfrm flipV="1">
            <a:off x="678741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19868" name="AutoShape 60"/>
          <p:cNvCxnSpPr>
            <a:cxnSpLocks noChangeShapeType="1"/>
            <a:stCxn id="119854" idx="0"/>
            <a:endCxn id="119852" idx="2"/>
          </p:cNvCxnSpPr>
          <p:nvPr/>
        </p:nvCxnSpPr>
        <p:spPr bwMode="auto">
          <a:xfrm flipV="1">
            <a:off x="6787418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9"/>
          <p:cNvGrpSpPr>
            <a:grpSpLocks/>
          </p:cNvGrpSpPr>
          <p:nvPr/>
        </p:nvGrpSpPr>
        <p:grpSpPr bwMode="auto">
          <a:xfrm>
            <a:off x="3039357" y="3741382"/>
            <a:ext cx="1090424" cy="1829663"/>
            <a:chOff x="2110" y="2599"/>
            <a:chExt cx="757" cy="1271"/>
          </a:xfrm>
        </p:grpSpPr>
        <p:sp>
          <p:nvSpPr>
            <p:cNvPr id="121924" name="AutoShape 68"/>
            <p:cNvSpPr>
              <a:spLocks noChangeArrowheads="1"/>
            </p:cNvSpPr>
            <p:nvPr/>
          </p:nvSpPr>
          <p:spPr bwMode="auto">
            <a:xfrm>
              <a:off x="2110" y="2599"/>
              <a:ext cx="757" cy="1271"/>
            </a:xfrm>
            <a:prstGeom prst="roundRect">
              <a:avLst>
                <a:gd name="adj" fmla="val 130"/>
              </a:avLst>
            </a:prstGeom>
            <a:solidFill>
              <a:schemeClr val="folHlink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925" name="Rectangle 69"/>
            <p:cNvSpPr>
              <a:spLocks noChangeArrowheads="1"/>
            </p:cNvSpPr>
            <p:nvPr/>
          </p:nvSpPr>
          <p:spPr bwMode="auto">
            <a:xfrm>
              <a:off x="2118" y="2599"/>
              <a:ext cx="144" cy="144"/>
            </a:xfrm>
            <a:prstGeom prst="rect">
              <a:avLst/>
            </a:prstGeom>
            <a:solidFill>
              <a:schemeClr val="tx1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defTabSz="828013"/>
              <a:r>
                <a:rPr lang="en-US" u="none" dirty="0">
                  <a:solidFill>
                    <a:schemeClr val="bg1"/>
                  </a:solidFill>
                </a:rPr>
                <a:t>0</a:t>
              </a:r>
            </a:p>
          </p:txBody>
        </p:sp>
        <p:sp>
          <p:nvSpPr>
            <p:cNvPr id="121926" name="AutoShape 70"/>
            <p:cNvSpPr>
              <a:spLocks noChangeArrowheads="1"/>
            </p:cNvSpPr>
            <p:nvPr/>
          </p:nvSpPr>
          <p:spPr bwMode="auto">
            <a:xfrm>
              <a:off x="2225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endParaRPr lang="en-US" sz="1300" b="1" dirty="0"/>
            </a:p>
          </p:txBody>
        </p:sp>
        <p:sp>
          <p:nvSpPr>
            <p:cNvPr id="121927" name="AutoShape 71"/>
            <p:cNvSpPr>
              <a:spLocks noChangeArrowheads="1"/>
            </p:cNvSpPr>
            <p:nvPr/>
          </p:nvSpPr>
          <p:spPr bwMode="auto">
            <a:xfrm>
              <a:off x="2543" y="2789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endParaRPr lang="en-US" sz="1300" b="1" dirty="0"/>
            </a:p>
          </p:txBody>
        </p:sp>
        <p:sp>
          <p:nvSpPr>
            <p:cNvPr id="121928" name="AutoShape 72"/>
            <p:cNvSpPr>
              <a:spLocks noChangeArrowheads="1"/>
            </p:cNvSpPr>
            <p:nvPr/>
          </p:nvSpPr>
          <p:spPr bwMode="auto">
            <a:xfrm>
              <a:off x="2225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endParaRPr lang="en-US" sz="1300" b="1" dirty="0"/>
            </a:p>
          </p:txBody>
        </p:sp>
        <p:sp>
          <p:nvSpPr>
            <p:cNvPr id="121929" name="AutoShape 73"/>
            <p:cNvSpPr>
              <a:spLocks noChangeArrowheads="1"/>
            </p:cNvSpPr>
            <p:nvPr/>
          </p:nvSpPr>
          <p:spPr bwMode="auto">
            <a:xfrm>
              <a:off x="2543" y="3175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endParaRPr lang="en-US" sz="1300" b="1" dirty="0"/>
            </a:p>
          </p:txBody>
        </p:sp>
        <p:sp>
          <p:nvSpPr>
            <p:cNvPr id="121930" name="AutoShape 74"/>
            <p:cNvSpPr>
              <a:spLocks noChangeArrowheads="1"/>
            </p:cNvSpPr>
            <p:nvPr/>
          </p:nvSpPr>
          <p:spPr bwMode="auto">
            <a:xfrm>
              <a:off x="2225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2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1931" name="AutoShape 75"/>
            <p:cNvSpPr>
              <a:spLocks noChangeArrowheads="1"/>
            </p:cNvSpPr>
            <p:nvPr/>
          </p:nvSpPr>
          <p:spPr bwMode="auto">
            <a:xfrm>
              <a:off x="2543" y="3583"/>
              <a:ext cx="212" cy="200"/>
            </a:xfrm>
            <a:prstGeom prst="roundRect">
              <a:avLst>
                <a:gd name="adj" fmla="val 500"/>
              </a:avLst>
            </a:prstGeom>
            <a:solidFill>
              <a:schemeClr val="bg1"/>
            </a:solidFill>
            <a:ln w="36703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lIns="0" tIns="0" rIns="0" bIns="0"/>
            <a:lstStyle/>
            <a:p>
              <a:pPr defTabSz="828013"/>
              <a:endParaRPr lang="en-US" sz="1300" b="1" dirty="0"/>
            </a:p>
          </p:txBody>
        </p:sp>
        <p:cxnSp>
          <p:nvCxnSpPr>
            <p:cNvPr id="121932" name="AutoShape 76"/>
            <p:cNvCxnSpPr>
              <a:cxnSpLocks noChangeShapeType="1"/>
              <a:stCxn id="121926" idx="3"/>
              <a:endCxn id="121929" idx="0"/>
            </p:cNvCxnSpPr>
            <p:nvPr/>
          </p:nvCxnSpPr>
          <p:spPr bwMode="auto">
            <a:xfrm>
              <a:off x="2448" y="2889"/>
              <a:ext cx="201" cy="275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21933" name="AutoShape 77"/>
            <p:cNvCxnSpPr>
              <a:cxnSpLocks noChangeShapeType="1"/>
              <a:stCxn id="121926" idx="2"/>
              <a:endCxn id="121928" idx="0"/>
            </p:cNvCxnSpPr>
            <p:nvPr/>
          </p:nvCxnSpPr>
          <p:spPr bwMode="auto">
            <a:xfrm>
              <a:off x="2331" y="3000"/>
              <a:ext cx="0" cy="164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  <p:cxnSp>
          <p:nvCxnSpPr>
            <p:cNvPr id="121934" name="AutoShape 78"/>
            <p:cNvCxnSpPr>
              <a:cxnSpLocks noChangeShapeType="1"/>
              <a:stCxn id="121929" idx="2"/>
              <a:endCxn id="121931" idx="0"/>
            </p:cNvCxnSpPr>
            <p:nvPr/>
          </p:nvCxnSpPr>
          <p:spPr bwMode="auto">
            <a:xfrm>
              <a:off x="2649" y="3386"/>
              <a:ext cx="0" cy="186"/>
            </a:xfrm>
            <a:prstGeom prst="straightConnector1">
              <a:avLst/>
            </a:prstGeom>
            <a:noFill/>
            <a:ln w="18360">
              <a:solidFill>
                <a:srgbClr val="000000"/>
              </a:solidFill>
              <a:round/>
              <a:headEnd/>
              <a:tailEnd type="triangle" w="med" len="med"/>
            </a:ln>
            <a:effectLst/>
          </p:spPr>
        </p:cxnSp>
      </p:grpSp>
      <p:sp>
        <p:nvSpPr>
          <p:cNvPr id="121859" name="AutoShape 3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60" name="AutoShape 4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61" name="AutoShape 5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62" name="Rectangle 6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21863" name="Rectangle 7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21865" name="Rectangle 9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21866" name="AutoShape 10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67" name="Text Box 11"/>
          <p:cNvSpPr txBox="1">
            <a:spLocks noChangeArrowheads="1"/>
          </p:cNvSpPr>
          <p:nvPr/>
        </p:nvSpPr>
        <p:spPr bwMode="auto">
          <a:xfrm>
            <a:off x="7660332" y="3083509"/>
            <a:ext cx="514564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???</a:t>
            </a:r>
            <a:endParaRPr lang="en-US" u="none" dirty="0"/>
          </a:p>
        </p:txBody>
      </p:sp>
      <p:sp>
        <p:nvSpPr>
          <p:cNvPr id="121868" name="AutoShape 12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69" name="Text Box 13"/>
          <p:cNvSpPr txBox="1">
            <a:spLocks noChangeArrowheads="1"/>
          </p:cNvSpPr>
          <p:nvPr/>
        </p:nvSpPr>
        <p:spPr bwMode="auto">
          <a:xfrm>
            <a:off x="7648809" y="5287455"/>
            <a:ext cx="51456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???</a:t>
            </a:r>
            <a:endParaRPr lang="en-US" u="none" dirty="0"/>
          </a:p>
        </p:txBody>
      </p:sp>
      <p:sp>
        <p:nvSpPr>
          <p:cNvPr id="121870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 Completeness</a:t>
            </a:r>
          </a:p>
        </p:txBody>
      </p:sp>
      <p:sp>
        <p:nvSpPr>
          <p:cNvPr id="121871" name="AutoShape 15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72" name="AutoShape 16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73" name="AutoShape 17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74" name="AutoShape 18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75" name="AutoShape 19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76" name="AutoShape 20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21877" name="AutoShape 21"/>
          <p:cNvCxnSpPr>
            <a:cxnSpLocks noChangeShapeType="1"/>
            <a:stCxn id="121871" idx="2"/>
            <a:endCxn id="121873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878" name="AutoShape 22"/>
          <p:cNvCxnSpPr>
            <a:cxnSpLocks noChangeShapeType="1"/>
            <a:stCxn id="121871" idx="3"/>
            <a:endCxn id="121874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21888" name="AutoShape 32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89" name="AutoShape 33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90" name="AutoShape 34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21891" name="AutoShape 35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92" name="AutoShape 36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21893" name="AutoShape 37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21894" name="AutoShape 38"/>
          <p:cNvCxnSpPr>
            <a:cxnSpLocks noChangeShapeType="1"/>
            <a:stCxn id="121890" idx="2"/>
            <a:endCxn id="121893" idx="0"/>
          </p:cNvCxnSpPr>
          <p:nvPr/>
        </p:nvCxnSpPr>
        <p:spPr bwMode="auto">
          <a:xfrm rot="16200000" flipH="1">
            <a:off x="4989096" y="2516904"/>
            <a:ext cx="267756" cy="456624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895" name="AutoShape 39"/>
          <p:cNvCxnSpPr>
            <a:cxnSpLocks noChangeShapeType="1"/>
            <a:endCxn id="121890" idx="1"/>
          </p:cNvCxnSpPr>
          <p:nvPr/>
        </p:nvCxnSpPr>
        <p:spPr bwMode="auto">
          <a:xfrm flipV="1">
            <a:off x="3984295" y="2451549"/>
            <a:ext cx="740393" cy="2258648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896" name="AutoShape 40"/>
          <p:cNvCxnSpPr>
            <a:cxnSpLocks noChangeShapeType="1"/>
            <a:endCxn id="121892" idx="2"/>
          </p:cNvCxnSpPr>
          <p:nvPr/>
        </p:nvCxnSpPr>
        <p:spPr bwMode="auto">
          <a:xfrm flipV="1">
            <a:off x="3984295" y="3198673"/>
            <a:ext cx="910367" cy="2098859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897" name="AutoShape 41"/>
          <p:cNvCxnSpPr>
            <a:cxnSpLocks noChangeShapeType="1"/>
            <a:stCxn id="121890" idx="0"/>
            <a:endCxn id="121888" idx="2"/>
          </p:cNvCxnSpPr>
          <p:nvPr/>
        </p:nvCxnSpPr>
        <p:spPr bwMode="auto">
          <a:xfrm flipV="1">
            <a:off x="4894662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21898" name="AutoShape 42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899" name="AutoShape 43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900" name="AutoShape 44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901" name="AutoShape 45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902" name="AutoShape 46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1903" name="AutoShape 47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21904" name="AutoShape 48"/>
          <p:cNvCxnSpPr>
            <a:cxnSpLocks noChangeShapeType="1"/>
            <a:stCxn id="121900" idx="2"/>
            <a:endCxn id="121902" idx="0"/>
          </p:cNvCxnSpPr>
          <p:nvPr/>
        </p:nvCxnSpPr>
        <p:spPr bwMode="auto">
          <a:xfrm rot="5400000">
            <a:off x="6196916" y="2745216"/>
            <a:ext cx="267756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905" name="AutoShape 49"/>
          <p:cNvCxnSpPr>
            <a:cxnSpLocks noChangeShapeType="1"/>
            <a:stCxn id="121900" idx="0"/>
            <a:endCxn id="121898" idx="2"/>
          </p:cNvCxnSpPr>
          <p:nvPr/>
        </p:nvCxnSpPr>
        <p:spPr bwMode="auto">
          <a:xfrm flipV="1">
            <a:off x="6330794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906" name="AutoShape 50"/>
          <p:cNvCxnSpPr>
            <a:cxnSpLocks noChangeShapeType="1"/>
            <a:stCxn id="121893" idx="3"/>
            <a:endCxn id="121900" idx="1"/>
          </p:cNvCxnSpPr>
          <p:nvPr/>
        </p:nvCxnSpPr>
        <p:spPr bwMode="auto">
          <a:xfrm flipV="1">
            <a:off x="5519819" y="2451548"/>
            <a:ext cx="642442" cy="587335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907" name="AutoShape 51"/>
          <p:cNvCxnSpPr>
            <a:cxnSpLocks noChangeShapeType="1"/>
            <a:stCxn id="121874" idx="2"/>
            <a:endCxn id="121876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908" name="AutoShape 52"/>
          <p:cNvCxnSpPr>
            <a:cxnSpLocks noChangeShapeType="1"/>
            <a:stCxn id="121890" idx="3"/>
            <a:endCxn id="121891" idx="1"/>
          </p:cNvCxnSpPr>
          <p:nvPr/>
        </p:nvCxnSpPr>
        <p:spPr bwMode="auto">
          <a:xfrm>
            <a:off x="5063195" y="2451548"/>
            <a:ext cx="119557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909" name="AutoShape 53"/>
          <p:cNvCxnSpPr>
            <a:cxnSpLocks noChangeShapeType="1"/>
            <a:stCxn id="121891" idx="0"/>
            <a:endCxn id="121889" idx="2"/>
          </p:cNvCxnSpPr>
          <p:nvPr/>
        </p:nvCxnSpPr>
        <p:spPr bwMode="auto">
          <a:xfrm flipV="1">
            <a:off x="5351286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910" name="AutoShape 54"/>
          <p:cNvCxnSpPr>
            <a:cxnSpLocks noChangeShapeType="1"/>
            <a:stCxn id="121874" idx="3"/>
            <a:endCxn id="121892" idx="1"/>
          </p:cNvCxnSpPr>
          <p:nvPr/>
        </p:nvCxnSpPr>
        <p:spPr bwMode="auto">
          <a:xfrm>
            <a:off x="2415641" y="2451548"/>
            <a:ext cx="2309047" cy="587335"/>
          </a:xfrm>
          <a:prstGeom prst="bentConnector3">
            <a:avLst>
              <a:gd name="adj1" fmla="val 49968"/>
            </a:avLst>
          </a:prstGeom>
          <a:noFill/>
          <a:ln w="1841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121911" name="Text Box 55"/>
          <p:cNvSpPr txBox="1">
            <a:spLocks noChangeArrowheads="1"/>
          </p:cNvSpPr>
          <p:nvPr/>
        </p:nvSpPr>
        <p:spPr bwMode="auto">
          <a:xfrm>
            <a:off x="1584500" y="5797055"/>
            <a:ext cx="5854167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00000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…and performs a VM-oblivious collection...</a:t>
            </a:r>
          </a:p>
        </p:txBody>
      </p:sp>
      <p:cxnSp>
        <p:nvCxnSpPr>
          <p:cNvPr id="121912" name="AutoShape 56"/>
          <p:cNvCxnSpPr>
            <a:cxnSpLocks noChangeShapeType="1"/>
            <a:stCxn id="121876" idx="1"/>
            <a:endCxn id="121875" idx="3"/>
          </p:cNvCxnSpPr>
          <p:nvPr/>
        </p:nvCxnSpPr>
        <p:spPr bwMode="auto">
          <a:xfrm flipH="1">
            <a:off x="1959018" y="3038883"/>
            <a:ext cx="119558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913" name="AutoShape 57"/>
          <p:cNvCxnSpPr>
            <a:cxnSpLocks noChangeShapeType="1"/>
            <a:stCxn id="121892" idx="3"/>
            <a:endCxn id="121903" idx="2"/>
          </p:cNvCxnSpPr>
          <p:nvPr/>
        </p:nvCxnSpPr>
        <p:spPr bwMode="auto">
          <a:xfrm>
            <a:off x="5063195" y="3038883"/>
            <a:ext cx="1724223" cy="159789"/>
          </a:xfrm>
          <a:prstGeom prst="bentConnector4">
            <a:avLst>
              <a:gd name="adj1" fmla="val 3843"/>
              <a:gd name="adj2" fmla="val 219819"/>
            </a:avLst>
          </a:prstGeom>
          <a:noFill/>
          <a:ln w="18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121914" name="AutoShape 58"/>
          <p:cNvCxnSpPr>
            <a:cxnSpLocks noChangeShapeType="1"/>
            <a:stCxn id="121903" idx="0"/>
            <a:endCxn id="121901" idx="2"/>
          </p:cNvCxnSpPr>
          <p:nvPr/>
        </p:nvCxnSpPr>
        <p:spPr bwMode="auto">
          <a:xfrm flipV="1">
            <a:off x="678741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1915" name="AutoShape 59"/>
          <p:cNvCxnSpPr>
            <a:cxnSpLocks noChangeShapeType="1"/>
            <a:stCxn id="121901" idx="0"/>
            <a:endCxn id="121899" idx="2"/>
          </p:cNvCxnSpPr>
          <p:nvPr/>
        </p:nvCxnSpPr>
        <p:spPr bwMode="auto">
          <a:xfrm flipV="1">
            <a:off x="6787418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64" name="AutoShape 60"/>
          <p:cNvSpPr>
            <a:spLocks noChangeArrowheads="1"/>
          </p:cNvSpPr>
          <p:nvPr/>
        </p:nvSpPr>
        <p:spPr bwMode="auto">
          <a:xfrm>
            <a:off x="3039357" y="3741382"/>
            <a:ext cx="1090424" cy="1829663"/>
          </a:xfrm>
          <a:prstGeom prst="roundRect">
            <a:avLst>
              <a:gd name="adj" fmla="val 130"/>
            </a:avLst>
          </a:prstGeom>
          <a:solidFill>
            <a:schemeClr val="folHlink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65" name="Rectangle 61"/>
          <p:cNvSpPr>
            <a:spLocks noChangeArrowheads="1"/>
          </p:cNvSpPr>
          <p:nvPr/>
        </p:nvSpPr>
        <p:spPr bwMode="auto">
          <a:xfrm>
            <a:off x="3050881" y="3741382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123966" name="AutoShape 62"/>
          <p:cNvSpPr>
            <a:spLocks noChangeArrowheads="1"/>
          </p:cNvSpPr>
          <p:nvPr/>
        </p:nvSpPr>
        <p:spPr bwMode="auto">
          <a:xfrm>
            <a:off x="3205010" y="4014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23967" name="AutoShape 63"/>
          <p:cNvSpPr>
            <a:spLocks noChangeArrowheads="1"/>
          </p:cNvSpPr>
          <p:nvPr/>
        </p:nvSpPr>
        <p:spPr bwMode="auto">
          <a:xfrm>
            <a:off x="3663074" y="4014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23968" name="AutoShape 64"/>
          <p:cNvSpPr>
            <a:spLocks noChangeArrowheads="1"/>
          </p:cNvSpPr>
          <p:nvPr/>
        </p:nvSpPr>
        <p:spPr bwMode="auto">
          <a:xfrm>
            <a:off x="3205010" y="4570561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23969" name="AutoShape 65"/>
          <p:cNvSpPr>
            <a:spLocks noChangeArrowheads="1"/>
          </p:cNvSpPr>
          <p:nvPr/>
        </p:nvSpPr>
        <p:spPr bwMode="auto">
          <a:xfrm>
            <a:off x="3663074" y="4570561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23970" name="AutoShape 66"/>
          <p:cNvSpPr>
            <a:spLocks noChangeArrowheads="1"/>
          </p:cNvSpPr>
          <p:nvPr/>
        </p:nvSpPr>
        <p:spPr bwMode="auto">
          <a:xfrm>
            <a:off x="3205010" y="5157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71" name="AutoShape 67"/>
          <p:cNvSpPr>
            <a:spLocks noChangeArrowheads="1"/>
          </p:cNvSpPr>
          <p:nvPr/>
        </p:nvSpPr>
        <p:spPr bwMode="auto">
          <a:xfrm>
            <a:off x="3663074" y="5157896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cxnSp>
        <p:nvCxnSpPr>
          <p:cNvPr id="123972" name="AutoShape 68"/>
          <p:cNvCxnSpPr>
            <a:cxnSpLocks noChangeShapeType="1"/>
            <a:stCxn id="123966" idx="3"/>
            <a:endCxn id="123969" idx="0"/>
          </p:cNvCxnSpPr>
          <p:nvPr/>
        </p:nvCxnSpPr>
        <p:spPr bwMode="auto">
          <a:xfrm>
            <a:off x="3526230" y="4158851"/>
            <a:ext cx="289532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3973" name="AutoShape 69"/>
          <p:cNvCxnSpPr>
            <a:cxnSpLocks noChangeShapeType="1"/>
            <a:stCxn id="123966" idx="2"/>
            <a:endCxn id="123968" idx="0"/>
          </p:cNvCxnSpPr>
          <p:nvPr/>
        </p:nvCxnSpPr>
        <p:spPr bwMode="auto">
          <a:xfrm>
            <a:off x="3357698" y="4318640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3974" name="AutoShape 70"/>
          <p:cNvCxnSpPr>
            <a:cxnSpLocks noChangeShapeType="1"/>
            <a:stCxn id="123969" idx="2"/>
            <a:endCxn id="123971" idx="0"/>
          </p:cNvCxnSpPr>
          <p:nvPr/>
        </p:nvCxnSpPr>
        <p:spPr bwMode="auto">
          <a:xfrm>
            <a:off x="3815762" y="4874305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23907" name="AutoShape 3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08" name="AutoShape 4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09" name="AutoShape 5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10" name="Rectangle 6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23911" name="Rectangle 7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23913" name="Rectangle 9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23914" name="AutoShape 10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15" name="Text Box 11"/>
          <p:cNvSpPr txBox="1">
            <a:spLocks noChangeArrowheads="1"/>
          </p:cNvSpPr>
          <p:nvPr/>
        </p:nvSpPr>
        <p:spPr bwMode="auto">
          <a:xfrm>
            <a:off x="7660332" y="3083509"/>
            <a:ext cx="514564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???</a:t>
            </a:r>
            <a:endParaRPr lang="en-US" u="none" dirty="0"/>
          </a:p>
        </p:txBody>
      </p:sp>
      <p:sp>
        <p:nvSpPr>
          <p:cNvPr id="123916" name="AutoShape 12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17" name="Text Box 13"/>
          <p:cNvSpPr txBox="1">
            <a:spLocks noChangeArrowheads="1"/>
          </p:cNvSpPr>
          <p:nvPr/>
        </p:nvSpPr>
        <p:spPr bwMode="auto">
          <a:xfrm>
            <a:off x="7648809" y="5287455"/>
            <a:ext cx="51456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???</a:t>
            </a:r>
            <a:endParaRPr lang="en-US" u="none" dirty="0"/>
          </a:p>
        </p:txBody>
      </p:sp>
      <p:sp>
        <p:nvSpPr>
          <p:cNvPr id="123918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 Completeness</a:t>
            </a:r>
          </a:p>
        </p:txBody>
      </p:sp>
      <p:sp>
        <p:nvSpPr>
          <p:cNvPr id="123919" name="AutoShape 15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20" name="AutoShape 16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21" name="AutoShape 17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22" name="AutoShape 18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23" name="AutoShape 19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24" name="AutoShape 20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23925" name="AutoShape 21"/>
          <p:cNvCxnSpPr>
            <a:cxnSpLocks noChangeShapeType="1"/>
            <a:stCxn id="123919" idx="2"/>
            <a:endCxn id="123921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3926" name="AutoShape 22"/>
          <p:cNvCxnSpPr>
            <a:cxnSpLocks noChangeShapeType="1"/>
            <a:stCxn id="123919" idx="3"/>
            <a:endCxn id="123922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23936" name="AutoShape 32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37" name="AutoShape 33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38" name="AutoShape 34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23939" name="AutoShape 35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40" name="AutoShape 36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23941" name="AutoShape 37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46" name="AutoShape 42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47" name="AutoShape 43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48" name="AutoShape 44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49" name="AutoShape 45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50" name="AutoShape 46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23951" name="AutoShape 47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23955" name="AutoShape 51"/>
          <p:cNvCxnSpPr>
            <a:cxnSpLocks noChangeShapeType="1"/>
            <a:stCxn id="123922" idx="2"/>
            <a:endCxn id="123924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3958" name="AutoShape 54"/>
          <p:cNvCxnSpPr>
            <a:cxnSpLocks noChangeShapeType="1"/>
            <a:stCxn id="123922" idx="3"/>
            <a:endCxn id="123940" idx="1"/>
          </p:cNvCxnSpPr>
          <p:nvPr/>
        </p:nvCxnSpPr>
        <p:spPr bwMode="auto">
          <a:xfrm>
            <a:off x="2415641" y="2451548"/>
            <a:ext cx="2309047" cy="587335"/>
          </a:xfrm>
          <a:prstGeom prst="bentConnector3">
            <a:avLst>
              <a:gd name="adj1" fmla="val 49968"/>
            </a:avLst>
          </a:prstGeom>
          <a:noFill/>
          <a:ln w="1841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123959" name="Text Box 55"/>
          <p:cNvSpPr txBox="1">
            <a:spLocks noChangeArrowheads="1"/>
          </p:cNvSpPr>
          <p:nvPr/>
        </p:nvSpPr>
        <p:spPr bwMode="auto">
          <a:xfrm>
            <a:off x="2013755" y="5797055"/>
            <a:ext cx="5036635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00000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…reclaiming all unreachable objects.</a:t>
            </a:r>
          </a:p>
        </p:txBody>
      </p:sp>
      <p:cxnSp>
        <p:nvCxnSpPr>
          <p:cNvPr id="123960" name="AutoShape 56"/>
          <p:cNvCxnSpPr>
            <a:cxnSpLocks noChangeShapeType="1"/>
            <a:stCxn id="123924" idx="1"/>
            <a:endCxn id="123923" idx="3"/>
          </p:cNvCxnSpPr>
          <p:nvPr/>
        </p:nvCxnSpPr>
        <p:spPr bwMode="auto">
          <a:xfrm flipH="1">
            <a:off x="1959018" y="3038883"/>
            <a:ext cx="119558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3961" name="AutoShape 57"/>
          <p:cNvCxnSpPr>
            <a:cxnSpLocks noChangeShapeType="1"/>
            <a:stCxn id="123940" idx="3"/>
            <a:endCxn id="123951" idx="2"/>
          </p:cNvCxnSpPr>
          <p:nvPr/>
        </p:nvCxnSpPr>
        <p:spPr bwMode="auto">
          <a:xfrm>
            <a:off x="5063195" y="3038883"/>
            <a:ext cx="1724223" cy="159789"/>
          </a:xfrm>
          <a:prstGeom prst="bentConnector4">
            <a:avLst>
              <a:gd name="adj1" fmla="val 3843"/>
              <a:gd name="adj2" fmla="val 219819"/>
            </a:avLst>
          </a:prstGeom>
          <a:noFill/>
          <a:ln w="18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123962" name="AutoShape 58"/>
          <p:cNvCxnSpPr>
            <a:cxnSpLocks noChangeShapeType="1"/>
            <a:stCxn id="123951" idx="0"/>
            <a:endCxn id="123949" idx="2"/>
          </p:cNvCxnSpPr>
          <p:nvPr/>
        </p:nvCxnSpPr>
        <p:spPr bwMode="auto">
          <a:xfrm flipV="1">
            <a:off x="678741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23963" name="AutoShape 59"/>
          <p:cNvCxnSpPr>
            <a:cxnSpLocks noChangeShapeType="1"/>
            <a:stCxn id="123949" idx="0"/>
            <a:endCxn id="123947" idx="2"/>
          </p:cNvCxnSpPr>
          <p:nvPr/>
        </p:nvCxnSpPr>
        <p:spPr bwMode="auto">
          <a:xfrm flipV="1">
            <a:off x="6787418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AutoShape 2"/>
          <p:cNvSpPr>
            <a:spLocks noChangeArrowheads="1"/>
          </p:cNvSpPr>
          <p:nvPr/>
        </p:nvSpPr>
        <p:spPr bwMode="auto">
          <a:xfrm>
            <a:off x="3039357" y="3741382"/>
            <a:ext cx="1090424" cy="1829663"/>
          </a:xfrm>
          <a:prstGeom prst="roundRect">
            <a:avLst>
              <a:gd name="adj" fmla="val 130"/>
            </a:avLst>
          </a:prstGeom>
          <a:solidFill>
            <a:schemeClr val="folHlink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59" name="AutoShape 3"/>
          <p:cNvSpPr>
            <a:spLocks noChangeArrowheads="1"/>
          </p:cNvSpPr>
          <p:nvPr/>
        </p:nvSpPr>
        <p:spPr bwMode="auto">
          <a:xfrm>
            <a:off x="1470704" y="1494250"/>
            <a:ext cx="1088983" cy="1829664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60" name="AutoShape 4"/>
          <p:cNvSpPr>
            <a:spLocks noChangeArrowheads="1"/>
          </p:cNvSpPr>
          <p:nvPr/>
        </p:nvSpPr>
        <p:spPr bwMode="auto">
          <a:xfrm>
            <a:off x="4573441" y="1494250"/>
            <a:ext cx="1088983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61" name="AutoShape 5"/>
          <p:cNvSpPr>
            <a:spLocks noChangeArrowheads="1"/>
          </p:cNvSpPr>
          <p:nvPr/>
        </p:nvSpPr>
        <p:spPr bwMode="auto">
          <a:xfrm>
            <a:off x="6009573" y="1494250"/>
            <a:ext cx="1090424" cy="1831103"/>
          </a:xfrm>
          <a:prstGeom prst="roundRect">
            <a:avLst>
              <a:gd name="adj" fmla="val 130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62" name="Rectangle 6"/>
          <p:cNvSpPr>
            <a:spLocks noChangeArrowheads="1"/>
          </p:cNvSpPr>
          <p:nvPr/>
        </p:nvSpPr>
        <p:spPr bwMode="auto">
          <a:xfrm>
            <a:off x="4572000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73063" name="Rectangle 7"/>
          <p:cNvSpPr>
            <a:spLocks noChangeArrowheads="1"/>
          </p:cNvSpPr>
          <p:nvPr/>
        </p:nvSpPr>
        <p:spPr bwMode="auto">
          <a:xfrm>
            <a:off x="6012454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73064" name="Rectangle 8"/>
          <p:cNvSpPr>
            <a:spLocks noChangeArrowheads="1"/>
          </p:cNvSpPr>
          <p:nvPr/>
        </p:nvSpPr>
        <p:spPr bwMode="auto">
          <a:xfrm>
            <a:off x="3050881" y="3741382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73065" name="Rectangle 9"/>
          <p:cNvSpPr>
            <a:spLocks noChangeArrowheads="1"/>
          </p:cNvSpPr>
          <p:nvPr/>
        </p:nvSpPr>
        <p:spPr bwMode="auto">
          <a:xfrm>
            <a:off x="1467823" y="1494249"/>
            <a:ext cx="207425" cy="207295"/>
          </a:xfrm>
          <a:prstGeom prst="rect">
            <a:avLst/>
          </a:prstGeom>
          <a:solidFill>
            <a:schemeClr val="tx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pPr defTabSz="828013"/>
            <a:r>
              <a:rPr lang="en-US" u="none" dirty="0">
                <a:solidFill>
                  <a:schemeClr val="bg1"/>
                </a:solidFill>
              </a:rPr>
              <a:t>0</a:t>
            </a:r>
            <a:endParaRPr lang="en-US" u="none" dirty="0"/>
          </a:p>
        </p:txBody>
      </p:sp>
      <p:sp>
        <p:nvSpPr>
          <p:cNvPr id="173066" name="AutoShape 10"/>
          <p:cNvSpPr>
            <a:spLocks noChangeArrowheads="1"/>
          </p:cNvSpPr>
          <p:nvPr/>
        </p:nvSpPr>
        <p:spPr bwMode="auto">
          <a:xfrm>
            <a:off x="1385716" y="1356053"/>
            <a:ext cx="6845036" cy="2098859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67" name="Text Box 11"/>
          <p:cNvSpPr txBox="1">
            <a:spLocks noChangeArrowheads="1"/>
          </p:cNvSpPr>
          <p:nvPr/>
        </p:nvSpPr>
        <p:spPr bwMode="auto">
          <a:xfrm>
            <a:off x="7660332" y="3083509"/>
            <a:ext cx="514564" cy="369332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???</a:t>
            </a:r>
            <a:endParaRPr lang="en-US" u="none" dirty="0"/>
          </a:p>
        </p:txBody>
      </p:sp>
      <p:sp>
        <p:nvSpPr>
          <p:cNvPr id="173068" name="AutoShape 12"/>
          <p:cNvSpPr>
            <a:spLocks noChangeArrowheads="1"/>
          </p:cNvSpPr>
          <p:nvPr/>
        </p:nvSpPr>
        <p:spPr bwMode="auto">
          <a:xfrm>
            <a:off x="1385716" y="3662207"/>
            <a:ext cx="6845036" cy="1977937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69" name="Text Box 13"/>
          <p:cNvSpPr txBox="1">
            <a:spLocks noChangeArrowheads="1"/>
          </p:cNvSpPr>
          <p:nvPr/>
        </p:nvSpPr>
        <p:spPr bwMode="auto">
          <a:xfrm>
            <a:off x="7648809" y="5287455"/>
            <a:ext cx="514564" cy="36933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defTabSz="828013"/>
            <a:r>
              <a:rPr lang="en-GB" dirty="0"/>
              <a:t>???</a:t>
            </a:r>
            <a:endParaRPr lang="en-US" u="none" dirty="0"/>
          </a:p>
        </p:txBody>
      </p:sp>
      <p:sp>
        <p:nvSpPr>
          <p:cNvPr id="173070" name="Rectangle 1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Bookmarking Completeness</a:t>
            </a:r>
          </a:p>
        </p:txBody>
      </p:sp>
      <p:sp>
        <p:nvSpPr>
          <p:cNvPr id="173071" name="AutoShape 15"/>
          <p:cNvSpPr>
            <a:spLocks noChangeArrowheads="1"/>
          </p:cNvSpPr>
          <p:nvPr/>
        </p:nvSpPr>
        <p:spPr bwMode="auto">
          <a:xfrm>
            <a:off x="1637796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72" name="AutoShape 16"/>
          <p:cNvSpPr>
            <a:spLocks noChangeArrowheads="1"/>
          </p:cNvSpPr>
          <p:nvPr/>
        </p:nvSpPr>
        <p:spPr bwMode="auto">
          <a:xfrm>
            <a:off x="2094420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73" name="AutoShape 17"/>
          <p:cNvSpPr>
            <a:spLocks noChangeArrowheads="1"/>
          </p:cNvSpPr>
          <p:nvPr/>
        </p:nvSpPr>
        <p:spPr bwMode="auto">
          <a:xfrm>
            <a:off x="163779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74" name="AutoShape 18"/>
          <p:cNvSpPr>
            <a:spLocks noChangeArrowheads="1"/>
          </p:cNvSpPr>
          <p:nvPr/>
        </p:nvSpPr>
        <p:spPr bwMode="auto">
          <a:xfrm>
            <a:off x="209442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75" name="AutoShape 19"/>
          <p:cNvSpPr>
            <a:spLocks noChangeArrowheads="1"/>
          </p:cNvSpPr>
          <p:nvPr/>
        </p:nvSpPr>
        <p:spPr bwMode="auto">
          <a:xfrm>
            <a:off x="163779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76" name="AutoShape 20"/>
          <p:cNvSpPr>
            <a:spLocks noChangeArrowheads="1"/>
          </p:cNvSpPr>
          <p:nvPr/>
        </p:nvSpPr>
        <p:spPr bwMode="auto">
          <a:xfrm>
            <a:off x="209442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73077" name="AutoShape 21"/>
          <p:cNvCxnSpPr>
            <a:cxnSpLocks noChangeShapeType="1"/>
            <a:stCxn id="173071" idx="2"/>
            <a:endCxn id="173073" idx="0"/>
          </p:cNvCxnSpPr>
          <p:nvPr/>
        </p:nvCxnSpPr>
        <p:spPr bwMode="auto">
          <a:xfrm>
            <a:off x="1790484" y="2055672"/>
            <a:ext cx="0" cy="23608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3078" name="AutoShape 22"/>
          <p:cNvCxnSpPr>
            <a:cxnSpLocks noChangeShapeType="1"/>
            <a:stCxn id="173071" idx="3"/>
            <a:endCxn id="173074" idx="0"/>
          </p:cNvCxnSpPr>
          <p:nvPr/>
        </p:nvCxnSpPr>
        <p:spPr bwMode="auto">
          <a:xfrm>
            <a:off x="1959017" y="1895883"/>
            <a:ext cx="288091" cy="395875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73079" name="AutoShape 23"/>
          <p:cNvSpPr>
            <a:spLocks noChangeArrowheads="1"/>
          </p:cNvSpPr>
          <p:nvPr/>
        </p:nvSpPr>
        <p:spPr bwMode="auto">
          <a:xfrm>
            <a:off x="3205010" y="4010577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>
              <a:solidFill>
                <a:schemeClr val="bg1"/>
              </a:solidFill>
            </a:endParaRPr>
          </a:p>
        </p:txBody>
      </p:sp>
      <p:sp>
        <p:nvSpPr>
          <p:cNvPr id="173080" name="AutoShape 24"/>
          <p:cNvSpPr>
            <a:spLocks noChangeArrowheads="1"/>
          </p:cNvSpPr>
          <p:nvPr/>
        </p:nvSpPr>
        <p:spPr bwMode="auto">
          <a:xfrm>
            <a:off x="3663074" y="4010577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>
              <a:solidFill>
                <a:schemeClr val="bg1"/>
              </a:solidFill>
            </a:endParaRPr>
          </a:p>
        </p:txBody>
      </p:sp>
      <p:sp>
        <p:nvSpPr>
          <p:cNvPr id="173081" name="AutoShape 25"/>
          <p:cNvSpPr>
            <a:spLocks noChangeArrowheads="1"/>
          </p:cNvSpPr>
          <p:nvPr/>
        </p:nvSpPr>
        <p:spPr bwMode="auto">
          <a:xfrm>
            <a:off x="3205010" y="4566242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>
              <a:solidFill>
                <a:schemeClr val="bg1"/>
              </a:solidFill>
            </a:endParaRPr>
          </a:p>
        </p:txBody>
      </p:sp>
      <p:sp>
        <p:nvSpPr>
          <p:cNvPr id="173082" name="AutoShape 26"/>
          <p:cNvSpPr>
            <a:spLocks noChangeArrowheads="1"/>
          </p:cNvSpPr>
          <p:nvPr/>
        </p:nvSpPr>
        <p:spPr bwMode="auto">
          <a:xfrm>
            <a:off x="3663074" y="4566242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>
              <a:solidFill>
                <a:schemeClr val="bg1"/>
              </a:solidFill>
            </a:endParaRPr>
          </a:p>
        </p:txBody>
      </p:sp>
      <p:sp>
        <p:nvSpPr>
          <p:cNvPr id="173083" name="AutoShape 27"/>
          <p:cNvSpPr>
            <a:spLocks noChangeArrowheads="1"/>
          </p:cNvSpPr>
          <p:nvPr/>
        </p:nvSpPr>
        <p:spPr bwMode="auto">
          <a:xfrm>
            <a:off x="3205010" y="5153577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84" name="AutoShape 28"/>
          <p:cNvSpPr>
            <a:spLocks noChangeArrowheads="1"/>
          </p:cNvSpPr>
          <p:nvPr/>
        </p:nvSpPr>
        <p:spPr bwMode="auto">
          <a:xfrm>
            <a:off x="3663074" y="5153577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>
              <a:solidFill>
                <a:schemeClr val="bg1"/>
              </a:solidFill>
            </a:endParaRPr>
          </a:p>
        </p:txBody>
      </p:sp>
      <p:sp>
        <p:nvSpPr>
          <p:cNvPr id="173085" name="AutoShape 29"/>
          <p:cNvSpPr>
            <a:spLocks noChangeArrowheads="1"/>
          </p:cNvSpPr>
          <p:nvPr/>
        </p:nvSpPr>
        <p:spPr bwMode="auto">
          <a:xfrm>
            <a:off x="4740534" y="1751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86" name="AutoShape 30"/>
          <p:cNvSpPr>
            <a:spLocks noChangeArrowheads="1"/>
          </p:cNvSpPr>
          <p:nvPr/>
        </p:nvSpPr>
        <p:spPr bwMode="auto">
          <a:xfrm>
            <a:off x="5198598" y="1751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87" name="AutoShape 31"/>
          <p:cNvSpPr>
            <a:spLocks noChangeArrowheads="1"/>
          </p:cNvSpPr>
          <p:nvPr/>
        </p:nvSpPr>
        <p:spPr bwMode="auto">
          <a:xfrm>
            <a:off x="4740534" y="2307594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73088" name="AutoShape 32"/>
          <p:cNvSpPr>
            <a:spLocks noChangeArrowheads="1"/>
          </p:cNvSpPr>
          <p:nvPr/>
        </p:nvSpPr>
        <p:spPr bwMode="auto">
          <a:xfrm>
            <a:off x="5198598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89" name="AutoShape 33"/>
          <p:cNvSpPr>
            <a:spLocks noChangeArrowheads="1"/>
          </p:cNvSpPr>
          <p:nvPr/>
        </p:nvSpPr>
        <p:spPr bwMode="auto">
          <a:xfrm>
            <a:off x="4740534" y="2894929"/>
            <a:ext cx="30681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03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0" tIns="0" rIns="0" bIns="0"/>
          <a:lstStyle/>
          <a:p>
            <a:pPr defTabSz="828013"/>
            <a:endParaRPr lang="en-US" sz="1300" b="1" dirty="0"/>
          </a:p>
        </p:txBody>
      </p:sp>
      <p:sp>
        <p:nvSpPr>
          <p:cNvPr id="173090" name="AutoShape 34"/>
          <p:cNvSpPr>
            <a:spLocks noChangeArrowheads="1"/>
          </p:cNvSpPr>
          <p:nvPr/>
        </p:nvSpPr>
        <p:spPr bwMode="auto">
          <a:xfrm>
            <a:off x="5198598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91" name="AutoShape 35"/>
          <p:cNvSpPr>
            <a:spLocks noChangeArrowheads="1"/>
          </p:cNvSpPr>
          <p:nvPr/>
        </p:nvSpPr>
        <p:spPr bwMode="auto">
          <a:xfrm>
            <a:off x="6178106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92" name="AutoShape 36"/>
          <p:cNvSpPr>
            <a:spLocks noChangeArrowheads="1"/>
          </p:cNvSpPr>
          <p:nvPr/>
        </p:nvSpPr>
        <p:spPr bwMode="auto">
          <a:xfrm>
            <a:off x="6634730" y="1751929"/>
            <a:ext cx="305376" cy="289348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93" name="AutoShape 37"/>
          <p:cNvSpPr>
            <a:spLocks noChangeArrowheads="1"/>
          </p:cNvSpPr>
          <p:nvPr/>
        </p:nvSpPr>
        <p:spPr bwMode="auto">
          <a:xfrm>
            <a:off x="6178106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94" name="AutoShape 38"/>
          <p:cNvSpPr>
            <a:spLocks noChangeArrowheads="1"/>
          </p:cNvSpPr>
          <p:nvPr/>
        </p:nvSpPr>
        <p:spPr bwMode="auto">
          <a:xfrm>
            <a:off x="6634730" y="2307594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95" name="AutoShape 39"/>
          <p:cNvSpPr>
            <a:spLocks noChangeArrowheads="1"/>
          </p:cNvSpPr>
          <p:nvPr/>
        </p:nvSpPr>
        <p:spPr bwMode="auto">
          <a:xfrm>
            <a:off x="6178106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tx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73096" name="AutoShape 40"/>
          <p:cNvSpPr>
            <a:spLocks noChangeArrowheads="1"/>
          </p:cNvSpPr>
          <p:nvPr/>
        </p:nvSpPr>
        <p:spPr bwMode="auto">
          <a:xfrm>
            <a:off x="6634730" y="2894929"/>
            <a:ext cx="305376" cy="287909"/>
          </a:xfrm>
          <a:prstGeom prst="roundRect">
            <a:avLst>
              <a:gd name="adj" fmla="val 500"/>
            </a:avLst>
          </a:prstGeom>
          <a:solidFill>
            <a:schemeClr val="bg1"/>
          </a:solidFill>
          <a:ln w="36720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73097" name="AutoShape 41"/>
          <p:cNvCxnSpPr>
            <a:cxnSpLocks noChangeShapeType="1"/>
            <a:stCxn id="173074" idx="2"/>
            <a:endCxn id="173076" idx="0"/>
          </p:cNvCxnSpPr>
          <p:nvPr/>
        </p:nvCxnSpPr>
        <p:spPr bwMode="auto">
          <a:xfrm>
            <a:off x="224710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3098" name="AutoShape 42"/>
          <p:cNvCxnSpPr>
            <a:cxnSpLocks noChangeShapeType="1"/>
            <a:stCxn id="173074" idx="3"/>
            <a:endCxn id="173089" idx="1"/>
          </p:cNvCxnSpPr>
          <p:nvPr/>
        </p:nvCxnSpPr>
        <p:spPr bwMode="auto">
          <a:xfrm>
            <a:off x="2415641" y="2451548"/>
            <a:ext cx="2309047" cy="587335"/>
          </a:xfrm>
          <a:prstGeom prst="bentConnector3">
            <a:avLst>
              <a:gd name="adj1" fmla="val 49968"/>
            </a:avLst>
          </a:prstGeom>
          <a:noFill/>
          <a:ln w="1841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173099" name="Text Box 43"/>
          <p:cNvSpPr txBox="1">
            <a:spLocks noChangeArrowheads="1"/>
          </p:cNvSpPr>
          <p:nvPr/>
        </p:nvSpPr>
        <p:spPr bwMode="auto">
          <a:xfrm>
            <a:off x="2013755" y="5797055"/>
            <a:ext cx="5036635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00000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…reclaiming all unreachable objects.</a:t>
            </a:r>
          </a:p>
        </p:txBody>
      </p:sp>
      <p:cxnSp>
        <p:nvCxnSpPr>
          <p:cNvPr id="173100" name="AutoShape 44"/>
          <p:cNvCxnSpPr>
            <a:cxnSpLocks noChangeShapeType="1"/>
            <a:stCxn id="173076" idx="1"/>
            <a:endCxn id="173075" idx="3"/>
          </p:cNvCxnSpPr>
          <p:nvPr/>
        </p:nvCxnSpPr>
        <p:spPr bwMode="auto">
          <a:xfrm flipH="1">
            <a:off x="1959018" y="3038883"/>
            <a:ext cx="119558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3101" name="AutoShape 45"/>
          <p:cNvCxnSpPr>
            <a:cxnSpLocks noChangeShapeType="1"/>
            <a:stCxn id="173089" idx="3"/>
            <a:endCxn id="173096" idx="2"/>
          </p:cNvCxnSpPr>
          <p:nvPr/>
        </p:nvCxnSpPr>
        <p:spPr bwMode="auto">
          <a:xfrm>
            <a:off x="5063195" y="3038883"/>
            <a:ext cx="1724223" cy="159789"/>
          </a:xfrm>
          <a:prstGeom prst="bentConnector4">
            <a:avLst>
              <a:gd name="adj1" fmla="val 3843"/>
              <a:gd name="adj2" fmla="val 219819"/>
            </a:avLst>
          </a:prstGeom>
          <a:noFill/>
          <a:ln w="18360">
            <a:solidFill>
              <a:srgbClr val="000000"/>
            </a:solidFill>
            <a:miter lim="800000"/>
            <a:headEnd/>
            <a:tailEnd type="triangle" w="med" len="med"/>
          </a:ln>
          <a:effectLst/>
        </p:spPr>
      </p:cxnSp>
      <p:cxnSp>
        <p:nvCxnSpPr>
          <p:cNvPr id="173102" name="AutoShape 46"/>
          <p:cNvCxnSpPr>
            <a:cxnSpLocks noChangeShapeType="1"/>
            <a:stCxn id="173096" idx="0"/>
            <a:endCxn id="173094" idx="2"/>
          </p:cNvCxnSpPr>
          <p:nvPr/>
        </p:nvCxnSpPr>
        <p:spPr bwMode="auto">
          <a:xfrm flipV="1">
            <a:off x="6787418" y="2611338"/>
            <a:ext cx="0" cy="26775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73103" name="AutoShape 47"/>
          <p:cNvCxnSpPr>
            <a:cxnSpLocks noChangeShapeType="1"/>
            <a:stCxn id="173094" idx="0"/>
            <a:endCxn id="173092" idx="2"/>
          </p:cNvCxnSpPr>
          <p:nvPr/>
        </p:nvCxnSpPr>
        <p:spPr bwMode="auto">
          <a:xfrm flipV="1">
            <a:off x="6787418" y="2057112"/>
            <a:ext cx="0" cy="234646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73104" name="Text Box 48"/>
          <p:cNvSpPr txBox="1">
            <a:spLocks noChangeArrowheads="1"/>
          </p:cNvSpPr>
          <p:nvPr/>
        </p:nvSpPr>
        <p:spPr bwMode="auto">
          <a:xfrm>
            <a:off x="1668046" y="3014411"/>
            <a:ext cx="5738767" cy="1102693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82945" tIns="41473" rIns="82945" bIns="41473">
            <a:spAutoFit/>
          </a:bodyPr>
          <a:lstStyle/>
          <a:p>
            <a:pPr algn="ctr" defTabSz="828013">
              <a:buClr>
                <a:schemeClr val="tx2"/>
              </a:buClr>
              <a:buSzPct val="60000"/>
            </a:pPr>
            <a:r>
              <a:rPr lang="en-US" sz="3200" dirty="0">
                <a:latin typeface="Calibri" pitchFamily="34" charset="0"/>
              </a:rPr>
              <a:t>BC’s worst case </a:t>
            </a:r>
            <a:r>
              <a:rPr lang="en-US" sz="3200" dirty="0" smtClean="0">
                <a:latin typeface="Calibri" pitchFamily="34" charset="0"/>
              </a:rPr>
              <a:t>=</a:t>
            </a:r>
            <a:br>
              <a:rPr lang="en-US" sz="3200" dirty="0" smtClean="0">
                <a:latin typeface="Calibri" pitchFamily="34" charset="0"/>
              </a:rPr>
            </a:br>
            <a:r>
              <a:rPr lang="en-US" sz="3200" dirty="0" smtClean="0">
                <a:latin typeface="Calibri" pitchFamily="34" charset="0"/>
              </a:rPr>
              <a:t>other </a:t>
            </a:r>
            <a:r>
              <a:rPr lang="en-US" sz="3200" dirty="0">
                <a:latin typeface="Calibri" pitchFamily="34" charset="0"/>
              </a:rPr>
              <a:t>collectors’ common case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BC Performance Optimizations</a:t>
            </a:r>
          </a:p>
        </p:txBody>
      </p:sp>
      <p:sp>
        <p:nvSpPr>
          <p:cNvPr id="74757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Uses generational design similar to GenMS</a:t>
            </a:r>
          </a:p>
          <a:p>
            <a:pPr lvl="1"/>
            <a:r>
              <a:rPr lang="en-GB"/>
              <a:t>Yields good performance when not paging</a:t>
            </a:r>
          </a:p>
          <a:p>
            <a:pPr lvl="1"/>
            <a:endParaRPr lang="en-GB"/>
          </a:p>
          <a:p>
            <a:r>
              <a:rPr lang="en-GB"/>
              <a:t>Compacts heap to reduce pressure</a:t>
            </a:r>
          </a:p>
          <a:p>
            <a:pPr lvl="1"/>
            <a:r>
              <a:rPr lang="en-GB"/>
              <a:t>Prevents single object from tying down a page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Experimental Methodology</a:t>
            </a:r>
          </a:p>
        </p:txBody>
      </p:sp>
      <p:sp>
        <p:nvSpPr>
          <p:cNvPr id="151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00507" y="1304229"/>
            <a:ext cx="7827425" cy="4606549"/>
          </a:xfrm>
        </p:spPr>
        <p:txBody>
          <a:bodyPr/>
          <a:lstStyle/>
          <a:p>
            <a:r>
              <a:rPr lang="en-GB"/>
              <a:t>Extended Linux kernel 2.4.20</a:t>
            </a:r>
          </a:p>
          <a:p>
            <a:pPr lvl="1"/>
            <a:r>
              <a:rPr lang="en-GB"/>
              <a:t>Eviction notification</a:t>
            </a:r>
          </a:p>
          <a:p>
            <a:pPr lvl="1"/>
            <a:r>
              <a:rPr lang="en-GB" i="1"/>
              <a:t>vm_relinquish()</a:t>
            </a:r>
          </a:p>
          <a:p>
            <a:pPr lvl="1"/>
            <a:r>
              <a:rPr lang="en-GB"/>
              <a:t>Added only 600 LOC</a:t>
            </a:r>
            <a:br>
              <a:rPr lang="en-GB"/>
            </a:br>
            <a:endParaRPr lang="en-GB"/>
          </a:p>
          <a:p>
            <a:r>
              <a:rPr lang="en-GB"/>
              <a:t>Jikes RVM 2.3.2 &amp; MMTk</a:t>
            </a:r>
          </a:p>
          <a:p>
            <a:pPr lvl="1"/>
            <a:r>
              <a:rPr lang="en-GB"/>
              <a:t>Compare BC to MarkSweep, SemiSpace, CopyMS, GenCopy, GenMS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5" name="Rectangle 5"/>
          <p:cNvSpPr>
            <a:spLocks noGrp="1" noChangeArrowheads="1"/>
          </p:cNvSpPr>
          <p:nvPr>
            <p:ph type="title"/>
          </p:nvPr>
        </p:nvSpPr>
        <p:spPr>
          <a:xfrm>
            <a:off x="253520" y="112285"/>
            <a:ext cx="8890480" cy="816223"/>
          </a:xfrm>
        </p:spPr>
        <p:txBody>
          <a:bodyPr/>
          <a:lstStyle/>
          <a:p>
            <a:r>
              <a:rPr lang="en-GB"/>
              <a:t>Throughput w/o Memory Pressure</a:t>
            </a:r>
          </a:p>
        </p:txBody>
      </p:sp>
      <p:sp>
        <p:nvSpPr>
          <p:cNvPr id="25603" name="Text Box 3"/>
          <p:cNvSpPr txBox="1">
            <a:spLocks noChangeArrowheads="1"/>
          </p:cNvSpPr>
          <p:nvPr/>
        </p:nvSpPr>
        <p:spPr bwMode="auto">
          <a:xfrm>
            <a:off x="2090099" y="6047536"/>
            <a:ext cx="4706417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marL="165603" indent="-165603"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</a:tabLst>
            </a:pPr>
            <a:r>
              <a:rPr lang="en-GB" dirty="0">
                <a:solidFill>
                  <a:srgbClr val="000000"/>
                </a:solidFill>
              </a:rPr>
              <a:t>BC runtime comparable to </a:t>
            </a:r>
            <a:r>
              <a:rPr lang="en-GB" dirty="0" err="1">
                <a:solidFill>
                  <a:srgbClr val="000000"/>
                </a:solidFill>
              </a:rPr>
              <a:t>GenMS</a:t>
            </a:r>
            <a:endParaRPr lang="en-GB" dirty="0">
              <a:solidFill>
                <a:srgbClr val="000000"/>
              </a:solidFill>
            </a:endParaRPr>
          </a:p>
        </p:txBody>
      </p:sp>
      <p:graphicFrame>
        <p:nvGraphicFramePr>
          <p:cNvPr id="25606" name="Object 6"/>
          <p:cNvGraphicFramePr>
            <a:graphicFrameLocks/>
          </p:cNvGraphicFramePr>
          <p:nvPr>
            <p:ph idx="4294967295"/>
          </p:nvPr>
        </p:nvGraphicFramePr>
        <p:xfrm>
          <a:off x="1189815" y="1354614"/>
          <a:ext cx="7549418" cy="4629582"/>
        </p:xfrm>
        <a:graphic>
          <a:graphicData uri="http://schemas.openxmlformats.org/presentationml/2006/ole">
            <p:oleObj spid="_x0000_s135170" name="Chart" r:id="rId4" imgW="9810902" imgH="6019800" progId="Excel.Sheet.8">
              <p:embed/>
            </p:oleObj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Throughput while Paging</a:t>
            </a:r>
          </a:p>
        </p:txBody>
      </p:sp>
      <p:sp>
        <p:nvSpPr>
          <p:cNvPr id="26627" name="Text Box 3"/>
          <p:cNvSpPr txBox="1">
            <a:spLocks noChangeArrowheads="1"/>
          </p:cNvSpPr>
          <p:nvPr/>
        </p:nvSpPr>
        <p:spPr bwMode="auto">
          <a:xfrm>
            <a:off x="1525441" y="5936690"/>
            <a:ext cx="636536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pPr marL="165603" indent="-165603" hangingPunct="0">
              <a:lnSpc>
                <a:spcPct val="98000"/>
              </a:lnSpc>
              <a:buClr>
                <a:srgbClr val="800000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</a:tabLst>
            </a:pPr>
            <a:r>
              <a:rPr lang="en-GB" dirty="0">
                <a:solidFill>
                  <a:srgbClr val="000000"/>
                </a:solidFill>
              </a:rPr>
              <a:t>BC throughput closely follows ideal curve</a:t>
            </a:r>
          </a:p>
        </p:txBody>
      </p:sp>
      <p:graphicFrame>
        <p:nvGraphicFramePr>
          <p:cNvPr id="26630" name="Object 6" descr="White marble"/>
          <p:cNvGraphicFramePr>
            <a:graphicFrameLocks/>
          </p:cNvGraphicFramePr>
          <p:nvPr/>
        </p:nvGraphicFramePr>
        <p:xfrm>
          <a:off x="1168208" y="1358933"/>
          <a:ext cx="7373682" cy="4517297"/>
        </p:xfrm>
        <a:graphic>
          <a:graphicData uri="http://schemas.openxmlformats.org/presentationml/2006/ole">
            <p:oleObj spid="_x0000_s136194" name="Chart" r:id="rId4" imgW="4648200" imgH="2628900" progId="Excel.Sheet.8">
              <p:embed/>
            </p:oleObj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4" name="Rectangle 6"/>
          <p:cNvSpPr>
            <a:spLocks noGrp="1" noChangeArrowheads="1"/>
          </p:cNvSpPr>
          <p:nvPr>
            <p:ph type="title"/>
          </p:nvPr>
        </p:nvSpPr>
        <p:spPr>
          <a:xfrm>
            <a:off x="253520" y="112285"/>
            <a:ext cx="8890480" cy="816223"/>
          </a:xfrm>
        </p:spPr>
        <p:txBody>
          <a:bodyPr/>
          <a:lstStyle/>
          <a:p>
            <a:r>
              <a:rPr lang="en-GB"/>
              <a:t>BMU Curve w/ Memory Pressure</a:t>
            </a:r>
          </a:p>
        </p:txBody>
      </p:sp>
      <p:sp>
        <p:nvSpPr>
          <p:cNvPr id="27650" name="Text Box 2"/>
          <p:cNvSpPr txBox="1">
            <a:spLocks noChangeArrowheads="1"/>
          </p:cNvSpPr>
          <p:nvPr/>
        </p:nvSpPr>
        <p:spPr bwMode="auto">
          <a:xfrm>
            <a:off x="2035362" y="5936690"/>
            <a:ext cx="580447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marL="165603" indent="-165603" hangingPunct="0">
              <a:lnSpc>
                <a:spcPct val="98000"/>
              </a:lnSpc>
              <a:buClr>
                <a:srgbClr val="800000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  <a:tab pos="6563617" algn="l"/>
                <a:tab pos="7220267" algn="l"/>
              </a:tabLst>
            </a:pPr>
            <a:r>
              <a:rPr lang="en-GB" dirty="0">
                <a:solidFill>
                  <a:srgbClr val="000000"/>
                </a:solidFill>
              </a:rPr>
              <a:t>Bookmarking crucial for good performance</a:t>
            </a:r>
          </a:p>
        </p:txBody>
      </p:sp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69648" y="1360372"/>
            <a:ext cx="7376564" cy="451873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grpSp>
        <p:nvGrpSpPr>
          <p:cNvPr id="2" name="Group 23"/>
          <p:cNvGrpSpPr>
            <a:grpSpLocks/>
          </p:cNvGrpSpPr>
          <p:nvPr/>
        </p:nvGrpSpPr>
        <p:grpSpPr bwMode="auto">
          <a:xfrm>
            <a:off x="3043681" y="4396375"/>
            <a:ext cx="1083222" cy="829179"/>
            <a:chOff x="2113" y="3054"/>
            <a:chExt cx="752" cy="576"/>
          </a:xfrm>
        </p:grpSpPr>
        <p:sp>
          <p:nvSpPr>
            <p:cNvPr id="27663" name="Text Box 15"/>
            <p:cNvSpPr txBox="1">
              <a:spLocks noChangeArrowheads="1"/>
            </p:cNvSpPr>
            <p:nvPr/>
          </p:nvSpPr>
          <p:spPr bwMode="auto">
            <a:xfrm>
              <a:off x="2113" y="3054"/>
              <a:ext cx="752" cy="47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defTabSz="828013"/>
              <a:r>
                <a:rPr lang="en-US" sz="2200" dirty="0">
                  <a:solidFill>
                    <a:srgbClr val="008000"/>
                  </a:solidFill>
                  <a:latin typeface="Comic Sans MS" pitchFamily="66" charset="0"/>
                </a:rPr>
                <a:t>0.0%</a:t>
              </a:r>
            </a:p>
            <a:p>
              <a:pPr defTabSz="828013"/>
              <a:r>
                <a:rPr lang="en-US" sz="2200" dirty="0">
                  <a:solidFill>
                    <a:srgbClr val="008000"/>
                  </a:solidFill>
                  <a:latin typeface="Comic Sans MS" pitchFamily="66" charset="0"/>
                </a:rPr>
                <a:t>1566 ms</a:t>
              </a:r>
            </a:p>
          </p:txBody>
        </p:sp>
        <p:sp>
          <p:nvSpPr>
            <p:cNvPr id="27667" name="Line 19"/>
            <p:cNvSpPr>
              <a:spLocks noChangeShapeType="1"/>
            </p:cNvSpPr>
            <p:nvPr/>
          </p:nvSpPr>
          <p:spPr bwMode="auto">
            <a:xfrm>
              <a:off x="2598" y="3486"/>
              <a:ext cx="192" cy="144"/>
            </a:xfrm>
            <a:prstGeom prst="line">
              <a:avLst/>
            </a:prstGeom>
            <a:noFill/>
            <a:ln w="57150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3" name="Group 24"/>
          <p:cNvGrpSpPr>
            <a:grpSpLocks/>
          </p:cNvGrpSpPr>
          <p:nvPr/>
        </p:nvGrpSpPr>
        <p:grpSpPr bwMode="auto">
          <a:xfrm>
            <a:off x="3660194" y="1937630"/>
            <a:ext cx="1603224" cy="800388"/>
            <a:chOff x="2541" y="1346"/>
            <a:chExt cx="1113" cy="556"/>
          </a:xfrm>
        </p:grpSpPr>
        <p:sp>
          <p:nvSpPr>
            <p:cNvPr id="27666" name="Text Box 18"/>
            <p:cNvSpPr txBox="1">
              <a:spLocks noChangeArrowheads="1"/>
            </p:cNvSpPr>
            <p:nvPr/>
          </p:nvSpPr>
          <p:spPr bwMode="auto">
            <a:xfrm>
              <a:off x="2541" y="1346"/>
              <a:ext cx="840" cy="470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defTabSz="828013"/>
              <a:r>
                <a:rPr lang="en-US" sz="2200" dirty="0">
                  <a:solidFill>
                    <a:srgbClr val="008000"/>
                  </a:solidFill>
                  <a:latin typeface="Comic Sans MS" pitchFamily="66" charset="0"/>
                </a:rPr>
                <a:t>71.9%</a:t>
              </a:r>
            </a:p>
            <a:p>
              <a:pPr defTabSz="828013"/>
              <a:r>
                <a:rPr lang="en-US" sz="2200" dirty="0">
                  <a:solidFill>
                    <a:srgbClr val="008000"/>
                  </a:solidFill>
                  <a:latin typeface="Comic Sans MS" pitchFamily="66" charset="0"/>
                </a:rPr>
                <a:t>12231 ms</a:t>
              </a:r>
            </a:p>
          </p:txBody>
        </p:sp>
        <p:sp>
          <p:nvSpPr>
            <p:cNvPr id="27670" name="Line 22"/>
            <p:cNvSpPr>
              <a:spLocks noChangeShapeType="1"/>
            </p:cNvSpPr>
            <p:nvPr/>
          </p:nvSpPr>
          <p:spPr bwMode="auto">
            <a:xfrm>
              <a:off x="3366" y="1785"/>
              <a:ext cx="288" cy="117"/>
            </a:xfrm>
            <a:prstGeom prst="line">
              <a:avLst/>
            </a:prstGeom>
            <a:noFill/>
            <a:ln w="57150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4" name="Group 25"/>
          <p:cNvGrpSpPr>
            <a:grpSpLocks/>
          </p:cNvGrpSpPr>
          <p:nvPr/>
        </p:nvGrpSpPr>
        <p:grpSpPr bwMode="auto">
          <a:xfrm>
            <a:off x="5370012" y="4396375"/>
            <a:ext cx="1209981" cy="829179"/>
            <a:chOff x="2071" y="3054"/>
            <a:chExt cx="840" cy="576"/>
          </a:xfrm>
        </p:grpSpPr>
        <p:sp>
          <p:nvSpPr>
            <p:cNvPr id="27674" name="Text Box 26"/>
            <p:cNvSpPr txBox="1">
              <a:spLocks noChangeArrowheads="1"/>
            </p:cNvSpPr>
            <p:nvPr/>
          </p:nvSpPr>
          <p:spPr bwMode="auto">
            <a:xfrm>
              <a:off x="2071" y="3054"/>
              <a:ext cx="840" cy="470"/>
            </a:xfrm>
            <a:prstGeom prst="rect">
              <a:avLst/>
            </a:prstGeom>
            <a:solidFill>
              <a:schemeClr val="bg1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defTabSz="828013"/>
              <a:r>
                <a:rPr lang="en-US" sz="2200" dirty="0">
                  <a:solidFill>
                    <a:srgbClr val="008000"/>
                  </a:solidFill>
                  <a:latin typeface="Comic Sans MS" pitchFamily="66" charset="0"/>
                </a:rPr>
                <a:t>0.0%</a:t>
              </a:r>
            </a:p>
            <a:p>
              <a:pPr defTabSz="828013"/>
              <a:r>
                <a:rPr lang="en-US" sz="2200" dirty="0">
                  <a:solidFill>
                    <a:srgbClr val="008000"/>
                  </a:solidFill>
                  <a:latin typeface="Comic Sans MS" pitchFamily="66" charset="0"/>
                </a:rPr>
                <a:t>81591 ms</a:t>
              </a:r>
            </a:p>
          </p:txBody>
        </p:sp>
        <p:sp>
          <p:nvSpPr>
            <p:cNvPr id="27675" name="Line 27"/>
            <p:cNvSpPr>
              <a:spLocks noChangeShapeType="1"/>
            </p:cNvSpPr>
            <p:nvPr/>
          </p:nvSpPr>
          <p:spPr bwMode="auto">
            <a:xfrm>
              <a:off x="2598" y="3486"/>
              <a:ext cx="192" cy="144"/>
            </a:xfrm>
            <a:prstGeom prst="line">
              <a:avLst/>
            </a:prstGeom>
            <a:noFill/>
            <a:ln w="57150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5" name="Group 28"/>
          <p:cNvGrpSpPr>
            <a:grpSpLocks/>
          </p:cNvGrpSpPr>
          <p:nvPr/>
        </p:nvGrpSpPr>
        <p:grpSpPr bwMode="auto">
          <a:xfrm>
            <a:off x="5678269" y="3152607"/>
            <a:ext cx="1728544" cy="800388"/>
            <a:chOff x="2454" y="1346"/>
            <a:chExt cx="1200" cy="556"/>
          </a:xfrm>
        </p:grpSpPr>
        <p:sp>
          <p:nvSpPr>
            <p:cNvPr id="27677" name="Text Box 29"/>
            <p:cNvSpPr txBox="1">
              <a:spLocks noChangeArrowheads="1"/>
            </p:cNvSpPr>
            <p:nvPr/>
          </p:nvSpPr>
          <p:spPr bwMode="auto">
            <a:xfrm>
              <a:off x="2454" y="1346"/>
              <a:ext cx="1022" cy="470"/>
            </a:xfrm>
            <a:prstGeom prst="rect">
              <a:avLst/>
            </a:prstGeom>
            <a:solidFill>
              <a:schemeClr val="bg1"/>
            </a:solidFill>
            <a:ln w="9525" algn="ctr">
              <a:noFill/>
              <a:miter lim="800000"/>
              <a:headEnd/>
              <a:tailEnd/>
            </a:ln>
            <a:effectLst/>
          </p:spPr>
          <p:txBody>
            <a:bodyPr wrap="none" lIns="0" tIns="0" rIns="0" bIns="0">
              <a:spAutoFit/>
            </a:bodyPr>
            <a:lstStyle/>
            <a:p>
              <a:pPr defTabSz="828013"/>
              <a:r>
                <a:rPr lang="en-US" sz="2200" dirty="0">
                  <a:solidFill>
                    <a:srgbClr val="008000"/>
                  </a:solidFill>
                  <a:latin typeface="Comic Sans MS" pitchFamily="66" charset="0"/>
                </a:rPr>
                <a:t>39.1%</a:t>
              </a:r>
            </a:p>
            <a:p>
              <a:pPr defTabSz="828013"/>
              <a:r>
                <a:rPr lang="en-US" sz="2200" dirty="0">
                  <a:solidFill>
                    <a:srgbClr val="008000"/>
                  </a:solidFill>
                  <a:latin typeface="Comic Sans MS" pitchFamily="66" charset="0"/>
                </a:rPr>
                <a:t>467944 ms</a:t>
              </a:r>
            </a:p>
          </p:txBody>
        </p:sp>
        <p:sp>
          <p:nvSpPr>
            <p:cNvPr id="27678" name="Line 30"/>
            <p:cNvSpPr>
              <a:spLocks noChangeShapeType="1"/>
            </p:cNvSpPr>
            <p:nvPr/>
          </p:nvSpPr>
          <p:spPr bwMode="auto">
            <a:xfrm>
              <a:off x="3366" y="1785"/>
              <a:ext cx="288" cy="117"/>
            </a:xfrm>
            <a:prstGeom prst="line">
              <a:avLst/>
            </a:prstGeom>
            <a:noFill/>
            <a:ln w="57150">
              <a:solidFill>
                <a:srgbClr val="008000"/>
              </a:solidFill>
              <a:round/>
              <a:headEnd/>
              <a:tailEnd type="triangle" w="med" len="med"/>
            </a:ln>
            <a:effectLst/>
          </p:spPr>
          <p:txBody>
            <a:bodyPr wrap="none"/>
            <a:lstStyle/>
            <a:p>
              <a:endParaRPr lang="en-US"/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8" name="Rectangle 1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GC Performance While Paging</a:t>
            </a:r>
          </a:p>
        </p:txBody>
      </p:sp>
      <p:sp>
        <p:nvSpPr>
          <p:cNvPr id="8194" name="AutoShape 2"/>
          <p:cNvSpPr>
            <a:spLocks noChangeArrowheads="1"/>
          </p:cNvSpPr>
          <p:nvPr/>
        </p:nvSpPr>
        <p:spPr bwMode="auto">
          <a:xfrm>
            <a:off x="3228057" y="3706833"/>
            <a:ext cx="829701" cy="1036474"/>
          </a:xfrm>
          <a:prstGeom prst="roundRect">
            <a:avLst>
              <a:gd name="adj" fmla="val 171"/>
            </a:avLst>
          </a:prstGeom>
          <a:solidFill>
            <a:srgbClr val="00008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8195" name="AutoShape 3"/>
          <p:cNvSpPr>
            <a:spLocks noChangeArrowheads="1"/>
          </p:cNvSpPr>
          <p:nvPr/>
        </p:nvSpPr>
        <p:spPr bwMode="auto">
          <a:xfrm>
            <a:off x="4887460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8196" name="AutoShape 4"/>
          <p:cNvSpPr>
            <a:spLocks noChangeArrowheads="1"/>
          </p:cNvSpPr>
          <p:nvPr/>
        </p:nvSpPr>
        <p:spPr bwMode="auto">
          <a:xfrm>
            <a:off x="6546863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8197" name="AutoShape 5"/>
          <p:cNvCxnSpPr>
            <a:cxnSpLocks noChangeShapeType="1"/>
            <a:stCxn id="8194" idx="0"/>
            <a:endCxn id="8195" idx="1"/>
          </p:cNvCxnSpPr>
          <p:nvPr/>
        </p:nvCxnSpPr>
        <p:spPr bwMode="auto">
          <a:xfrm rot="16200000">
            <a:off x="3487829" y="2307202"/>
            <a:ext cx="1554710" cy="1244552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8198" name="AutoShape 6"/>
          <p:cNvCxnSpPr>
            <a:cxnSpLocks noChangeShapeType="1"/>
            <a:stCxn id="8195" idx="3"/>
            <a:endCxn id="8196" idx="1"/>
          </p:cNvCxnSpPr>
          <p:nvPr/>
        </p:nvCxnSpPr>
        <p:spPr bwMode="auto">
          <a:xfrm>
            <a:off x="5717161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8199" name="AutoShape 7"/>
          <p:cNvCxnSpPr>
            <a:cxnSpLocks noChangeShapeType="1"/>
            <a:stCxn id="8195" idx="2"/>
            <a:endCxn id="8194" idx="3"/>
          </p:cNvCxnSpPr>
          <p:nvPr/>
        </p:nvCxnSpPr>
        <p:spPr bwMode="auto">
          <a:xfrm rot="5400000">
            <a:off x="3902679" y="2825439"/>
            <a:ext cx="1554710" cy="1244552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8200" name="AutoShape 8"/>
          <p:cNvSpPr>
            <a:spLocks noChangeArrowheads="1"/>
          </p:cNvSpPr>
          <p:nvPr/>
        </p:nvSpPr>
        <p:spPr bwMode="auto">
          <a:xfrm>
            <a:off x="1153804" y="1426591"/>
            <a:ext cx="6845036" cy="1865652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8201" name="Text Box 9"/>
          <p:cNvSpPr txBox="1">
            <a:spLocks noChangeArrowheads="1"/>
          </p:cNvSpPr>
          <p:nvPr/>
        </p:nvSpPr>
        <p:spPr bwMode="auto">
          <a:xfrm>
            <a:off x="7268529" y="2884852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8202" name="AutoShape 10"/>
          <p:cNvSpPr>
            <a:spLocks noChangeArrowheads="1"/>
          </p:cNvSpPr>
          <p:nvPr/>
        </p:nvSpPr>
        <p:spPr bwMode="auto">
          <a:xfrm>
            <a:off x="1153804" y="3499538"/>
            <a:ext cx="6845036" cy="1449623"/>
          </a:xfrm>
          <a:prstGeom prst="roundRect">
            <a:avLst>
              <a:gd name="adj" fmla="val 97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8203" name="Text Box 11"/>
          <p:cNvSpPr txBox="1">
            <a:spLocks noChangeArrowheads="1"/>
          </p:cNvSpPr>
          <p:nvPr/>
        </p:nvSpPr>
        <p:spPr bwMode="auto">
          <a:xfrm>
            <a:off x="6577111" y="4536012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cxnSp>
        <p:nvCxnSpPr>
          <p:cNvPr id="8204" name="AutoShape 12"/>
          <p:cNvCxnSpPr>
            <a:cxnSpLocks noChangeShapeType="1"/>
            <a:stCxn id="8205" idx="3"/>
            <a:endCxn id="8194" idx="1"/>
          </p:cNvCxnSpPr>
          <p:nvPr/>
        </p:nvCxnSpPr>
        <p:spPr bwMode="auto">
          <a:xfrm>
            <a:off x="2398356" y="2152123"/>
            <a:ext cx="829701" cy="2072947"/>
          </a:xfrm>
          <a:prstGeom prst="bentConnector3">
            <a:avLst>
              <a:gd name="adj1" fmla="val 50000"/>
            </a:avLst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8205" name="AutoShape 13"/>
          <p:cNvSpPr>
            <a:spLocks noChangeArrowheads="1"/>
          </p:cNvSpPr>
          <p:nvPr/>
        </p:nvSpPr>
        <p:spPr bwMode="auto">
          <a:xfrm>
            <a:off x="1568655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8212" name="Text Box 20"/>
          <p:cNvSpPr txBox="1">
            <a:spLocks noChangeArrowheads="1"/>
          </p:cNvSpPr>
          <p:nvPr/>
        </p:nvSpPr>
        <p:spPr bwMode="auto">
          <a:xfrm>
            <a:off x="1522560" y="5110391"/>
            <a:ext cx="4996561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</a:tabLst>
            </a:pPr>
            <a:r>
              <a:rPr lang="en-GB" dirty="0">
                <a:solidFill>
                  <a:srgbClr val="000000"/>
                </a:solidFill>
              </a:rPr>
              <a:t>... but triggers another page eviction.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Summary of Results</a:t>
            </a:r>
          </a:p>
        </p:txBody>
      </p:sp>
      <p:sp>
        <p:nvSpPr>
          <p:cNvPr id="131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/>
              <a:t>When not paging:</a:t>
            </a:r>
          </a:p>
          <a:p>
            <a:pPr lvl="1"/>
            <a:r>
              <a:rPr lang="en-GB"/>
              <a:t>BC as fast as GenMS</a:t>
            </a:r>
          </a:p>
          <a:p>
            <a:r>
              <a:rPr lang="en-GB" b="1"/>
              <a:t>When paging:</a:t>
            </a:r>
            <a:endParaRPr lang="en-GB"/>
          </a:p>
          <a:p>
            <a:pPr lvl="1"/>
            <a:r>
              <a:rPr lang="en-GB"/>
              <a:t>vs. GenMS (fastest when </a:t>
            </a:r>
            <a:r>
              <a:rPr lang="en-GB" i="1"/>
              <a:t>not </a:t>
            </a:r>
            <a:r>
              <a:rPr lang="en-GB"/>
              <a:t>paging)</a:t>
            </a:r>
          </a:p>
          <a:p>
            <a:pPr lvl="2"/>
            <a:r>
              <a:rPr lang="en-GB"/>
              <a:t>41x faster, avg pause up to 218x smaller</a:t>
            </a:r>
          </a:p>
          <a:p>
            <a:pPr lvl="1"/>
            <a:r>
              <a:rPr lang="en-GB"/>
              <a:t>vs. CopyMS (next fastest when paging)</a:t>
            </a:r>
          </a:p>
          <a:p>
            <a:pPr lvl="2"/>
            <a:r>
              <a:rPr lang="en-GB"/>
              <a:t>5x faster, avg pause up to 45x smaller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End</a:t>
            </a:r>
          </a:p>
        </p:txBody>
      </p:sp>
      <p:sp>
        <p:nvSpPr>
          <p:cNvPr id="3" name="Rectangle 4"/>
          <p:cNvSpPr txBox="1">
            <a:spLocks noChangeArrowheads="1"/>
          </p:cNvSpPr>
          <p:nvPr/>
        </p:nvSpPr>
        <p:spPr bwMode="auto">
          <a:xfrm>
            <a:off x="2286000" y="2590800"/>
            <a:ext cx="4724400" cy="113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348" tIns="45671" rIns="91348" bIns="45671"/>
          <a:lstStyle/>
          <a:p>
            <a:pPr marL="342900" indent="-342900" algn="ctr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itchFamily="2" charset="2"/>
              <a:buNone/>
              <a:defRPr/>
            </a:pPr>
            <a:r>
              <a:rPr lang="en-US" sz="2800" b="1" kern="0" dirty="0" smtClean="0">
                <a:solidFill>
                  <a:schemeClr val="folHlink"/>
                </a:solidFill>
                <a:latin typeface="Calibri" pitchFamily="34" charset="0"/>
                <a:ea typeface="+mn-ea"/>
              </a:rPr>
              <a:t>www.cs.umass.edu</a:t>
            </a:r>
            <a:r>
              <a:rPr lang="en-US" sz="2800" b="1" kern="0" dirty="0">
                <a:solidFill>
                  <a:schemeClr val="folHlink"/>
                </a:solidFill>
                <a:latin typeface="Calibri" pitchFamily="34" charset="0"/>
                <a:ea typeface="+mn-ea"/>
              </a:rPr>
              <a:t>/~emery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3FEDB4-DB43-42AD-BF19-97DEDD910023}" type="slidenum">
              <a:rPr lang="en-US"/>
              <a:pPr/>
              <a:t>72</a:t>
            </a:fld>
            <a:endParaRPr lang="en-US"/>
          </a:p>
        </p:txBody>
      </p:sp>
      <p:sp>
        <p:nvSpPr>
          <p:cNvPr id="882690" name="Rectangle 2"/>
          <p:cNvSpPr>
            <a:spLocks noGrp="1" noChangeArrowheads="1"/>
          </p:cNvSpPr>
          <p:nvPr>
            <p:ph type="title"/>
          </p:nvPr>
        </p:nvSpPr>
        <p:spPr>
          <a:xfrm>
            <a:off x="254000" y="13607"/>
            <a:ext cx="7620000" cy="816429"/>
          </a:xfrm>
        </p:spPr>
        <p:txBody>
          <a:bodyPr/>
          <a:lstStyle/>
          <a:p>
            <a:r>
              <a:rPr lang="en-US" altLang="zh-CN" sz="3900" dirty="0">
                <a:ea typeface="宋体" pitchFamily="2" charset="-122"/>
              </a:rPr>
              <a:t>Calculating available memory</a:t>
            </a:r>
            <a:endParaRPr lang="en-US" sz="3900" dirty="0">
              <a:ea typeface="宋体" pitchFamily="2" charset="-122"/>
            </a:endParaRPr>
          </a:p>
        </p:txBody>
      </p:sp>
      <p:sp>
        <p:nvSpPr>
          <p:cNvPr id="882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1348" y="1370920"/>
            <a:ext cx="7856361" cy="460431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zh-CN" dirty="0">
                <a:ea typeface="宋体" pitchFamily="2" charset="-122"/>
              </a:rPr>
              <a:t>What’s “available”?</a:t>
            </a:r>
          </a:p>
          <a:p>
            <a:pPr lvl="1">
              <a:lnSpc>
                <a:spcPct val="90000"/>
              </a:lnSpc>
            </a:pPr>
            <a:r>
              <a:rPr lang="en-US" altLang="zh-CN" dirty="0">
                <a:ea typeface="宋体" pitchFamily="2" charset="-122"/>
              </a:rPr>
              <a:t>Page cache</a:t>
            </a:r>
          </a:p>
          <a:p>
            <a:pPr lvl="2">
              <a:lnSpc>
                <a:spcPct val="90000"/>
              </a:lnSpc>
            </a:pPr>
            <a:r>
              <a:rPr lang="en-US" altLang="zh-CN" dirty="0">
                <a:ea typeface="宋体" pitchFamily="2" charset="-122"/>
              </a:rPr>
              <a:t>Are pages from closed files “free”?</a:t>
            </a:r>
          </a:p>
          <a:p>
            <a:pPr lvl="2">
              <a:lnSpc>
                <a:spcPct val="90000"/>
              </a:lnSpc>
            </a:pPr>
            <a:r>
              <a:rPr lang="en-US" altLang="zh-CN" dirty="0">
                <a:ea typeface="宋体" pitchFamily="2" charset="-122"/>
              </a:rPr>
              <a:t>Policy decision: </a:t>
            </a:r>
            <a:r>
              <a:rPr lang="en-US" altLang="zh-CN" b="1" dirty="0">
                <a:ea typeface="宋体" pitchFamily="2" charset="-122"/>
              </a:rPr>
              <a:t>yes</a:t>
            </a:r>
          </a:p>
          <a:p>
            <a:pPr lvl="3">
              <a:lnSpc>
                <a:spcPct val="90000"/>
              </a:lnSpc>
            </a:pPr>
            <a:r>
              <a:rPr lang="en-US" altLang="zh-CN" dirty="0">
                <a:ea typeface="宋体" pitchFamily="2" charset="-122"/>
              </a:rPr>
              <a:t>Easy to distinguish in CRAMM – on separate list</a:t>
            </a:r>
          </a:p>
          <a:p>
            <a:pPr lvl="2">
              <a:lnSpc>
                <a:spcPct val="90000"/>
              </a:lnSpc>
            </a:pPr>
            <a:endParaRPr lang="en-US" altLang="zh-CN" dirty="0">
              <a:ea typeface="宋体" pitchFamily="2" charset="-122"/>
            </a:endParaRPr>
          </a:p>
          <a:p>
            <a:pPr>
              <a:lnSpc>
                <a:spcPct val="90000"/>
              </a:lnSpc>
            </a:pPr>
            <a:r>
              <a:rPr lang="en-US" altLang="zh-CN" dirty="0">
                <a:ea typeface="宋体" pitchFamily="2" charset="-122"/>
              </a:rPr>
              <a:t>Available Memory =</a:t>
            </a:r>
            <a:br>
              <a:rPr lang="en-US" altLang="zh-CN" dirty="0">
                <a:ea typeface="宋体" pitchFamily="2" charset="-122"/>
              </a:rPr>
            </a:br>
            <a:r>
              <a:rPr lang="en-US" altLang="zh-CN" dirty="0">
                <a:ea typeface="宋体" pitchFamily="2" charset="-122"/>
              </a:rPr>
              <a:t>  </a:t>
            </a:r>
            <a:r>
              <a:rPr lang="en-US" altLang="zh-CN" i="1" dirty="0">
                <a:ea typeface="宋体" pitchFamily="2" charset="-122"/>
              </a:rPr>
              <a:t>resident application pages </a:t>
            </a:r>
            <a:r>
              <a:rPr lang="en-US" altLang="zh-CN" dirty="0">
                <a:solidFill>
                  <a:schemeClr val="hlink"/>
                </a:solidFill>
                <a:ea typeface="宋体" pitchFamily="2" charset="-122"/>
              </a:rPr>
              <a:t>+</a:t>
            </a:r>
            <a:br>
              <a:rPr lang="en-US" altLang="zh-CN" dirty="0">
                <a:solidFill>
                  <a:schemeClr val="hlink"/>
                </a:solidFill>
                <a:ea typeface="宋体" pitchFamily="2" charset="-122"/>
              </a:rPr>
            </a:br>
            <a:r>
              <a:rPr lang="en-US" altLang="zh-CN" i="1" dirty="0">
                <a:solidFill>
                  <a:schemeClr val="hlink"/>
                </a:solidFill>
                <a:ea typeface="宋体" pitchFamily="2" charset="-122"/>
              </a:rPr>
              <a:t>  </a:t>
            </a:r>
            <a:r>
              <a:rPr lang="en-US" altLang="zh-CN" i="1" dirty="0">
                <a:ea typeface="宋体" pitchFamily="2" charset="-122"/>
              </a:rPr>
              <a:t>free pages </a:t>
            </a:r>
            <a:r>
              <a:rPr lang="en-US" altLang="zh-CN" dirty="0">
                <a:ea typeface="宋体" pitchFamily="2" charset="-122"/>
              </a:rPr>
              <a:t>in the system </a:t>
            </a:r>
            <a:r>
              <a:rPr lang="en-US" altLang="zh-CN" dirty="0">
                <a:solidFill>
                  <a:schemeClr val="hlink"/>
                </a:solidFill>
                <a:ea typeface="宋体" pitchFamily="2" charset="-122"/>
              </a:rPr>
              <a:t>+</a:t>
            </a:r>
            <a:br>
              <a:rPr lang="en-US" altLang="zh-CN" dirty="0">
                <a:solidFill>
                  <a:schemeClr val="hlink"/>
                </a:solidFill>
                <a:ea typeface="宋体" pitchFamily="2" charset="-122"/>
              </a:rPr>
            </a:br>
            <a:r>
              <a:rPr lang="en-US" altLang="zh-CN" dirty="0">
                <a:solidFill>
                  <a:schemeClr val="hlink"/>
                </a:solidFill>
                <a:ea typeface="宋体" pitchFamily="2" charset="-122"/>
              </a:rPr>
              <a:t>  </a:t>
            </a:r>
            <a:r>
              <a:rPr lang="en-US" altLang="zh-CN" dirty="0">
                <a:ea typeface="宋体" pitchFamily="2" charset="-122"/>
              </a:rPr>
              <a:t>pages from </a:t>
            </a:r>
            <a:r>
              <a:rPr lang="en-US" altLang="zh-CN" i="1" dirty="0">
                <a:ea typeface="宋体" pitchFamily="2" charset="-122"/>
              </a:rPr>
              <a:t>closed files</a:t>
            </a:r>
            <a:endParaRPr lang="en-US" i="1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3" name="Rectangle 1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GC Performance While Paging</a:t>
            </a:r>
          </a:p>
        </p:txBody>
      </p:sp>
      <p:sp>
        <p:nvSpPr>
          <p:cNvPr id="9220" name="AutoShape 4"/>
          <p:cNvSpPr>
            <a:spLocks noChangeArrowheads="1"/>
          </p:cNvSpPr>
          <p:nvPr/>
        </p:nvSpPr>
        <p:spPr bwMode="auto">
          <a:xfrm>
            <a:off x="6546863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9222" name="AutoShape 6"/>
          <p:cNvCxnSpPr>
            <a:cxnSpLocks noChangeShapeType="1"/>
            <a:stCxn id="9219" idx="3"/>
            <a:endCxn id="9220" idx="1"/>
          </p:cNvCxnSpPr>
          <p:nvPr/>
        </p:nvCxnSpPr>
        <p:spPr bwMode="auto">
          <a:xfrm>
            <a:off x="5717161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9223" name="AutoShape 7"/>
          <p:cNvCxnSpPr>
            <a:cxnSpLocks noChangeShapeType="1"/>
            <a:stCxn id="9219" idx="2"/>
            <a:endCxn id="9218" idx="3"/>
          </p:cNvCxnSpPr>
          <p:nvPr/>
        </p:nvCxnSpPr>
        <p:spPr bwMode="auto">
          <a:xfrm rot="5400000">
            <a:off x="3902679" y="2825439"/>
            <a:ext cx="1554710" cy="1244552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9224" name="AutoShape 8"/>
          <p:cNvSpPr>
            <a:spLocks noChangeArrowheads="1"/>
          </p:cNvSpPr>
          <p:nvPr/>
        </p:nvSpPr>
        <p:spPr bwMode="auto">
          <a:xfrm>
            <a:off x="1153804" y="1426591"/>
            <a:ext cx="6845036" cy="1865652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9226" name="AutoShape 10"/>
          <p:cNvSpPr>
            <a:spLocks noChangeArrowheads="1"/>
          </p:cNvSpPr>
          <p:nvPr/>
        </p:nvSpPr>
        <p:spPr bwMode="auto">
          <a:xfrm>
            <a:off x="1153804" y="3499538"/>
            <a:ext cx="6845036" cy="1449623"/>
          </a:xfrm>
          <a:prstGeom prst="roundRect">
            <a:avLst>
              <a:gd name="adj" fmla="val 97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9228" name="AutoShape 12"/>
          <p:cNvCxnSpPr>
            <a:cxnSpLocks noChangeShapeType="1"/>
            <a:stCxn id="9229" idx="3"/>
            <a:endCxn id="9218" idx="1"/>
          </p:cNvCxnSpPr>
          <p:nvPr/>
        </p:nvCxnSpPr>
        <p:spPr bwMode="auto">
          <a:xfrm>
            <a:off x="2398356" y="2152123"/>
            <a:ext cx="829701" cy="2072947"/>
          </a:xfrm>
          <a:prstGeom prst="bentConnector3">
            <a:avLst>
              <a:gd name="adj1" fmla="val 50000"/>
            </a:avLst>
          </a:prstGeom>
          <a:noFill/>
          <a:ln w="54000">
            <a:solidFill>
              <a:srgbClr val="881C1C"/>
            </a:solidFill>
            <a:round/>
            <a:headEnd/>
            <a:tailEnd type="triangle" w="med" len="med"/>
          </a:ln>
          <a:effectLst/>
        </p:spPr>
      </p:cxnSp>
      <p:sp>
        <p:nvSpPr>
          <p:cNvPr id="9229" name="AutoShape 13"/>
          <p:cNvSpPr>
            <a:spLocks noChangeArrowheads="1"/>
          </p:cNvSpPr>
          <p:nvPr/>
        </p:nvSpPr>
        <p:spPr bwMode="auto">
          <a:xfrm>
            <a:off x="1568655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9230" name="Text Box 14"/>
          <p:cNvSpPr txBox="1">
            <a:spLocks noChangeArrowheads="1"/>
          </p:cNvSpPr>
          <p:nvPr/>
        </p:nvSpPr>
        <p:spPr bwMode="auto">
          <a:xfrm>
            <a:off x="1306493" y="5110391"/>
            <a:ext cx="5358839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</a:tabLst>
            </a:pPr>
            <a:r>
              <a:rPr lang="en-GB" dirty="0">
                <a:solidFill>
                  <a:srgbClr val="000000"/>
                </a:solidFill>
              </a:rPr>
              <a:t>Collector touches newly-evicted page...</a:t>
            </a:r>
          </a:p>
        </p:txBody>
      </p:sp>
      <p:cxnSp>
        <p:nvCxnSpPr>
          <p:cNvPr id="9232" name="AutoShape 16"/>
          <p:cNvCxnSpPr>
            <a:cxnSpLocks noChangeShapeType="1"/>
            <a:stCxn id="9218" idx="0"/>
            <a:endCxn id="9219" idx="1"/>
          </p:cNvCxnSpPr>
          <p:nvPr/>
        </p:nvCxnSpPr>
        <p:spPr bwMode="auto">
          <a:xfrm rot="16200000">
            <a:off x="3487829" y="2307202"/>
            <a:ext cx="1554710" cy="1244552"/>
          </a:xfrm>
          <a:prstGeom prst="bentConnector2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9234" name="Text Box 18"/>
          <p:cNvSpPr txBox="1">
            <a:spLocks noChangeArrowheads="1"/>
          </p:cNvSpPr>
          <p:nvPr/>
        </p:nvSpPr>
        <p:spPr bwMode="auto">
          <a:xfrm>
            <a:off x="7268529" y="2884852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9235" name="Text Box 19"/>
          <p:cNvSpPr txBox="1">
            <a:spLocks noChangeArrowheads="1"/>
          </p:cNvSpPr>
          <p:nvPr/>
        </p:nvSpPr>
        <p:spPr bwMode="auto">
          <a:xfrm>
            <a:off x="6577111" y="4536012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9218" name="AutoShape 2"/>
          <p:cNvSpPr>
            <a:spLocks noChangeArrowheads="1"/>
          </p:cNvSpPr>
          <p:nvPr/>
        </p:nvSpPr>
        <p:spPr bwMode="auto">
          <a:xfrm>
            <a:off x="3228057" y="3706833"/>
            <a:ext cx="829701" cy="1036474"/>
          </a:xfrm>
          <a:prstGeom prst="roundRect">
            <a:avLst>
              <a:gd name="adj" fmla="val 171"/>
            </a:avLst>
          </a:prstGeom>
          <a:solidFill>
            <a:srgbClr val="000080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9219" name="AutoShape 3"/>
          <p:cNvSpPr>
            <a:spLocks noChangeArrowheads="1"/>
          </p:cNvSpPr>
          <p:nvPr/>
        </p:nvSpPr>
        <p:spPr bwMode="auto">
          <a:xfrm>
            <a:off x="4887460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7" name="Rectangle 1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GC Performance While Paging</a:t>
            </a:r>
          </a:p>
        </p:txBody>
      </p:sp>
      <p:sp>
        <p:nvSpPr>
          <p:cNvPr id="10244" name="AutoShape 4"/>
          <p:cNvSpPr>
            <a:spLocks noChangeArrowheads="1"/>
          </p:cNvSpPr>
          <p:nvPr/>
        </p:nvSpPr>
        <p:spPr bwMode="auto">
          <a:xfrm>
            <a:off x="6546863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245" name="AutoShape 5"/>
          <p:cNvCxnSpPr>
            <a:cxnSpLocks noChangeShapeType="1"/>
            <a:stCxn id="10242" idx="3"/>
            <a:endCxn id="10243" idx="1"/>
          </p:cNvCxnSpPr>
          <p:nvPr/>
        </p:nvCxnSpPr>
        <p:spPr bwMode="auto">
          <a:xfrm>
            <a:off x="4057759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cxnSp>
        <p:nvCxnSpPr>
          <p:cNvPr id="10246" name="AutoShape 6"/>
          <p:cNvCxnSpPr>
            <a:cxnSpLocks noChangeShapeType="1"/>
            <a:stCxn id="10243" idx="3"/>
            <a:endCxn id="10244" idx="1"/>
          </p:cNvCxnSpPr>
          <p:nvPr/>
        </p:nvCxnSpPr>
        <p:spPr bwMode="auto">
          <a:xfrm>
            <a:off x="5717161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248" name="AutoShape 8"/>
          <p:cNvSpPr>
            <a:spLocks noChangeArrowheads="1"/>
          </p:cNvSpPr>
          <p:nvPr/>
        </p:nvSpPr>
        <p:spPr bwMode="auto">
          <a:xfrm>
            <a:off x="1153804" y="1426591"/>
            <a:ext cx="6845036" cy="1865652"/>
          </a:xfrm>
          <a:prstGeom prst="roundRect">
            <a:avLst>
              <a:gd name="adj" fmla="val 74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50" name="AutoShape 10"/>
          <p:cNvSpPr>
            <a:spLocks noChangeArrowheads="1"/>
          </p:cNvSpPr>
          <p:nvPr/>
        </p:nvSpPr>
        <p:spPr bwMode="auto">
          <a:xfrm>
            <a:off x="1153804" y="3499538"/>
            <a:ext cx="6845036" cy="1449623"/>
          </a:xfrm>
          <a:prstGeom prst="roundRect">
            <a:avLst>
              <a:gd name="adj" fmla="val 97"/>
            </a:avLst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252" name="AutoShape 12"/>
          <p:cNvCxnSpPr>
            <a:cxnSpLocks noChangeShapeType="1"/>
            <a:stCxn id="10253" idx="3"/>
            <a:endCxn id="10242" idx="1"/>
          </p:cNvCxnSpPr>
          <p:nvPr/>
        </p:nvCxnSpPr>
        <p:spPr bwMode="auto">
          <a:xfrm>
            <a:off x="2398356" y="2152123"/>
            <a:ext cx="829701" cy="0"/>
          </a:xfrm>
          <a:prstGeom prst="straightConnector1">
            <a:avLst/>
          </a:prstGeom>
          <a:noFill/>
          <a:ln w="18360">
            <a:solidFill>
              <a:srgbClr val="000000"/>
            </a:solidFill>
            <a:round/>
            <a:headEnd/>
            <a:tailEnd type="triangle" w="med" len="med"/>
          </a:ln>
          <a:effectLst/>
        </p:spPr>
      </p:cxnSp>
      <p:sp>
        <p:nvSpPr>
          <p:cNvPr id="10253" name="AutoShape 13"/>
          <p:cNvSpPr>
            <a:spLocks noChangeArrowheads="1"/>
          </p:cNvSpPr>
          <p:nvPr/>
        </p:nvSpPr>
        <p:spPr bwMode="auto">
          <a:xfrm>
            <a:off x="1568655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cxnSp>
        <p:nvCxnSpPr>
          <p:cNvPr id="10256" name="AutoShape 16"/>
          <p:cNvCxnSpPr>
            <a:cxnSpLocks noChangeShapeType="1"/>
            <a:stCxn id="10243" idx="2"/>
            <a:endCxn id="10242" idx="2"/>
          </p:cNvCxnSpPr>
          <p:nvPr/>
        </p:nvCxnSpPr>
        <p:spPr bwMode="auto">
          <a:xfrm rot="5400000">
            <a:off x="4471890" y="1841378"/>
            <a:ext cx="1439" cy="1659403"/>
          </a:xfrm>
          <a:prstGeom prst="bentConnector3">
            <a:avLst>
              <a:gd name="adj1" fmla="val 14400000"/>
            </a:avLst>
          </a:prstGeom>
          <a:noFill/>
          <a:ln w="18415">
            <a:solidFill>
              <a:schemeClr val="tx1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10258" name="Text Box 18"/>
          <p:cNvSpPr txBox="1">
            <a:spLocks noChangeArrowheads="1"/>
          </p:cNvSpPr>
          <p:nvPr/>
        </p:nvSpPr>
        <p:spPr bwMode="auto">
          <a:xfrm>
            <a:off x="7268529" y="2884852"/>
            <a:ext cx="684483" cy="361959"/>
          </a:xfrm>
          <a:prstGeom prst="rect">
            <a:avLst/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</a:tabLst>
            </a:pPr>
            <a:r>
              <a:rPr lang="en-GB" dirty="0">
                <a:solidFill>
                  <a:srgbClr val="000000"/>
                </a:solidFill>
              </a:rPr>
              <a:t>RAM</a:t>
            </a:r>
          </a:p>
        </p:txBody>
      </p:sp>
      <p:sp>
        <p:nvSpPr>
          <p:cNvPr id="10259" name="Text Box 19"/>
          <p:cNvSpPr txBox="1">
            <a:spLocks noChangeArrowheads="1"/>
          </p:cNvSpPr>
          <p:nvPr/>
        </p:nvSpPr>
        <p:spPr bwMode="auto">
          <a:xfrm>
            <a:off x="6577111" y="4536012"/>
            <a:ext cx="1352934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000000"/>
              </a:buClr>
              <a:buSzPct val="45000"/>
              <a:tabLst>
                <a:tab pos="656650" algn="l"/>
                <a:tab pos="1313299" algn="l"/>
              </a:tabLst>
            </a:pPr>
            <a:r>
              <a:rPr lang="en-GB" dirty="0">
                <a:solidFill>
                  <a:srgbClr val="000000"/>
                </a:solidFill>
              </a:rPr>
              <a:t>Hard Disk</a:t>
            </a:r>
          </a:p>
        </p:txBody>
      </p:sp>
      <p:sp>
        <p:nvSpPr>
          <p:cNvPr id="10242" name="AutoShape 2"/>
          <p:cNvSpPr>
            <a:spLocks noChangeArrowheads="1"/>
          </p:cNvSpPr>
          <p:nvPr/>
        </p:nvSpPr>
        <p:spPr bwMode="auto">
          <a:xfrm>
            <a:off x="3228057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43" name="AutoShape 3"/>
          <p:cNvSpPr>
            <a:spLocks noChangeArrowheads="1"/>
          </p:cNvSpPr>
          <p:nvPr/>
        </p:nvSpPr>
        <p:spPr bwMode="auto">
          <a:xfrm>
            <a:off x="4887460" y="1633886"/>
            <a:ext cx="829701" cy="1036474"/>
          </a:xfrm>
          <a:prstGeom prst="roundRect">
            <a:avLst>
              <a:gd name="adj" fmla="val 171"/>
            </a:avLst>
          </a:prstGeom>
          <a:solidFill>
            <a:srgbClr val="B3B3B3"/>
          </a:solidFill>
          <a:ln w="9525">
            <a:solidFill>
              <a:srgbClr val="000000"/>
            </a:solidFill>
            <a:round/>
            <a:headEnd/>
            <a:tailEnd/>
          </a:ln>
          <a:effectLst/>
        </p:spPr>
        <p:txBody>
          <a:bodyPr wrap="none" lIns="82945" tIns="41473" rIns="82945" bIns="41473" anchor="ctr"/>
          <a:lstStyle/>
          <a:p>
            <a:endParaRPr lang="en-US"/>
          </a:p>
        </p:txBody>
      </p:sp>
      <p:sp>
        <p:nvSpPr>
          <p:cNvPr id="10263" name="Text Box 23"/>
          <p:cNvSpPr txBox="1">
            <a:spLocks noChangeArrowheads="1"/>
          </p:cNvSpPr>
          <p:nvPr/>
        </p:nvSpPr>
        <p:spPr bwMode="auto">
          <a:xfrm>
            <a:off x="1306493" y="5110391"/>
            <a:ext cx="5358839" cy="361959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hangingPunct="0">
              <a:lnSpc>
                <a:spcPct val="98000"/>
              </a:lnSpc>
              <a:buClr>
                <a:srgbClr val="881C1C"/>
              </a:buClr>
              <a:buSzPct val="100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5108" algn="l"/>
                <a:tab pos="5253198" algn="l"/>
                <a:tab pos="5909847" algn="l"/>
              </a:tabLst>
            </a:pPr>
            <a:r>
              <a:rPr lang="en-GB" dirty="0">
                <a:solidFill>
                  <a:srgbClr val="000000"/>
                </a:solidFill>
              </a:rPr>
              <a:t>Collector touches newly-evicted page...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EMERY@UWS2ZZ84SVWXY5L9" val="2662"/>
  <p:tag name="DEFAULTDISPLAYSOURCE" val="\documentclass{article}\pagestyle{empty}&#10;\begin{document}&#10;&#10;\end{document}&#10;"/>
  <p:tag name="EMBEDFONTS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HIDDENFONTSHAPE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&#10;\usepackage{times}&#10;\usepackage{mathptmx}&#10;\pagestyle{empty}&#10;\begin{document}&#10;$$ \mbox{\em working set size (WSS)} = \mbox{\em a} * \mbox{\em heapSize} + \mbox{\em b} $$&#10;\end{document}&#10;"/>
  <p:tag name="EXTERNALNAME" val="txp_fig"/>
  <p:tag name="BLEND" val="False"/>
  <p:tag name="TRANSPARENT" val="True"/>
  <p:tag name="KEEPFILES" val="False"/>
  <p:tag name="DEBUGPAUSE" val="False"/>
  <p:tag name="RESOLUTION" val="600"/>
  <p:tag name="TIMEOUT" val="(none)"/>
  <p:tag name="BOXWIDTH" val="497"/>
  <p:tag name="BOXHEIGHT" val="406"/>
  <p:tag name="BOXFONT" val="10"/>
  <p:tag name="BOXWRAP" val="False"/>
  <p:tag name="WORKAROUNDTRANSPARENCYBUG" val="False"/>
  <p:tag name="ALLOWFONTSUBSTITUTION" val="False"/>
  <p:tag name="BITMAPFORMAT" val="pngmono"/>
  <p:tag name="ORIGWIDTH" val="369"/>
  <p:tag name="PICTUREFILESIZE" val="899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&#10;\usepackage{times}&#10;\usepackage{mathptmx}&#10;\pagestyle{empty}&#10;\begin{document}&#10;$$ \mbox{\em working set size (WSS)} = \mbox{\em a} * \mbox{\em heapSize} + \mbox{\em b} $$&#10;\end{document}&#10;"/>
  <p:tag name="EXTERNALNAME" val="txp_fig"/>
  <p:tag name="BLEND" val="False"/>
  <p:tag name="TRANSPARENT" val="True"/>
  <p:tag name="KEEPFILES" val="False"/>
  <p:tag name="DEBUGPAUSE" val="False"/>
  <p:tag name="RESOLUTION" val="600"/>
  <p:tag name="TIMEOUT" val="(none)"/>
  <p:tag name="BOXWIDTH" val="497"/>
  <p:tag name="BOXHEIGHT" val="406"/>
  <p:tag name="BOXFONT" val="10"/>
  <p:tag name="BOXWRAP" val="False"/>
  <p:tag name="WORKAROUNDTRANSPARENCYBUG" val="False"/>
  <p:tag name="ALLOWFONTSUBSTITUTION" val="False"/>
  <p:tag name="BITMAPFORMAT" val="pngmono"/>
  <p:tag name="ORIGWIDTH" val="369"/>
  <p:tag name="PICTUREFILESIZE" val="899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begin{document}&#10;$$ - $$&#10;\end{document}&#10;"/>
  <p:tag name="EXTERNALNAME" val="txp_fig"/>
  <p:tag name="BLEND" val="False"/>
  <p:tag name="TRANSPARENT" val="True"/>
  <p:tag name="KEEPFILES" val="False"/>
  <p:tag name="DEBUGPAUSE" val="False"/>
  <p:tag name="RESOLUTION" val="1200"/>
  <p:tag name="TIMEOUT" val="(none)"/>
  <p:tag name="BOXWIDTH" val="497"/>
  <p:tag name="BOXHEIGHT" val="406"/>
  <p:tag name="BOXFONT" val="10"/>
  <p:tag name="BOXWRAP" val="False"/>
  <p:tag name="WORKAROUNDTRANSPARENCYBUG" val="False"/>
  <p:tag name="ALLOWFONTSUBSTITUTION" val="False"/>
  <p:tag name="BITMAPFORMAT" val="pngmono"/>
  <p:tag name="ORIGWIDTH" val="14"/>
  <p:tag name="PICTUREFILESIZE" val="18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&#10;\usepackage{times}&#10;\usepackage{mathptmx}&#10;\pagestyle{empty}&#10;\begin{document}&#10;$$ \mbox{\em a} \times \mbox{\em new\_heapSize} + \mbox{\em b} = \mbox{\em availMem}$$&#10;\end{document}&#10;"/>
  <p:tag name="EXTERNALNAME" val="txp_fig"/>
  <p:tag name="BLEND" val="False"/>
  <p:tag name="TRANSPARENT" val="True"/>
  <p:tag name="KEEPFILES" val="False"/>
  <p:tag name="DEBUGPAUSE" val="False"/>
  <p:tag name="RESOLUTION" val="600"/>
  <p:tag name="TIMEOUT" val="(none)"/>
  <p:tag name="BOXWIDTH" val="497"/>
  <p:tag name="BOXHEIGHT" val="406"/>
  <p:tag name="BOXFONT" val="10"/>
  <p:tag name="BOXWRAP" val="False"/>
  <p:tag name="WORKAROUNDTRANSPARENCYBUG" val="False"/>
  <p:tag name="ALLOWFONTSUBSTITUTION" val="False"/>
  <p:tag name="BITMAPFORMAT" val="pngmono"/>
  <p:tag name="ORIGWIDTH" val="298"/>
  <p:tag name="PICTUREFILESIZE" val="665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&#10;\usepackage{times}&#10;\usepackage{mathptmx}&#10;\pagestyle{empty}&#10;\begin{document}&#10;$$ \mbox{\em a} \times \mbox{\em cur\_heapSize} + \mbox{\em b} = \mbox{\em WSS}$$&#10;\end{document}&#10;"/>
  <p:tag name="EXTERNALNAME" val="txp_fig"/>
  <p:tag name="BLEND" val="False"/>
  <p:tag name="TRANSPARENT" val="True"/>
  <p:tag name="KEEPFILES" val="False"/>
  <p:tag name="DEBUGPAUSE" val="False"/>
  <p:tag name="RESOLUTION" val="600"/>
  <p:tag name="TIMEOUT" val="(none)"/>
  <p:tag name="BOXWIDTH" val="497"/>
  <p:tag name="BOXHEIGHT" val="406"/>
  <p:tag name="BOXFONT" val="10"/>
  <p:tag name="BOXWRAP" val="False"/>
  <p:tag name="WORKAROUNDTRANSPARENCYBUG" val="False"/>
  <p:tag name="ALLOWFONTSUBSTITUTION" val="False"/>
  <p:tag name="BITMAPFORMAT" val="pngmono"/>
  <p:tag name="ORIGWIDTH" val="250.875"/>
  <p:tag name="PICTUREFILESIZE" val="568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&#10;\usepackage{times}&#10;\usepackage{mathptmx}&#10;\pagestyle{empty}&#10;\begin{document}&#10;$$ \mbox{\em a} \times \bigtriangleup \mbox{\em heapSize} = \mbox{\em availMem} - \mbox{\em WSS} $$&#10;\end{document}&#10;"/>
  <p:tag name="EXTERNALNAME" val="txp_fig"/>
  <p:tag name="BLEND" val="False"/>
  <p:tag name="TRANSPARENT" val="True"/>
  <p:tag name="KEEPFILES" val="False"/>
  <p:tag name="DEBUGPAUSE" val="False"/>
  <p:tag name="RESOLUTION" val="600"/>
  <p:tag name="TIMEOUT" val="(none)"/>
  <p:tag name="BOXWIDTH" val="497"/>
  <p:tag name="BOXHEIGHT" val="406"/>
  <p:tag name="BOXFONT" val="10"/>
  <p:tag name="BOXWRAP" val="False"/>
  <p:tag name="WORKAROUNDTRANSPARENCYBUG" val="False"/>
  <p:tag name="ALLOWFONTSUBSTITUTION" val="False"/>
  <p:tag name="BITMAPFORMAT" val="pngmono"/>
  <p:tag name="ORIGWIDTH" val="307"/>
  <p:tag name="PICTUREFILESIZE" val="721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&#10;\usepackage{times}&#10;\usepackage{mathptmx}&#10;\pagestyle{empty}&#10;\begin{document}&#10;$$ \mbox{\em faults} \times \mbox{\em majflt\_cost} = \mbox{\em execution time} \times 5\%$$&#10;\end{document}&#10;"/>
  <p:tag name="EXTERNALNAME" val="txp_fig"/>
  <p:tag name="BLEND" val="False"/>
  <p:tag name="TRANSPARENT" val="True"/>
  <p:tag name="KEEPFILES" val="False"/>
  <p:tag name="DEBUGPAUSE" val="False"/>
  <p:tag name="RESOLUTION" val="600"/>
  <p:tag name="TIMEOUT" val="(none)"/>
  <p:tag name="BOXWIDTH" val="497"/>
  <p:tag name="BOXHEIGHT" val="406"/>
  <p:tag name="BOXFONT" val="10"/>
  <p:tag name="BOXWRAP" val="False"/>
  <p:tag name="WORKAROUNDTRANSPARENCYBUG" val="False"/>
  <p:tag name="ALLOWFONTSUBSTITUTION" val="False"/>
  <p:tag name="BITMAPFORMAT" val="pngmono"/>
  <p:tag name="ORIGWIDTH" val="355"/>
  <p:tag name="PICTUREFILESIZE" val="8336"/>
</p:tagLst>
</file>

<file path=ppt/theme/theme1.xml><?xml version="1.0" encoding="utf-8"?>
<a:theme xmlns:a="http://schemas.openxmlformats.org/drawingml/2006/main" name="epfl-diehard">
  <a:themeElements>
    <a:clrScheme name="epfl-diehard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epfl-diehard">
      <a:majorFont>
        <a:latin typeface="Frutiger Linotype"/>
        <a:ea typeface=""/>
        <a:cs typeface=""/>
      </a:majorFont>
      <a:minorFont>
        <a:latin typeface="Frutiger Linoty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</a:objectDefaults>
  <a:extraClrSchemeLst>
    <a:extraClrScheme>
      <a:clrScheme name="epfl-diehard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pfl-diehard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pfl-diehard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pfl-diehard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pfl-diehard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pfl-diehard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pfl-diehard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2004:Templates:My Templates:epfl-diehard.pot</Template>
  <TotalTime>15459</TotalTime>
  <Words>2052</Words>
  <Application>Microsoft PowerPoint</Application>
  <PresentationFormat>On-screen Show (4:3)</PresentationFormat>
  <Paragraphs>861</Paragraphs>
  <Slides>72</Slides>
  <Notes>52</Notes>
  <HiddenSlides>0</HiddenSlides>
  <MMClips>0</MMClips>
  <ScaleCrop>false</ScaleCrop>
  <HeadingPairs>
    <vt:vector size="8" baseType="variant">
      <vt:variant>
        <vt:lpstr>Fonts Used</vt:lpstr>
      </vt:variant>
      <vt:variant>
        <vt:i4>19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72</vt:i4>
      </vt:variant>
    </vt:vector>
  </HeadingPairs>
  <TitlesOfParts>
    <vt:vector size="95" baseType="lpstr">
      <vt:lpstr>Arial</vt:lpstr>
      <vt:lpstr>Calibri</vt:lpstr>
      <vt:lpstr>Wingdings</vt:lpstr>
      <vt:lpstr>ＭＳ Ｐゴシック</vt:lpstr>
      <vt:lpstr>CMR7</vt:lpstr>
      <vt:lpstr>CMMI7</vt:lpstr>
      <vt:lpstr>CMR10</vt:lpstr>
      <vt:lpstr>CMSY10</vt:lpstr>
      <vt:lpstr>CMMI10</vt:lpstr>
      <vt:lpstr>CMEX10</vt:lpstr>
      <vt:lpstr>CMSY7</vt:lpstr>
      <vt:lpstr>Comic Sans MS</vt:lpstr>
      <vt:lpstr>Gill Sans MT</vt:lpstr>
      <vt:lpstr>Lucida Sans Unicode</vt:lpstr>
      <vt:lpstr>宋体</vt:lpstr>
      <vt:lpstr>Verdana</vt:lpstr>
      <vt:lpstr>Tahoma</vt:lpstr>
      <vt:lpstr>Frutiger Linotype</vt:lpstr>
      <vt:lpstr>Times New Roman</vt:lpstr>
      <vt:lpstr>epfl-diehard</vt:lpstr>
      <vt:lpstr>Microsoft Office Excel 97-2003 Worksheet</vt:lpstr>
      <vt:lpstr>公式</vt:lpstr>
      <vt:lpstr>Chart</vt:lpstr>
      <vt:lpstr>Cooperative Memory Management Avoiding Paging and Improving Performance </vt:lpstr>
      <vt:lpstr>Garbage Collection Performance</vt:lpstr>
      <vt:lpstr>GC Performance While Paging</vt:lpstr>
      <vt:lpstr>GC Performance While Paging</vt:lpstr>
      <vt:lpstr>GC Performance While Paging</vt:lpstr>
      <vt:lpstr>GC Performance While Paging</vt:lpstr>
      <vt:lpstr>GC Performance While Paging</vt:lpstr>
      <vt:lpstr>GC Performance While Paging</vt:lpstr>
      <vt:lpstr>GC Performance While Paging</vt:lpstr>
      <vt:lpstr>GC Performance While Paging</vt:lpstr>
      <vt:lpstr>GC Performance While Paging</vt:lpstr>
      <vt:lpstr>Program Throughput</vt:lpstr>
      <vt:lpstr>The problem</vt:lpstr>
      <vt:lpstr>Cooperative Memory Management</vt:lpstr>
      <vt:lpstr>CRAMM</vt:lpstr>
      <vt:lpstr>Heap Size Matters</vt:lpstr>
      <vt:lpstr>What is the right heap size?</vt:lpstr>
      <vt:lpstr>CRAMM Overview</vt:lpstr>
      <vt:lpstr>GC: How do we choose a good  heap size?</vt:lpstr>
      <vt:lpstr>GC: Collector-neutral model</vt:lpstr>
      <vt:lpstr>GC: a collector-neutral WSS model</vt:lpstr>
      <vt:lpstr>GC: Selecting new heap size</vt:lpstr>
      <vt:lpstr>VM: How do we collect information to support heap size selection? (with low overhead)  WSS, Available Memory</vt:lpstr>
      <vt:lpstr>Calculating WSS w.r.t 5%</vt:lpstr>
      <vt:lpstr>Computing hit histogram</vt:lpstr>
      <vt:lpstr>Managing pages for a process</vt:lpstr>
      <vt:lpstr>Controlling overhead</vt:lpstr>
      <vt:lpstr>Experimental Evaluation</vt:lpstr>
      <vt:lpstr>Dynamic Memory Pressure (1) </vt:lpstr>
      <vt:lpstr>Dynamic Memory Pressure (2) </vt:lpstr>
      <vt:lpstr>CRAMM VM: Efficiency </vt:lpstr>
      <vt:lpstr>CRAMM Conclusion</vt:lpstr>
      <vt:lpstr>Bookmarking Collection</vt:lpstr>
      <vt:lpstr>Bookmarking Garbage Collection</vt:lpstr>
      <vt:lpstr>Avoiding Page Evictions</vt:lpstr>
      <vt:lpstr>Avoiding Page Evictions</vt:lpstr>
      <vt:lpstr>Avoiding Page Evictions</vt:lpstr>
      <vt:lpstr>Avoiding Page Evictions</vt:lpstr>
      <vt:lpstr>Limit of Heap Sizing</vt:lpstr>
      <vt:lpstr>Bookmarks</vt:lpstr>
      <vt:lpstr>Bookmarking</vt:lpstr>
      <vt:lpstr>Bookmarking</vt:lpstr>
      <vt:lpstr>Bookmarking</vt:lpstr>
      <vt:lpstr>Bookmarking</vt:lpstr>
      <vt:lpstr>Bookmarking</vt:lpstr>
      <vt:lpstr>Bookmarking Details</vt:lpstr>
      <vt:lpstr>Collection with Bookmarks</vt:lpstr>
      <vt:lpstr>Collection with Bookmarks</vt:lpstr>
      <vt:lpstr>Collection with Bookmarks</vt:lpstr>
      <vt:lpstr>Collection with Bookmarks</vt:lpstr>
      <vt:lpstr>Collection with Bookmarks</vt:lpstr>
      <vt:lpstr>Collection with Bookmarks</vt:lpstr>
      <vt:lpstr>Bookmarking Incompleteness</vt:lpstr>
      <vt:lpstr>Bookmarking Incompleteness</vt:lpstr>
      <vt:lpstr>Bookmarking Incompleteness</vt:lpstr>
      <vt:lpstr>Bookmarking Incompleteness</vt:lpstr>
      <vt:lpstr>Bookmarking Incompleteness</vt:lpstr>
      <vt:lpstr>Bookmarking Incompleteness</vt:lpstr>
      <vt:lpstr>Bookmarking Completeness</vt:lpstr>
      <vt:lpstr>Bookmarking Completeness</vt:lpstr>
      <vt:lpstr>Bookmarking Completeness</vt:lpstr>
      <vt:lpstr>Bookmarking Completeness</vt:lpstr>
      <vt:lpstr>Bookmarking Completeness</vt:lpstr>
      <vt:lpstr>Bookmarking Completeness</vt:lpstr>
      <vt:lpstr>BC Performance Optimizations</vt:lpstr>
      <vt:lpstr>Experimental Methodology</vt:lpstr>
      <vt:lpstr>Throughput w/o Memory Pressure</vt:lpstr>
      <vt:lpstr>Throughput while Paging</vt:lpstr>
      <vt:lpstr>BMU Curve w/ Memory Pressure</vt:lpstr>
      <vt:lpstr>Summary of Results</vt:lpstr>
      <vt:lpstr>The End</vt:lpstr>
      <vt:lpstr>Calculating available memory</vt:lpstr>
    </vt:vector>
  </TitlesOfParts>
  <Company>Office 2004 Test Drive User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Exterminator: Automatically Correcting Memory Errors</dc:title>
  <dc:creator>Office 2004 Test Drive User</dc:creator>
  <cp:lastModifiedBy>emery</cp:lastModifiedBy>
  <cp:revision>448</cp:revision>
  <cp:lastPrinted>2007-04-09T01:20:33Z</cp:lastPrinted>
  <dcterms:created xsi:type="dcterms:W3CDTF">2007-01-04T04:07:36Z</dcterms:created>
  <dcterms:modified xsi:type="dcterms:W3CDTF">2007-12-12T16:56:26Z</dcterms:modified>
</cp:coreProperties>
</file>

<file path=docProps/thumbnail.jpeg>
</file>